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3" r:id="rId1"/>
  </p:sldMasterIdLst>
  <p:notesMasterIdLst>
    <p:notesMasterId r:id="rId26"/>
  </p:notesMasterIdLst>
  <p:handoutMasterIdLst>
    <p:handoutMasterId r:id="rId27"/>
  </p:handoutMasterIdLst>
  <p:sldIdLst>
    <p:sldId id="273" r:id="rId2"/>
    <p:sldId id="372" r:id="rId3"/>
    <p:sldId id="381" r:id="rId4"/>
    <p:sldId id="444" r:id="rId5"/>
    <p:sldId id="442" r:id="rId6"/>
    <p:sldId id="414" r:id="rId7"/>
    <p:sldId id="418" r:id="rId8"/>
    <p:sldId id="460" r:id="rId9"/>
    <p:sldId id="461" r:id="rId10"/>
    <p:sldId id="423" r:id="rId11"/>
    <p:sldId id="424" r:id="rId12"/>
    <p:sldId id="425" r:id="rId13"/>
    <p:sldId id="463" r:id="rId14"/>
    <p:sldId id="454" r:id="rId15"/>
    <p:sldId id="448" r:id="rId16"/>
    <p:sldId id="458" r:id="rId17"/>
    <p:sldId id="457" r:id="rId18"/>
    <p:sldId id="430" r:id="rId19"/>
    <p:sldId id="459" r:id="rId20"/>
    <p:sldId id="453" r:id="rId21"/>
    <p:sldId id="449" r:id="rId22"/>
    <p:sldId id="462" r:id="rId23"/>
    <p:sldId id="464" r:id="rId24"/>
    <p:sldId id="267" r:id="rId25"/>
  </p:sldIdLst>
  <p:sldSz cx="12192000" cy="6858000"/>
  <p:notesSz cx="7102475" cy="10233025"/>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C06"/>
    <a:srgbClr val="7D7D7D"/>
    <a:srgbClr val="DB536A"/>
    <a:srgbClr val="EB8C00"/>
    <a:srgbClr val="D04A02"/>
    <a:srgbClr val="FFB600"/>
    <a:srgbClr val="800000"/>
    <a:srgbClr val="571F01"/>
    <a:srgbClr val="A6A6A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1" autoAdjust="0"/>
    <p:restoredTop sz="94795"/>
  </p:normalViewPr>
  <p:slideViewPr>
    <p:cSldViewPr snapToGrid="0" snapToObjects="1" showGuides="1">
      <p:cViewPr varScale="1">
        <p:scale>
          <a:sx n="73" d="100"/>
          <a:sy n="73" d="100"/>
        </p:scale>
        <p:origin x="60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50" d="100"/>
          <a:sy n="50" d="100"/>
        </p:scale>
        <p:origin x="2640"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A09DDA-0787-4B42-881F-6B3C23931858}"/>
              </a:ext>
            </a:extLst>
          </p:cNvPr>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en-US"/>
          </a:p>
        </p:txBody>
      </p:sp>
      <p:sp>
        <p:nvSpPr>
          <p:cNvPr id="3" name="Date Placeholder 2">
            <a:extLst>
              <a:ext uri="{FF2B5EF4-FFF2-40B4-BE49-F238E27FC236}">
                <a16:creationId xmlns:a16="http://schemas.microsoft.com/office/drawing/2014/main" id="{4431845B-8C18-C246-A0D1-61FFD196315D}"/>
              </a:ext>
            </a:extLst>
          </p:cNvPr>
          <p:cNvSpPr>
            <a:spLocks noGrp="1"/>
          </p:cNvSpPr>
          <p:nvPr>
            <p:ph type="dt" sz="quarter" idx="1"/>
          </p:nvPr>
        </p:nvSpPr>
        <p:spPr>
          <a:xfrm>
            <a:off x="4023092" y="0"/>
            <a:ext cx="3077739" cy="513428"/>
          </a:xfrm>
          <a:prstGeom prst="rect">
            <a:avLst/>
          </a:prstGeom>
        </p:spPr>
        <p:txBody>
          <a:bodyPr vert="horz" lIns="99057" tIns="49528" rIns="99057" bIns="49528" rtlCol="0"/>
          <a:lstStyle>
            <a:lvl1pPr algn="r">
              <a:defRPr sz="1300"/>
            </a:lvl1pPr>
          </a:lstStyle>
          <a:p>
            <a:fld id="{D70301B5-88AD-1849-891D-EA2905EB5A88}" type="datetimeFigureOut">
              <a:rPr lang="en-US" smtClean="0"/>
              <a:t>5/29/2019</a:t>
            </a:fld>
            <a:endParaRPr lang="en-US"/>
          </a:p>
        </p:txBody>
      </p:sp>
      <p:sp>
        <p:nvSpPr>
          <p:cNvPr id="4" name="Footer Placeholder 3">
            <a:extLst>
              <a:ext uri="{FF2B5EF4-FFF2-40B4-BE49-F238E27FC236}">
                <a16:creationId xmlns:a16="http://schemas.microsoft.com/office/drawing/2014/main" id="{EC75FE6D-CCE1-E44E-89A4-77460EF6CCBA}"/>
              </a:ext>
            </a:extLst>
          </p:cNvPr>
          <p:cNvSpPr>
            <a:spLocks noGrp="1"/>
          </p:cNvSpPr>
          <p:nvPr>
            <p:ph type="ftr" sz="quarter" idx="2"/>
          </p:nvPr>
        </p:nvSpPr>
        <p:spPr>
          <a:xfrm>
            <a:off x="0" y="9719598"/>
            <a:ext cx="3077739" cy="513427"/>
          </a:xfrm>
          <a:prstGeom prst="rect">
            <a:avLst/>
          </a:prstGeom>
        </p:spPr>
        <p:txBody>
          <a:bodyPr vert="horz" lIns="99057" tIns="49528" rIns="99057" bIns="49528"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DAD6315B-F8F9-5649-8DCB-C363E729D5ED}"/>
              </a:ext>
            </a:extLst>
          </p:cNvPr>
          <p:cNvSpPr>
            <a:spLocks noGrp="1"/>
          </p:cNvSpPr>
          <p:nvPr>
            <p:ph type="sldNum" sz="quarter" idx="3"/>
          </p:nvPr>
        </p:nvSpPr>
        <p:spPr>
          <a:xfrm>
            <a:off x="4023092" y="9719598"/>
            <a:ext cx="3077739" cy="513427"/>
          </a:xfrm>
          <a:prstGeom prst="rect">
            <a:avLst/>
          </a:prstGeom>
        </p:spPr>
        <p:txBody>
          <a:bodyPr vert="horz" lIns="99057" tIns="49528" rIns="99057" bIns="49528" rtlCol="0" anchor="b"/>
          <a:lstStyle>
            <a:lvl1pPr algn="r">
              <a:defRPr sz="1300"/>
            </a:lvl1pPr>
          </a:lstStyle>
          <a:p>
            <a:fld id="{23A602F4-4C0C-5F4F-8771-7E15167AE556}" type="slidenum">
              <a:rPr lang="en-US" smtClean="0"/>
              <a:t>‹#›</a:t>
            </a:fld>
            <a:endParaRPr lang="en-US"/>
          </a:p>
        </p:txBody>
      </p:sp>
    </p:spTree>
    <p:extLst>
      <p:ext uri="{BB962C8B-B14F-4D97-AF65-F5344CB8AC3E}">
        <p14:creationId xmlns:p14="http://schemas.microsoft.com/office/powerpoint/2010/main" val="1957455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en-GB"/>
          </a:p>
        </p:txBody>
      </p:sp>
      <p:sp>
        <p:nvSpPr>
          <p:cNvPr id="3" name="Date Placeholder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7850AB23-24A6-494C-BA00-B87242B78CB4}" type="datetimeFigureOut">
              <a:rPr lang="en-GB" smtClean="0"/>
              <a:t>29/05/2019</a:t>
            </a:fld>
            <a:endParaRPr lang="en-GB"/>
          </a:p>
        </p:txBody>
      </p:sp>
      <p:sp>
        <p:nvSpPr>
          <p:cNvPr id="4" name="Slide Image Placeholder 3"/>
          <p:cNvSpPr>
            <a:spLocks noGrp="1" noRot="1" noChangeAspect="1"/>
          </p:cNvSpPr>
          <p:nvPr>
            <p:ph type="sldImg" idx="2"/>
          </p:nvPr>
        </p:nvSpPr>
        <p:spPr>
          <a:xfrm>
            <a:off x="482600" y="1279525"/>
            <a:ext cx="6137275" cy="3452813"/>
          </a:xfrm>
          <a:prstGeom prst="rect">
            <a:avLst/>
          </a:prstGeom>
          <a:noFill/>
          <a:ln w="12700">
            <a:solidFill>
              <a:prstClr val="black"/>
            </a:solidFill>
          </a:ln>
        </p:spPr>
        <p:txBody>
          <a:bodyPr vert="horz" lIns="99057" tIns="49528" rIns="99057" bIns="49528" rtlCol="0" anchor="ctr"/>
          <a:lstStyle/>
          <a:p>
            <a:endParaRPr lang="en-GB"/>
          </a:p>
        </p:txBody>
      </p:sp>
      <p:sp>
        <p:nvSpPr>
          <p:cNvPr id="5" name="Notes Placeholder 4"/>
          <p:cNvSpPr>
            <a:spLocks noGrp="1"/>
          </p:cNvSpPr>
          <p:nvPr>
            <p:ph type="body" sz="quarter" idx="3"/>
          </p:nvPr>
        </p:nvSpPr>
        <p:spPr>
          <a:xfrm>
            <a:off x="710248" y="4924643"/>
            <a:ext cx="5681980" cy="4029254"/>
          </a:xfrm>
          <a:prstGeom prst="rect">
            <a:avLst/>
          </a:prstGeom>
        </p:spPr>
        <p:txBody>
          <a:bodyPr vert="horz" lIns="99057" tIns="49528" rIns="99057" bIns="495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lang="en-GB"/>
          </a:p>
        </p:txBody>
      </p:sp>
      <p:sp>
        <p:nvSpPr>
          <p:cNvPr id="7" name="Slide Number Placeholder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20CA530D-631F-4981-98F0-E6C07C67E1A3}" type="slidenum">
              <a:rPr lang="en-GB" smtClean="0"/>
              <a:t>‹#›</a:t>
            </a:fld>
            <a:endParaRPr lang="en-GB"/>
          </a:p>
        </p:txBody>
      </p:sp>
    </p:spTree>
    <p:extLst>
      <p:ext uri="{BB962C8B-B14F-4D97-AF65-F5344CB8AC3E}">
        <p14:creationId xmlns:p14="http://schemas.microsoft.com/office/powerpoint/2010/main" val="3129541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p25:notes"/>
          <p:cNvSpPr txBox="1">
            <a:spLocks noGrp="1"/>
          </p:cNvSpPr>
          <p:nvPr>
            <p:ph type="body" idx="1"/>
          </p:nvPr>
        </p:nvSpPr>
        <p:spPr>
          <a:xfrm>
            <a:off x="710248" y="4924643"/>
            <a:ext cx="5681980" cy="4029254"/>
          </a:xfrm>
          <a:prstGeom prst="rect">
            <a:avLst/>
          </a:prstGeom>
        </p:spPr>
        <p:txBody>
          <a:bodyPr spcFirstLastPara="1" wrap="square" lIns="99041" tIns="49507" rIns="99041" bIns="49507" anchor="t" anchorCtr="0">
            <a:noAutofit/>
          </a:bodyPr>
          <a:lstStyle/>
          <a:p>
            <a:endParaRPr/>
          </a:p>
        </p:txBody>
      </p:sp>
      <p:sp>
        <p:nvSpPr>
          <p:cNvPr id="607" name="Google Shape;607;p25:notes"/>
          <p:cNvSpPr>
            <a:spLocks noGrp="1" noRot="1" noChangeAspect="1"/>
          </p:cNvSpPr>
          <p:nvPr>
            <p:ph type="sldImg" idx="2"/>
          </p:nvPr>
        </p:nvSpPr>
        <p:spPr>
          <a:xfrm>
            <a:off x="482600" y="1279525"/>
            <a:ext cx="6137275" cy="34528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3731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CA530D-631F-4981-98F0-E6C07C67E1A3}" type="slidenum">
              <a:rPr lang="en-GB" smtClean="0"/>
              <a:t>19</a:t>
            </a:fld>
            <a:endParaRPr lang="en-GB"/>
          </a:p>
        </p:txBody>
      </p:sp>
    </p:spTree>
    <p:extLst>
      <p:ext uri="{BB962C8B-B14F-4D97-AF65-F5344CB8AC3E}">
        <p14:creationId xmlns:p14="http://schemas.microsoft.com/office/powerpoint/2010/main" val="137921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p25:notes"/>
          <p:cNvSpPr txBox="1">
            <a:spLocks noGrp="1"/>
          </p:cNvSpPr>
          <p:nvPr>
            <p:ph type="body" idx="1"/>
          </p:nvPr>
        </p:nvSpPr>
        <p:spPr>
          <a:xfrm>
            <a:off x="710248" y="4924643"/>
            <a:ext cx="5681980" cy="4029254"/>
          </a:xfrm>
          <a:prstGeom prst="rect">
            <a:avLst/>
          </a:prstGeom>
        </p:spPr>
        <p:txBody>
          <a:bodyPr spcFirstLastPara="1" wrap="square" lIns="99041" tIns="49507" rIns="99041" bIns="49507" anchor="t" anchorCtr="0">
            <a:noAutofit/>
          </a:bodyPr>
          <a:lstStyle/>
          <a:p>
            <a:endParaRPr/>
          </a:p>
        </p:txBody>
      </p:sp>
      <p:sp>
        <p:nvSpPr>
          <p:cNvPr id="607" name="Google Shape;607;p25:notes"/>
          <p:cNvSpPr>
            <a:spLocks noGrp="1" noRot="1" noChangeAspect="1"/>
          </p:cNvSpPr>
          <p:nvPr>
            <p:ph type="sldImg" idx="2"/>
          </p:nvPr>
        </p:nvSpPr>
        <p:spPr>
          <a:xfrm>
            <a:off x="482600" y="1279525"/>
            <a:ext cx="6137275" cy="34528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807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bwMode="hidden">
          <a:xfrm>
            <a:off x="6096000" y="0"/>
            <a:ext cx="6095999" cy="685800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9" name="Rectangle 8"/>
          <p:cNvSpPr/>
          <p:nvPr/>
        </p:nvSpPr>
        <p:spPr bwMode="hidden">
          <a:xfrm>
            <a:off x="0" y="0"/>
            <a:ext cx="6096000" cy="3429000"/>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bwMode="hidden">
          <a:xfrm>
            <a:off x="0" y="3429000"/>
            <a:ext cx="6096000" cy="1143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3" y="428625"/>
            <a:ext cx="5473700" cy="2055496"/>
          </a:xfrm>
        </p:spPr>
        <p:txBody>
          <a:bodyPr anchor="b" anchorCtr="0">
            <a:normAutofit/>
          </a:bodyPr>
          <a:lstStyle>
            <a:lvl1pPr algn="l">
              <a:lnSpc>
                <a:spcPct val="85000"/>
              </a:lnSpc>
              <a:defRPr sz="5000">
                <a:solidFill>
                  <a:schemeClr val="bg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442913" y="3764282"/>
            <a:ext cx="547370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pic>
        <p:nvPicPr>
          <p:cNvPr id="6" name="Picture 5">
            <a:extLst>
              <a:ext uri="{FF2B5EF4-FFF2-40B4-BE49-F238E27FC236}">
                <a16:creationId xmlns:a16="http://schemas.microsoft.com/office/drawing/2014/main" id="{6500E57C-CC48-F54D-B3F3-3A114B2488C5}"/>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32607717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Slide Lines 3">
    <p:bg>
      <p:bgPr>
        <a:solidFill>
          <a:srgbClr val="D04A02"/>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9450000" y="0"/>
            <a:ext cx="2741999" cy="685800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grpSp>
        <p:nvGrpSpPr>
          <p:cNvPr id="3" name="Group 2">
            <a:extLst>
              <a:ext uri="{FF2B5EF4-FFF2-40B4-BE49-F238E27FC236}">
                <a16:creationId xmlns:a16="http://schemas.microsoft.com/office/drawing/2014/main" id="{9A901F27-1E18-0046-A577-0550B326C420}"/>
              </a:ext>
            </a:extLst>
          </p:cNvPr>
          <p:cNvGrpSpPr/>
          <p:nvPr userDrawn="1"/>
        </p:nvGrpSpPr>
        <p:grpSpPr>
          <a:xfrm>
            <a:off x="0" y="0"/>
            <a:ext cx="12192000" cy="6858000"/>
            <a:chOff x="0" y="0"/>
            <a:chExt cx="12192000" cy="6858000"/>
          </a:xfrm>
        </p:grpSpPr>
        <p:sp>
          <p:nvSpPr>
            <p:cNvPr id="6" name="Freeform: Shape 8">
              <a:extLst>
                <a:ext uri="{FF2B5EF4-FFF2-40B4-BE49-F238E27FC236}">
                  <a16:creationId xmlns:a16="http://schemas.microsoft.com/office/drawing/2014/main" id="{2B6306E4-EA3A-6A40-90F3-BFF139CD1856}"/>
                </a:ext>
              </a:extLst>
            </p:cNvPr>
            <p:cNvSpPr/>
            <p:nvPr userDrawn="1"/>
          </p:nvSpPr>
          <p:spPr bwMode="white">
            <a:xfrm>
              <a:off x="0" y="0"/>
              <a:ext cx="12192000" cy="6858000"/>
            </a:xfrm>
            <a:custGeom>
              <a:avLst/>
              <a:gdLst>
                <a:gd name="connsiteX0" fmla="*/ 9144000 w 12192000"/>
                <a:gd name="connsiteY0" fmla="*/ 0 h 6858000"/>
                <a:gd name="connsiteX1" fmla="*/ 9450000 w 12192000"/>
                <a:gd name="connsiteY1" fmla="*/ 0 h 6858000"/>
                <a:gd name="connsiteX2" fmla="*/ 9450000 w 12192000"/>
                <a:gd name="connsiteY2" fmla="*/ 1022986 h 6858000"/>
                <a:gd name="connsiteX3" fmla="*/ 12192000 w 12192000"/>
                <a:gd name="connsiteY3" fmla="*/ 1022986 h 6858000"/>
                <a:gd name="connsiteX4" fmla="*/ 12192000 w 12192000"/>
                <a:gd name="connsiteY4" fmla="*/ 1328986 h 6858000"/>
                <a:gd name="connsiteX5" fmla="*/ 9450000 w 12192000"/>
                <a:gd name="connsiteY5" fmla="*/ 1328986 h 6858000"/>
                <a:gd name="connsiteX6" fmla="*/ 9450000 w 12192000"/>
                <a:gd name="connsiteY6" fmla="*/ 4394836 h 6858000"/>
                <a:gd name="connsiteX7" fmla="*/ 12192000 w 12192000"/>
                <a:gd name="connsiteY7" fmla="*/ 4394836 h 6858000"/>
                <a:gd name="connsiteX8" fmla="*/ 12192000 w 12192000"/>
                <a:gd name="connsiteY8" fmla="*/ 4700836 h 6858000"/>
                <a:gd name="connsiteX9" fmla="*/ 9450000 w 12192000"/>
                <a:gd name="connsiteY9" fmla="*/ 4700836 h 6858000"/>
                <a:gd name="connsiteX10" fmla="*/ 9450000 w 12192000"/>
                <a:gd name="connsiteY10" fmla="*/ 6858000 h 6858000"/>
                <a:gd name="connsiteX11" fmla="*/ 9144000 w 12192000"/>
                <a:gd name="connsiteY11" fmla="*/ 6858000 h 6858000"/>
                <a:gd name="connsiteX12" fmla="*/ 9144000 w 12192000"/>
                <a:gd name="connsiteY12" fmla="*/ 4700836 h 6858000"/>
                <a:gd name="connsiteX13" fmla="*/ 0 w 12192000"/>
                <a:gd name="connsiteY13" fmla="*/ 4700836 h 6858000"/>
                <a:gd name="connsiteX14" fmla="*/ 0 w 12192000"/>
                <a:gd name="connsiteY14" fmla="*/ 4394836 h 6858000"/>
                <a:gd name="connsiteX15" fmla="*/ 9144000 w 12192000"/>
                <a:gd name="connsiteY15" fmla="*/ 43948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pic>
          <p:nvPicPr>
            <p:cNvPr id="11" name="Picture 10">
              <a:extLst>
                <a:ext uri="{FF2B5EF4-FFF2-40B4-BE49-F238E27FC236}">
                  <a16:creationId xmlns:a16="http://schemas.microsoft.com/office/drawing/2014/main" id="{D67CBCF8-572D-4D45-93D3-B122FE4A2D6B}"/>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8" name="Title 1"/>
          <p:cNvSpPr>
            <a:spLocks noGrp="1"/>
          </p:cNvSpPr>
          <p:nvPr userDrawn="1">
            <p:ph type="ctrTitle" hasCustomPrompt="1"/>
          </p:nvPr>
        </p:nvSpPr>
        <p:spPr>
          <a:xfrm>
            <a:off x="442912" y="428625"/>
            <a:ext cx="7418388" cy="2771775"/>
          </a:xfrm>
        </p:spPr>
        <p:txBody>
          <a:bodyPr anchor="b" anchorCtr="0"/>
          <a:lstStyle>
            <a:lvl1pPr algn="l">
              <a:lnSpc>
                <a:spcPct val="86000"/>
              </a:lnSpc>
              <a:defRPr sz="6000">
                <a:solidFill>
                  <a:schemeClr val="bg1"/>
                </a:solidFill>
              </a:defRPr>
            </a:lvl1pPr>
          </a:lstStyle>
          <a:p>
            <a:r>
              <a:rPr lang="en-US" dirty="0"/>
              <a:t>[Presentation title]</a:t>
            </a:r>
            <a:endParaRPr lang="en-GB" dirty="0"/>
          </a:p>
        </p:txBody>
      </p:sp>
      <p:sp>
        <p:nvSpPr>
          <p:cNvPr id="9" name="Subtitle 2"/>
          <p:cNvSpPr>
            <a:spLocks noGrp="1"/>
          </p:cNvSpPr>
          <p:nvPr userDrawn="1">
            <p:ph type="subTitle" idx="1" hasCustomPrompt="1"/>
          </p:nvPr>
        </p:nvSpPr>
        <p:spPr>
          <a:xfrm>
            <a:off x="442913" y="3394710"/>
            <a:ext cx="547370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spTree>
    <p:extLst>
      <p:ext uri="{BB962C8B-B14F-4D97-AF65-F5344CB8AC3E}">
        <p14:creationId xmlns:p14="http://schemas.microsoft.com/office/powerpoint/2010/main" val="18861731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Lines 3 Grey">
    <p:bg>
      <p:bgPr>
        <a:solidFill>
          <a:srgbClr val="464646"/>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9450000" y="0"/>
            <a:ext cx="2742000" cy="685800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grpSp>
        <p:nvGrpSpPr>
          <p:cNvPr id="2" name="Group 1">
            <a:extLst>
              <a:ext uri="{FF2B5EF4-FFF2-40B4-BE49-F238E27FC236}">
                <a16:creationId xmlns:a16="http://schemas.microsoft.com/office/drawing/2014/main" id="{05809F74-389C-BF4E-9840-CD3E0121C200}"/>
              </a:ext>
            </a:extLst>
          </p:cNvPr>
          <p:cNvGrpSpPr/>
          <p:nvPr userDrawn="1"/>
        </p:nvGrpSpPr>
        <p:grpSpPr>
          <a:xfrm>
            <a:off x="0" y="0"/>
            <a:ext cx="12192000" cy="6858000"/>
            <a:chOff x="0" y="0"/>
            <a:chExt cx="12192000" cy="6858000"/>
          </a:xfrm>
        </p:grpSpPr>
        <p:sp>
          <p:nvSpPr>
            <p:cNvPr id="12" name="Freeform: Shape 8">
              <a:extLst>
                <a:ext uri="{FF2B5EF4-FFF2-40B4-BE49-F238E27FC236}">
                  <a16:creationId xmlns:a16="http://schemas.microsoft.com/office/drawing/2014/main" id="{02FC2F29-20BB-FC46-8933-6BF25A395800}"/>
                </a:ext>
              </a:extLst>
            </p:cNvPr>
            <p:cNvSpPr/>
            <p:nvPr userDrawn="1"/>
          </p:nvSpPr>
          <p:spPr bwMode="white">
            <a:xfrm>
              <a:off x="0" y="0"/>
              <a:ext cx="12192000" cy="6858000"/>
            </a:xfrm>
            <a:custGeom>
              <a:avLst/>
              <a:gdLst>
                <a:gd name="connsiteX0" fmla="*/ 9144000 w 12192000"/>
                <a:gd name="connsiteY0" fmla="*/ 0 h 6858000"/>
                <a:gd name="connsiteX1" fmla="*/ 9450000 w 12192000"/>
                <a:gd name="connsiteY1" fmla="*/ 0 h 6858000"/>
                <a:gd name="connsiteX2" fmla="*/ 9450000 w 12192000"/>
                <a:gd name="connsiteY2" fmla="*/ 1022986 h 6858000"/>
                <a:gd name="connsiteX3" fmla="*/ 12192000 w 12192000"/>
                <a:gd name="connsiteY3" fmla="*/ 1022986 h 6858000"/>
                <a:gd name="connsiteX4" fmla="*/ 12192000 w 12192000"/>
                <a:gd name="connsiteY4" fmla="*/ 1328986 h 6858000"/>
                <a:gd name="connsiteX5" fmla="*/ 9450000 w 12192000"/>
                <a:gd name="connsiteY5" fmla="*/ 1328986 h 6858000"/>
                <a:gd name="connsiteX6" fmla="*/ 9450000 w 12192000"/>
                <a:gd name="connsiteY6" fmla="*/ 4394836 h 6858000"/>
                <a:gd name="connsiteX7" fmla="*/ 12192000 w 12192000"/>
                <a:gd name="connsiteY7" fmla="*/ 4394836 h 6858000"/>
                <a:gd name="connsiteX8" fmla="*/ 12192000 w 12192000"/>
                <a:gd name="connsiteY8" fmla="*/ 4700836 h 6858000"/>
                <a:gd name="connsiteX9" fmla="*/ 9450000 w 12192000"/>
                <a:gd name="connsiteY9" fmla="*/ 4700836 h 6858000"/>
                <a:gd name="connsiteX10" fmla="*/ 9450000 w 12192000"/>
                <a:gd name="connsiteY10" fmla="*/ 6858000 h 6858000"/>
                <a:gd name="connsiteX11" fmla="*/ 9144000 w 12192000"/>
                <a:gd name="connsiteY11" fmla="*/ 6858000 h 6858000"/>
                <a:gd name="connsiteX12" fmla="*/ 9144000 w 12192000"/>
                <a:gd name="connsiteY12" fmla="*/ 4700836 h 6858000"/>
                <a:gd name="connsiteX13" fmla="*/ 0 w 12192000"/>
                <a:gd name="connsiteY13" fmla="*/ 4700836 h 6858000"/>
                <a:gd name="connsiteX14" fmla="*/ 0 w 12192000"/>
                <a:gd name="connsiteY14" fmla="*/ 4394836 h 6858000"/>
                <a:gd name="connsiteX15" fmla="*/ 9144000 w 12192000"/>
                <a:gd name="connsiteY15" fmla="*/ 43948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pic>
          <p:nvPicPr>
            <p:cNvPr id="14" name="Picture 13">
              <a:extLst>
                <a:ext uri="{FF2B5EF4-FFF2-40B4-BE49-F238E27FC236}">
                  <a16:creationId xmlns:a16="http://schemas.microsoft.com/office/drawing/2014/main" id="{A1A41927-8102-0140-8A6E-BE11E9B2A361}"/>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8" name="Title 1"/>
          <p:cNvSpPr>
            <a:spLocks noGrp="1"/>
          </p:cNvSpPr>
          <p:nvPr userDrawn="1">
            <p:ph type="ctrTitle" hasCustomPrompt="1"/>
          </p:nvPr>
        </p:nvSpPr>
        <p:spPr>
          <a:xfrm>
            <a:off x="442912" y="428625"/>
            <a:ext cx="7418388" cy="2771775"/>
          </a:xfrm>
        </p:spPr>
        <p:txBody>
          <a:bodyPr anchor="b" anchorCtr="0"/>
          <a:lstStyle>
            <a:lvl1pPr algn="l">
              <a:lnSpc>
                <a:spcPct val="85000"/>
              </a:lnSpc>
              <a:defRPr sz="6000">
                <a:solidFill>
                  <a:schemeClr val="bg1"/>
                </a:solidFill>
              </a:defRPr>
            </a:lvl1pPr>
          </a:lstStyle>
          <a:p>
            <a:r>
              <a:rPr lang="en-US" dirty="0"/>
              <a:t>[Presentation title]</a:t>
            </a:r>
            <a:endParaRPr lang="en-GB" dirty="0"/>
          </a:p>
        </p:txBody>
      </p:sp>
      <p:sp>
        <p:nvSpPr>
          <p:cNvPr id="9" name="Subtitle 2"/>
          <p:cNvSpPr>
            <a:spLocks noGrp="1"/>
          </p:cNvSpPr>
          <p:nvPr userDrawn="1">
            <p:ph type="subTitle" idx="1" hasCustomPrompt="1"/>
          </p:nvPr>
        </p:nvSpPr>
        <p:spPr>
          <a:xfrm>
            <a:off x="442913" y="3394710"/>
            <a:ext cx="547370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spTree>
    <p:extLst>
      <p:ext uri="{BB962C8B-B14F-4D97-AF65-F5344CB8AC3E}">
        <p14:creationId xmlns:p14="http://schemas.microsoft.com/office/powerpoint/2010/main" val="197423723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Orange">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86E1CB07-AAEA-314E-A423-4B23728F274D}"/>
              </a:ext>
            </a:extLst>
          </p:cNvPr>
          <p:cNvSpPr>
            <a:spLocks noGrp="1"/>
          </p:cNvSpPr>
          <p:nvPr>
            <p:ph type="pic" sz="quarter" idx="10"/>
          </p:nvPr>
        </p:nvSpPr>
        <p:spPr bwMode="hidden">
          <a:xfrm>
            <a:off x="5103159" y="-1"/>
            <a:ext cx="7088841" cy="6858001"/>
          </a:xfrm>
          <a:solidFill>
            <a:srgbClr val="DEDEDE"/>
          </a:solidFill>
        </p:spPr>
        <p:txBody>
          <a:bodyPr rIns="1371600" anchor="ctr" anchorCtr="0"/>
          <a:lstStyle>
            <a:lvl1pPr algn="r">
              <a:defRPr sz="1200" b="0">
                <a:solidFill>
                  <a:schemeClr val="tx1"/>
                </a:solidFill>
              </a:defRPr>
            </a:lvl1pPr>
          </a:lstStyle>
          <a:p>
            <a:r>
              <a:rPr lang="en-US" smtClean="0"/>
              <a:t>Click icon to add picture</a:t>
            </a:r>
            <a:endParaRPr lang="en-GB" dirty="0"/>
          </a:p>
        </p:txBody>
      </p:sp>
      <p:grpSp>
        <p:nvGrpSpPr>
          <p:cNvPr id="4" name="Group 3">
            <a:extLst>
              <a:ext uri="{FF2B5EF4-FFF2-40B4-BE49-F238E27FC236}">
                <a16:creationId xmlns:a16="http://schemas.microsoft.com/office/drawing/2014/main" id="{D5065365-ACD4-4445-B744-F720FB8FF28C}"/>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Picture 9">
              <a:extLst>
                <a:ext uri="{FF2B5EF4-FFF2-40B4-BE49-F238E27FC236}">
                  <a16:creationId xmlns:a16="http://schemas.microsoft.com/office/drawing/2014/main" id="{89B02B9A-C678-D74D-B142-58CA492CDC0C}"/>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3610"/>
            <a:ext cx="5258640" cy="2425391"/>
          </a:xfrm>
        </p:spPr>
        <p:txBody>
          <a:bodyPr anchor="b" anchorCtr="0"/>
          <a:lstStyle>
            <a:lvl1pPr algn="l">
              <a:lnSpc>
                <a:spcPct val="85000"/>
              </a:lnSpc>
              <a:defRPr sz="5000">
                <a:solidFill>
                  <a:schemeClr val="bg1"/>
                </a:solidFill>
              </a:defRPr>
            </a:lvl1pPr>
          </a:lstStyle>
          <a:p>
            <a:r>
              <a:rPr lang="en-US" dirty="0"/>
              <a:t>[Presentation title]</a:t>
            </a:r>
            <a:endParaRPr lang="en-GB" dirty="0"/>
          </a:p>
        </p:txBody>
      </p:sp>
      <p:sp>
        <p:nvSpPr>
          <p:cNvPr id="3" name="Subtitle 2"/>
          <p:cNvSpPr>
            <a:spLocks noGrp="1"/>
          </p:cNvSpPr>
          <p:nvPr userDrawn="1">
            <p:ph type="subTitle" idx="1" hasCustomPrompt="1"/>
          </p:nvPr>
        </p:nvSpPr>
        <p:spPr>
          <a:xfrm>
            <a:off x="442914" y="3764282"/>
            <a:ext cx="525864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spTree>
    <p:extLst>
      <p:ext uri="{BB962C8B-B14F-4D97-AF65-F5344CB8AC3E}">
        <p14:creationId xmlns:p14="http://schemas.microsoft.com/office/powerpoint/2010/main" val="6958671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Red">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19130D55-E01B-814B-B368-1A5B9D922495}"/>
              </a:ext>
            </a:extLst>
          </p:cNvPr>
          <p:cNvSpPr>
            <a:spLocks noGrp="1"/>
          </p:cNvSpPr>
          <p:nvPr>
            <p:ph type="pic" sz="quarter" idx="10"/>
          </p:nvPr>
        </p:nvSpPr>
        <p:spPr bwMode="hidden">
          <a:xfrm>
            <a:off x="5103158" y="0"/>
            <a:ext cx="7088841" cy="6858001"/>
          </a:xfrm>
          <a:solidFill>
            <a:srgbClr val="DEDEDE"/>
          </a:solidFill>
        </p:spPr>
        <p:txBody>
          <a:bodyPr rIns="1371600" anchor="ctr" anchorCtr="0"/>
          <a:lstStyle>
            <a:lvl1pPr algn="r">
              <a:defRPr sz="1200" b="0">
                <a:solidFill>
                  <a:schemeClr val="tx1"/>
                </a:solidFill>
              </a:defRPr>
            </a:lvl1pPr>
          </a:lstStyle>
          <a:p>
            <a:r>
              <a:rPr lang="en-US" smtClean="0"/>
              <a:t>Click icon to add picture</a:t>
            </a:r>
            <a:endParaRPr lang="en-GB" dirty="0"/>
          </a:p>
        </p:txBody>
      </p:sp>
      <p:grpSp>
        <p:nvGrpSpPr>
          <p:cNvPr id="4" name="Group 3">
            <a:extLst>
              <a:ext uri="{FF2B5EF4-FFF2-40B4-BE49-F238E27FC236}">
                <a16:creationId xmlns:a16="http://schemas.microsoft.com/office/drawing/2014/main" id="{27BE733A-F034-2C46-AB70-A0813595ECD7}"/>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Picture 9">
              <a:extLst>
                <a:ext uri="{FF2B5EF4-FFF2-40B4-BE49-F238E27FC236}">
                  <a16:creationId xmlns:a16="http://schemas.microsoft.com/office/drawing/2014/main" id="{D80AA576-2E0A-D146-9C52-8C67B6E45DE7}"/>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3610"/>
            <a:ext cx="5258640" cy="2425391"/>
          </a:xfrm>
        </p:spPr>
        <p:txBody>
          <a:bodyPr anchor="b" anchorCtr="0"/>
          <a:lstStyle>
            <a:lvl1pPr algn="l">
              <a:lnSpc>
                <a:spcPct val="85000"/>
              </a:lnSpc>
              <a:defRPr sz="5000">
                <a:solidFill>
                  <a:schemeClr val="bg1"/>
                </a:solidFill>
              </a:defRPr>
            </a:lvl1pPr>
          </a:lstStyle>
          <a:p>
            <a:r>
              <a:rPr lang="en-US" dirty="0"/>
              <a:t>[Presentation title]</a:t>
            </a:r>
            <a:endParaRPr lang="en-GB" dirty="0"/>
          </a:p>
        </p:txBody>
      </p:sp>
      <p:sp>
        <p:nvSpPr>
          <p:cNvPr id="3" name="Subtitle 2"/>
          <p:cNvSpPr>
            <a:spLocks noGrp="1"/>
          </p:cNvSpPr>
          <p:nvPr userDrawn="1">
            <p:ph type="subTitle" idx="1" hasCustomPrompt="1"/>
          </p:nvPr>
        </p:nvSpPr>
        <p:spPr>
          <a:xfrm>
            <a:off x="442914" y="3764282"/>
            <a:ext cx="525864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spTree>
    <p:extLst>
      <p:ext uri="{BB962C8B-B14F-4D97-AF65-F5344CB8AC3E}">
        <p14:creationId xmlns:p14="http://schemas.microsoft.com/office/powerpoint/2010/main" val="134346246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Rose">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2504B055-84E9-A34C-9FA5-3A4898E3B2D5}"/>
              </a:ext>
            </a:extLst>
          </p:cNvPr>
          <p:cNvSpPr>
            <a:spLocks noGrp="1"/>
          </p:cNvSpPr>
          <p:nvPr>
            <p:ph type="pic" sz="quarter" idx="10"/>
          </p:nvPr>
        </p:nvSpPr>
        <p:spPr bwMode="hidden">
          <a:xfrm>
            <a:off x="5103158" y="0"/>
            <a:ext cx="7088841" cy="6858000"/>
          </a:xfrm>
          <a:solidFill>
            <a:srgbClr val="DEDEDE"/>
          </a:solidFill>
        </p:spPr>
        <p:txBody>
          <a:bodyPr rIns="1371600" anchor="ctr" anchorCtr="0"/>
          <a:lstStyle>
            <a:lvl1pPr algn="r">
              <a:defRPr sz="1200" b="0">
                <a:solidFill>
                  <a:schemeClr val="tx1"/>
                </a:solidFill>
              </a:defRPr>
            </a:lvl1pPr>
          </a:lstStyle>
          <a:p>
            <a:r>
              <a:rPr lang="en-US" smtClean="0"/>
              <a:t>Click icon to add picture</a:t>
            </a:r>
            <a:endParaRPr lang="en-GB" dirty="0"/>
          </a:p>
        </p:txBody>
      </p:sp>
      <p:grpSp>
        <p:nvGrpSpPr>
          <p:cNvPr id="4" name="Group 3">
            <a:extLst>
              <a:ext uri="{FF2B5EF4-FFF2-40B4-BE49-F238E27FC236}">
                <a16:creationId xmlns:a16="http://schemas.microsoft.com/office/drawing/2014/main" id="{41675EB2-67BA-8341-AFDE-B097C16A2531}"/>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B536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3" name="Picture 12">
              <a:extLst>
                <a:ext uri="{FF2B5EF4-FFF2-40B4-BE49-F238E27FC236}">
                  <a16:creationId xmlns:a16="http://schemas.microsoft.com/office/drawing/2014/main" id="{420A64D3-5A58-A74D-827A-3B01DDFF5E00}"/>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9185"/>
            <a:ext cx="5258640" cy="2419816"/>
          </a:xfrm>
        </p:spPr>
        <p:txBody>
          <a:bodyPr anchor="b" anchorCtr="0"/>
          <a:lstStyle>
            <a:lvl1pPr algn="l">
              <a:lnSpc>
                <a:spcPct val="85000"/>
              </a:lnSpc>
              <a:defRPr sz="5000">
                <a:solidFill>
                  <a:schemeClr val="bg1"/>
                </a:solidFill>
              </a:defRPr>
            </a:lvl1pPr>
          </a:lstStyle>
          <a:p>
            <a:r>
              <a:rPr lang="en-US" dirty="0"/>
              <a:t>[Presentation title]</a:t>
            </a:r>
            <a:endParaRPr lang="en-GB" dirty="0"/>
          </a:p>
        </p:txBody>
      </p:sp>
      <p:sp>
        <p:nvSpPr>
          <p:cNvPr id="3" name="Subtitle 2"/>
          <p:cNvSpPr>
            <a:spLocks noGrp="1"/>
          </p:cNvSpPr>
          <p:nvPr userDrawn="1">
            <p:ph type="subTitle" idx="1" hasCustomPrompt="1"/>
          </p:nvPr>
        </p:nvSpPr>
        <p:spPr>
          <a:xfrm>
            <a:off x="442914" y="3764282"/>
            <a:ext cx="525864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spTree>
    <p:extLst>
      <p:ext uri="{BB962C8B-B14F-4D97-AF65-F5344CB8AC3E}">
        <p14:creationId xmlns:p14="http://schemas.microsoft.com/office/powerpoint/2010/main" val="35871344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Grey">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B147A814-53FE-0143-93DA-63021064389A}"/>
              </a:ext>
            </a:extLst>
          </p:cNvPr>
          <p:cNvSpPr>
            <a:spLocks noGrp="1"/>
          </p:cNvSpPr>
          <p:nvPr>
            <p:ph type="pic" sz="quarter" idx="10"/>
          </p:nvPr>
        </p:nvSpPr>
        <p:spPr bwMode="hidden">
          <a:xfrm>
            <a:off x="5103159" y="0"/>
            <a:ext cx="7088841" cy="6858000"/>
          </a:xfrm>
          <a:solidFill>
            <a:srgbClr val="DEDEDE"/>
          </a:solidFill>
        </p:spPr>
        <p:txBody>
          <a:bodyPr rIns="1371600" anchor="ctr" anchorCtr="0"/>
          <a:lstStyle>
            <a:lvl1pPr algn="r">
              <a:defRPr sz="1200" b="0">
                <a:solidFill>
                  <a:schemeClr val="tx1"/>
                </a:solidFill>
              </a:defRPr>
            </a:lvl1pPr>
          </a:lstStyle>
          <a:p>
            <a:r>
              <a:rPr lang="en-US" smtClean="0"/>
              <a:t>Click icon to add picture</a:t>
            </a:r>
            <a:endParaRPr lang="en-GB" dirty="0"/>
          </a:p>
        </p:txBody>
      </p:sp>
      <p:grpSp>
        <p:nvGrpSpPr>
          <p:cNvPr id="4" name="Group 3">
            <a:extLst>
              <a:ext uri="{FF2B5EF4-FFF2-40B4-BE49-F238E27FC236}">
                <a16:creationId xmlns:a16="http://schemas.microsoft.com/office/drawing/2014/main" id="{19670607-F478-BE4E-8608-89949C7D5279}"/>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Picture 9">
              <a:extLst>
                <a:ext uri="{FF2B5EF4-FFF2-40B4-BE49-F238E27FC236}">
                  <a16:creationId xmlns:a16="http://schemas.microsoft.com/office/drawing/2014/main" id="{3C790A76-DC9A-CA48-8F96-B38E81026F97}"/>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9185"/>
            <a:ext cx="5258640" cy="2419816"/>
          </a:xfrm>
        </p:spPr>
        <p:txBody>
          <a:bodyPr anchor="b" anchorCtr="0"/>
          <a:lstStyle>
            <a:lvl1pPr algn="l">
              <a:lnSpc>
                <a:spcPct val="85000"/>
              </a:lnSpc>
              <a:defRPr sz="5000">
                <a:solidFill>
                  <a:schemeClr val="bg1"/>
                </a:solidFill>
              </a:defRPr>
            </a:lvl1pPr>
          </a:lstStyle>
          <a:p>
            <a:r>
              <a:rPr lang="en-US" dirty="0"/>
              <a:t>[Presentation title]</a:t>
            </a:r>
            <a:endParaRPr lang="en-GB" dirty="0"/>
          </a:p>
        </p:txBody>
      </p:sp>
      <p:sp>
        <p:nvSpPr>
          <p:cNvPr id="3" name="Subtitle 2"/>
          <p:cNvSpPr>
            <a:spLocks noGrp="1"/>
          </p:cNvSpPr>
          <p:nvPr userDrawn="1">
            <p:ph type="subTitle" idx="1" hasCustomPrompt="1"/>
          </p:nvPr>
        </p:nvSpPr>
        <p:spPr>
          <a:xfrm>
            <a:off x="442914" y="3764282"/>
            <a:ext cx="525864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spTree>
    <p:extLst>
      <p:ext uri="{BB962C8B-B14F-4D97-AF65-F5344CB8AC3E}">
        <p14:creationId xmlns:p14="http://schemas.microsoft.com/office/powerpoint/2010/main" val="339518394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Split">
    <p:spTree>
      <p:nvGrpSpPr>
        <p:cNvPr id="1" name=""/>
        <p:cNvGrpSpPr/>
        <p:nvPr/>
      </p:nvGrpSpPr>
      <p:grpSpPr>
        <a:xfrm>
          <a:off x="0" y="0"/>
          <a:ext cx="0" cy="0"/>
          <a:chOff x="0" y="0"/>
          <a:chExt cx="0" cy="0"/>
        </a:xfrm>
      </p:grpSpPr>
      <p:sp>
        <p:nvSpPr>
          <p:cNvPr id="14" name="Picture Placeholder 4"/>
          <p:cNvSpPr>
            <a:spLocks noGrp="1"/>
          </p:cNvSpPr>
          <p:nvPr>
            <p:ph type="pic" sz="quarter" idx="10"/>
          </p:nvPr>
        </p:nvSpPr>
        <p:spPr bwMode="hidden">
          <a:xfrm>
            <a:off x="5334000" y="0"/>
            <a:ext cx="6858000" cy="685800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2" name="Title 1"/>
          <p:cNvSpPr>
            <a:spLocks noGrp="1"/>
          </p:cNvSpPr>
          <p:nvPr>
            <p:ph type="ctrTitle" hasCustomPrompt="1"/>
          </p:nvPr>
        </p:nvSpPr>
        <p:spPr>
          <a:xfrm>
            <a:off x="442914" y="750888"/>
            <a:ext cx="4675186" cy="2678112"/>
          </a:xfrm>
        </p:spPr>
        <p:txBody>
          <a:bodyPr anchor="b" anchorCtr="0"/>
          <a:lstStyle>
            <a:lvl1pPr algn="l">
              <a:lnSpc>
                <a:spcPct val="85000"/>
              </a:lnSpc>
              <a:defRPr sz="44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442913" y="3956185"/>
            <a:ext cx="4675187" cy="704848"/>
          </a:xfrm>
        </p:spPr>
        <p:txBody>
          <a:bodyPr/>
          <a:lstStyle>
            <a:lvl1pPr marL="0" indent="0" algn="l">
              <a:lnSpc>
                <a:spcPct val="100000"/>
              </a:lnSpc>
              <a:spcBef>
                <a:spcPts val="0"/>
              </a:spcBef>
              <a:spcAft>
                <a:spcPts val="0"/>
              </a:spcAft>
              <a:buNone/>
              <a:defRPr sz="1400" b="0">
                <a:solidFill>
                  <a:schemeClr val="tx1"/>
                </a:solidFill>
              </a:defRPr>
            </a:lvl1pPr>
            <a:lvl2pPr marL="0" indent="0" algn="l">
              <a:lnSpc>
                <a:spcPct val="100000"/>
              </a:lnSpc>
              <a:spcBef>
                <a:spcPts val="0"/>
              </a:spcBef>
              <a:spcAft>
                <a:spcPts val="0"/>
              </a:spcAft>
              <a:buNone/>
              <a:defRPr sz="1400"/>
            </a:lvl2pPr>
            <a:lvl3pPr marL="0" indent="0" algn="l">
              <a:lnSpc>
                <a:spcPct val="100000"/>
              </a:lnSpc>
              <a:spcBef>
                <a:spcPts val="0"/>
              </a:spcBef>
              <a:spcAft>
                <a:spcPts val="0"/>
              </a:spcAft>
              <a:buNone/>
              <a:defRPr sz="1400"/>
            </a:lvl3pPr>
            <a:lvl4pPr marL="0" indent="0" algn="l">
              <a:lnSpc>
                <a:spcPct val="100000"/>
              </a:lnSpc>
              <a:spcBef>
                <a:spcPts val="0"/>
              </a:spcBef>
              <a:spcAft>
                <a:spcPts val="0"/>
              </a:spcAft>
              <a:buNone/>
              <a:defRPr sz="1400"/>
            </a:lvl4pPr>
            <a:lvl5pPr marL="0" indent="0" algn="l">
              <a:lnSpc>
                <a:spcPct val="100000"/>
              </a:lnSpc>
              <a:spcBef>
                <a:spcPts val="0"/>
              </a:spcBef>
              <a:spcAft>
                <a:spcPts val="0"/>
              </a:spcAft>
              <a:buNone/>
              <a:defRPr sz="1400"/>
            </a:lvl5pPr>
            <a:lvl6pPr marL="0" indent="0" algn="l">
              <a:lnSpc>
                <a:spcPct val="100000"/>
              </a:lnSpc>
              <a:spcBef>
                <a:spcPts val="0"/>
              </a:spcBef>
              <a:spcAft>
                <a:spcPts val="0"/>
              </a:spcAft>
              <a:buNone/>
              <a:defRPr sz="1400"/>
            </a:lvl6pPr>
            <a:lvl7pPr marL="0" indent="0" algn="l">
              <a:lnSpc>
                <a:spcPct val="100000"/>
              </a:lnSpc>
              <a:spcBef>
                <a:spcPts val="0"/>
              </a:spcBef>
              <a:spcAft>
                <a:spcPts val="0"/>
              </a:spcAft>
              <a:buNone/>
              <a:defRPr sz="1400"/>
            </a:lvl7pPr>
            <a:lvl8pPr marL="0" indent="0" algn="l">
              <a:lnSpc>
                <a:spcPct val="100000"/>
              </a:lnSpc>
              <a:spcBef>
                <a:spcPts val="0"/>
              </a:spcBef>
              <a:spcAft>
                <a:spcPts val="0"/>
              </a:spcAft>
              <a:buNone/>
              <a:defRPr sz="1400"/>
            </a:lvl8pPr>
            <a:lvl9pPr marL="0" indent="0" algn="l">
              <a:lnSpc>
                <a:spcPct val="100000"/>
              </a:lnSpc>
              <a:spcBef>
                <a:spcPts val="0"/>
              </a:spcBef>
              <a:spcAft>
                <a:spcPts val="0"/>
              </a:spcAft>
              <a:buNone/>
              <a:defRPr sz="1400"/>
            </a:lvl9pPr>
          </a:lstStyle>
          <a:p>
            <a:r>
              <a:rPr lang="en-US" dirty="0"/>
              <a:t>[Presentation subtitle]</a:t>
            </a:r>
          </a:p>
        </p:txBody>
      </p:sp>
      <p:sp>
        <p:nvSpPr>
          <p:cNvPr id="7" name="AutoShape 3"/>
          <p:cNvSpPr>
            <a:spLocks noChangeAspect="1" noChangeArrowheads="1" noTextEdit="1"/>
          </p:cNvSpPr>
          <p:nvPr/>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AutoShape 3"/>
          <p:cNvSpPr>
            <a:spLocks noChangeAspect="1" noChangeArrowheads="1" noTextEdit="1"/>
          </p:cNvSpPr>
          <p:nvPr userDrawn="1"/>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8" name="Picture 7">
            <a:extLst>
              <a:ext uri="{FF2B5EF4-FFF2-40B4-BE49-F238E27FC236}">
                <a16:creationId xmlns:a16="http://schemas.microsoft.com/office/drawing/2014/main" id="{7722A556-B0A2-E74A-B3E1-08C0F432C2DF}"/>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194857404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2" y="2103120"/>
            <a:ext cx="11306175" cy="4073842"/>
          </a:xfrm>
        </p:spPr>
        <p:txBody>
          <a:bodyPr/>
          <a:lstStyle>
            <a:lvl1pPr marL="730250" indent="-730250">
              <a:lnSpc>
                <a:spcPct val="90000"/>
              </a:lnSpc>
              <a:spcBef>
                <a:spcPts val="0"/>
              </a:spcBef>
              <a:spcAft>
                <a:spcPts val="600"/>
              </a:spcAft>
              <a:buClr>
                <a:schemeClr val="accent1"/>
              </a:buClr>
              <a:buFont typeface="+mj-lt"/>
              <a:buAutoNum type="arabicPeriod"/>
              <a:tabLst>
                <a:tab pos="10623550" algn="r"/>
              </a:tabLst>
              <a:defRPr sz="2800" b="0">
                <a:solidFill>
                  <a:schemeClr val="tx1"/>
                </a:solidFill>
              </a:defRPr>
            </a:lvl1pPr>
            <a:lvl2pPr marL="730250" indent="0">
              <a:buClr>
                <a:schemeClr val="accent4"/>
              </a:buClr>
              <a:buFont typeface="+mj-lt"/>
              <a:buNone/>
              <a:tabLst>
                <a:tab pos="10623550" algn="r"/>
              </a:tabLst>
              <a:defRPr sz="1600"/>
            </a:lvl2pPr>
            <a:lvl3pPr marL="914400" indent="-182563">
              <a:lnSpc>
                <a:spcPct val="100000"/>
              </a:lnSpc>
              <a:tabLst>
                <a:tab pos="10623550" algn="r"/>
              </a:tabLst>
              <a:defRPr/>
            </a:lvl3pPr>
            <a:lvl4pPr marL="1096963" indent="-182563">
              <a:lnSpc>
                <a:spcPct val="100000"/>
              </a:lnSpc>
              <a:tabLst>
                <a:tab pos="10623550" algn="r"/>
              </a:tabLst>
              <a:defRPr/>
            </a:lvl4pPr>
            <a:lvl5pPr marL="1279525" indent="-182563">
              <a:lnSpc>
                <a:spcPct val="100000"/>
              </a:lnSpc>
              <a:tabLst>
                <a:tab pos="10623550" algn="r"/>
              </a:tabLst>
              <a:defRPr/>
            </a:lvl5pPr>
            <a:lvl6pPr marL="1462088" indent="-182563">
              <a:lnSpc>
                <a:spcPct val="100000"/>
              </a:lnSpc>
              <a:tabLst>
                <a:tab pos="10623550" algn="r"/>
              </a:tabLst>
              <a:defRPr/>
            </a:lvl6pPr>
            <a:lvl7pPr marL="1644650" indent="-182563">
              <a:lnSpc>
                <a:spcPct val="100000"/>
              </a:lnSpc>
              <a:tabLst>
                <a:tab pos="10623550" algn="r"/>
              </a:tabLst>
              <a:defRPr/>
            </a:lvl7pPr>
            <a:lvl8pPr marL="1828800" indent="-182563">
              <a:lnSpc>
                <a:spcPct val="100000"/>
              </a:lnSpc>
              <a:tabLst>
                <a:tab pos="10623550" algn="r"/>
              </a:tabLst>
              <a:defRPr/>
            </a:lvl8pPr>
            <a:lvl9pPr marL="2011363" indent="-182563">
              <a:lnSpc>
                <a:spcPct val="100000"/>
              </a:lnSpc>
              <a:tabLst>
                <a:tab pos="10623550" algn="r"/>
              </a:tabLs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 name="Title 1"/>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7092926E-C7A2-1946-B74B-5EC49D3EAE3C}"/>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212352066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3" name="Content Placeholder 2"/>
          <p:cNvSpPr>
            <a:spLocks noGrp="1"/>
          </p:cNvSpPr>
          <p:nvPr>
            <p:ph idx="1" hasCustomPrompt="1"/>
          </p:nvPr>
        </p:nvSpPr>
        <p:spPr>
          <a:xfrm>
            <a:off x="442913" y="2103120"/>
            <a:ext cx="7418387" cy="40738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117711312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Ful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3" name="Content Placeholder 2"/>
          <p:cNvSpPr>
            <a:spLocks noGrp="1"/>
          </p:cNvSpPr>
          <p:nvPr>
            <p:ph idx="1" hasCustomPrompt="1"/>
          </p:nvPr>
        </p:nvSpPr>
        <p:spPr>
          <a:xfrm>
            <a:off x="442913" y="2103120"/>
            <a:ext cx="11306175" cy="40738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6" name="Slide Number Placeholder 5">
            <a:extLst>
              <a:ext uri="{FF2B5EF4-FFF2-40B4-BE49-F238E27FC236}">
                <a16:creationId xmlns:a16="http://schemas.microsoft.com/office/drawing/2014/main" id="{C7AE0E6F-13EB-BD40-A19F-F1CFDDB4658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2581720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1">
    <p:spTree>
      <p:nvGrpSpPr>
        <p:cNvPr id="1" name=""/>
        <p:cNvGrpSpPr/>
        <p:nvPr/>
      </p:nvGrpSpPr>
      <p:grpSpPr>
        <a:xfrm>
          <a:off x="0" y="0"/>
          <a:ext cx="0" cy="0"/>
          <a:chOff x="0" y="0"/>
          <a:chExt cx="0" cy="0"/>
        </a:xfrm>
      </p:grpSpPr>
      <p:sp>
        <p:nvSpPr>
          <p:cNvPr id="9" name="Rectangle 8"/>
          <p:cNvSpPr/>
          <p:nvPr/>
        </p:nvSpPr>
        <p:spPr bwMode="hidden">
          <a:xfrm>
            <a:off x="0" y="0"/>
            <a:ext cx="8096250" cy="3429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bwMode="hidden">
          <a:xfrm>
            <a:off x="0" y="3429000"/>
            <a:ext cx="8096250" cy="1143000"/>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bwMode="hidden">
          <a:xfrm>
            <a:off x="8096250" y="0"/>
            <a:ext cx="4095750" cy="3429000"/>
          </a:xfrm>
          <a:prstGeom prst="rect">
            <a:avLst/>
          </a:prstGeom>
          <a:solidFill>
            <a:srgbClr val="EB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442914" y="3764282"/>
            <a:ext cx="547370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pic>
        <p:nvPicPr>
          <p:cNvPr id="8" name="Picture 7">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254223025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e Column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5" name="Title 4"/>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A1127051-9445-A34F-940C-D451EEF39800}"/>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16472141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5473700" cy="40687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4" name="Content Placeholder 3"/>
          <p:cNvSpPr>
            <a:spLocks noGrp="1"/>
          </p:cNvSpPr>
          <p:nvPr>
            <p:ph sz="half" idx="2" hasCustomPrompt="1"/>
          </p:nvPr>
        </p:nvSpPr>
        <p:spPr>
          <a:xfrm>
            <a:off x="6275388" y="2103438"/>
            <a:ext cx="54737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Title 5"/>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7" name="Slide Number Placeholder 6">
            <a:extLst>
              <a:ext uri="{FF2B5EF4-FFF2-40B4-BE49-F238E27FC236}">
                <a16:creationId xmlns:a16="http://schemas.microsoft.com/office/drawing/2014/main" id="{00456CA5-A388-1D41-B4AF-6658D4C957A1}"/>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216572750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6096000" y="0"/>
            <a:ext cx="6096000" cy="685800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3" name="Content Placeholder 2"/>
          <p:cNvSpPr>
            <a:spLocks noGrp="1"/>
          </p:cNvSpPr>
          <p:nvPr>
            <p:ph sz="half" idx="1" hasCustomPrompt="1"/>
          </p:nvPr>
        </p:nvSpPr>
        <p:spPr>
          <a:xfrm>
            <a:off x="442913" y="2103438"/>
            <a:ext cx="5317807" cy="4068761"/>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 name="Title 1"/>
          <p:cNvSpPr>
            <a:spLocks noGrp="1"/>
          </p:cNvSpPr>
          <p:nvPr>
            <p:ph type="title" hasCustomPrompt="1"/>
          </p:nvPr>
        </p:nvSpPr>
        <p:spPr>
          <a:xfrm>
            <a:off x="442913" y="432000"/>
            <a:ext cx="5317807" cy="1387275"/>
          </a:xfrm>
        </p:spPr>
        <p:txBody>
          <a:bodyPr/>
          <a:lstStyle>
            <a:lvl1pPr>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D3536595-57B2-5848-8E3C-E2D5B4D0F21A}"/>
              </a:ext>
            </a:extLst>
          </p:cNvPr>
          <p:cNvSpPr>
            <a:spLocks noGrp="1"/>
          </p:cNvSpPr>
          <p:nvPr>
            <p:ph type="sldNum" sz="quarter" idx="15"/>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162387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hasCustomPrompt="1"/>
          </p:nvPr>
        </p:nvSpPr>
        <p:spPr>
          <a:xfrm>
            <a:off x="4332288" y="2103438"/>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12" name="Content Placeholder 3"/>
          <p:cNvSpPr>
            <a:spLocks noGrp="1"/>
          </p:cNvSpPr>
          <p:nvPr>
            <p:ph sz="half" idx="13" hasCustomPrompt="1"/>
          </p:nvPr>
        </p:nvSpPr>
        <p:spPr>
          <a:xfrm>
            <a:off x="8220076" y="2103438"/>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Title 5"/>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7" name="Slide Number Placeholder 6">
            <a:extLst>
              <a:ext uri="{FF2B5EF4-FFF2-40B4-BE49-F238E27FC236}">
                <a16:creationId xmlns:a16="http://schemas.microsoft.com/office/drawing/2014/main" id="{2DE0F926-F4BA-044E-B97A-AA8668B032A8}"/>
              </a:ext>
            </a:extLst>
          </p:cNvPr>
          <p:cNvSpPr>
            <a:spLocks noGrp="1"/>
          </p:cNvSpPr>
          <p:nvPr>
            <p:ph type="sldNum" sz="quarter" idx="15"/>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232301901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hasCustomPrompt="1"/>
          </p:nvPr>
        </p:nvSpPr>
        <p:spPr>
          <a:xfrm>
            <a:off x="3360613"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Content Placeholder 3"/>
          <p:cNvSpPr>
            <a:spLocks noGrp="1"/>
          </p:cNvSpPr>
          <p:nvPr>
            <p:ph sz="half" idx="13" hasCustomPrompt="1"/>
          </p:nvPr>
        </p:nvSpPr>
        <p:spPr>
          <a:xfrm>
            <a:off x="6275388"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7" name="Content Placeholder 3"/>
          <p:cNvSpPr>
            <a:spLocks noGrp="1"/>
          </p:cNvSpPr>
          <p:nvPr>
            <p:ph sz="half" idx="14" hasCustomPrompt="1"/>
          </p:nvPr>
        </p:nvSpPr>
        <p:spPr>
          <a:xfrm>
            <a:off x="9190163"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Title 8"/>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10" name="Slide Number Placeholder 9">
            <a:extLst>
              <a:ext uri="{FF2B5EF4-FFF2-40B4-BE49-F238E27FC236}">
                <a16:creationId xmlns:a16="http://schemas.microsoft.com/office/drawing/2014/main" id="{CD6E0CB0-5FCA-9E41-ACFD-7D08A524DF43}"/>
              </a:ext>
            </a:extLst>
          </p:cNvPr>
          <p:cNvSpPr>
            <a:spLocks noGrp="1"/>
          </p:cNvSpPr>
          <p:nvPr>
            <p:ph type="sldNum" sz="quarter" idx="16"/>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113966472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iv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42913"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2777045"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Placeholder 3"/>
          <p:cNvSpPr>
            <a:spLocks noGrp="1"/>
          </p:cNvSpPr>
          <p:nvPr>
            <p:ph sz="half" idx="13"/>
          </p:nvPr>
        </p:nvSpPr>
        <p:spPr>
          <a:xfrm>
            <a:off x="5111177"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3"/>
          <p:cNvSpPr>
            <a:spLocks noGrp="1"/>
          </p:cNvSpPr>
          <p:nvPr>
            <p:ph sz="half" idx="14"/>
          </p:nvPr>
        </p:nvSpPr>
        <p:spPr>
          <a:xfrm>
            <a:off x="7445309"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3"/>
          <p:cNvSpPr>
            <a:spLocks noGrp="1"/>
          </p:cNvSpPr>
          <p:nvPr>
            <p:ph sz="half" idx="15"/>
          </p:nvPr>
        </p:nvSpPr>
        <p:spPr>
          <a:xfrm>
            <a:off x="9779443"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itle 9"/>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11" name="Slide Number Placeholder 10">
            <a:extLst>
              <a:ext uri="{FF2B5EF4-FFF2-40B4-BE49-F238E27FC236}">
                <a16:creationId xmlns:a16="http://schemas.microsoft.com/office/drawing/2014/main" id="{BC0705E1-E330-8C4F-A023-40952CF24C94}"/>
              </a:ext>
            </a:extLst>
          </p:cNvPr>
          <p:cNvSpPr>
            <a:spLocks noGrp="1"/>
          </p:cNvSpPr>
          <p:nvPr>
            <p:ph type="sldNum" sz="quarter" idx="17"/>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104570719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ree Images">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442912" y="2100263"/>
            <a:ext cx="3529013" cy="301752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3" name="Text Placeholder 12"/>
          <p:cNvSpPr>
            <a:spLocks noGrp="1"/>
          </p:cNvSpPr>
          <p:nvPr>
            <p:ph type="body" sz="quarter" idx="14" hasCustomPrompt="1"/>
          </p:nvPr>
        </p:nvSpPr>
        <p:spPr>
          <a:xfrm>
            <a:off x="442913"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p:txBody>
      </p:sp>
      <p:sp>
        <p:nvSpPr>
          <p:cNvPr id="16" name="Picture Placeholder 9"/>
          <p:cNvSpPr>
            <a:spLocks noGrp="1"/>
          </p:cNvSpPr>
          <p:nvPr>
            <p:ph type="pic" sz="quarter" idx="15"/>
          </p:nvPr>
        </p:nvSpPr>
        <p:spPr>
          <a:xfrm>
            <a:off x="4331494" y="2100263"/>
            <a:ext cx="3529013" cy="301752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7" name="Text Placeholder 12"/>
          <p:cNvSpPr>
            <a:spLocks noGrp="1"/>
          </p:cNvSpPr>
          <p:nvPr>
            <p:ph type="body" sz="quarter" idx="16" hasCustomPrompt="1"/>
          </p:nvPr>
        </p:nvSpPr>
        <p:spPr>
          <a:xfrm>
            <a:off x="4331495"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p:txBody>
      </p:sp>
      <p:sp>
        <p:nvSpPr>
          <p:cNvPr id="18" name="Picture Placeholder 9"/>
          <p:cNvSpPr>
            <a:spLocks noGrp="1"/>
          </p:cNvSpPr>
          <p:nvPr>
            <p:ph type="pic" sz="quarter" idx="17"/>
          </p:nvPr>
        </p:nvSpPr>
        <p:spPr>
          <a:xfrm>
            <a:off x="8220075" y="2100263"/>
            <a:ext cx="3529013" cy="301752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9" name="Text Placeholder 12"/>
          <p:cNvSpPr>
            <a:spLocks noGrp="1"/>
          </p:cNvSpPr>
          <p:nvPr>
            <p:ph type="body" sz="quarter" idx="18" hasCustomPrompt="1"/>
          </p:nvPr>
        </p:nvSpPr>
        <p:spPr>
          <a:xfrm>
            <a:off x="8220076"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p:txBody>
      </p:sp>
      <p:sp>
        <p:nvSpPr>
          <p:cNvPr id="4" name="Title 3"/>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0FA63A94-C8E2-FB44-885B-EB683E5F6866}"/>
              </a:ext>
            </a:extLst>
          </p:cNvPr>
          <p:cNvSpPr>
            <a:spLocks noGrp="1"/>
          </p:cNvSpPr>
          <p:nvPr>
            <p:ph type="sldNum" sz="quarter" idx="20"/>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233532703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our Text Boxes for Icons">
    <p:spTree>
      <p:nvGrpSpPr>
        <p:cNvPr id="1" name=""/>
        <p:cNvGrpSpPr/>
        <p:nvPr/>
      </p:nvGrpSpPr>
      <p:grpSpPr>
        <a:xfrm>
          <a:off x="0" y="0"/>
          <a:ext cx="0" cy="0"/>
          <a:chOff x="0" y="0"/>
          <a:chExt cx="0" cy="0"/>
        </a:xfrm>
      </p:grpSpPr>
      <p:sp>
        <p:nvSpPr>
          <p:cNvPr id="13" name="Text Placeholder 12"/>
          <p:cNvSpPr>
            <a:spLocks noGrp="1"/>
          </p:cNvSpPr>
          <p:nvPr>
            <p:ph type="body" sz="quarter" idx="14" hasCustomPrompt="1"/>
          </p:nvPr>
        </p:nvSpPr>
        <p:spPr>
          <a:xfrm>
            <a:off x="44291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7" name="Text Placeholder 12"/>
          <p:cNvSpPr>
            <a:spLocks noGrp="1"/>
          </p:cNvSpPr>
          <p:nvPr>
            <p:ph type="body" sz="quarter" idx="16" hasCustomPrompt="1"/>
          </p:nvPr>
        </p:nvSpPr>
        <p:spPr>
          <a:xfrm>
            <a:off x="3359638"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9" name="Text Placeholder 12"/>
          <p:cNvSpPr>
            <a:spLocks noGrp="1"/>
          </p:cNvSpPr>
          <p:nvPr>
            <p:ph type="body" sz="quarter" idx="18" hasCustomPrompt="1"/>
          </p:nvPr>
        </p:nvSpPr>
        <p:spPr>
          <a:xfrm>
            <a:off x="627636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5" name="Text Placeholder 12"/>
          <p:cNvSpPr>
            <a:spLocks noGrp="1"/>
          </p:cNvSpPr>
          <p:nvPr>
            <p:ph type="body" sz="quarter" idx="20" hasCustomPrompt="1"/>
          </p:nvPr>
        </p:nvSpPr>
        <p:spPr>
          <a:xfrm>
            <a:off x="9193088"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4" name="Title 3"/>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A3D2E598-676F-DE44-A364-05E35FEB3110}"/>
              </a:ext>
            </a:extLst>
          </p:cNvPr>
          <p:cNvSpPr>
            <a:spLocks noGrp="1"/>
          </p:cNvSpPr>
          <p:nvPr>
            <p:ph type="sldNum" sz="quarter" idx="22"/>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159377084"/>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our Team Images">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442911" y="2103120"/>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13" name="Text Placeholder 12"/>
          <p:cNvSpPr>
            <a:spLocks noGrp="1"/>
          </p:cNvSpPr>
          <p:nvPr>
            <p:ph type="body" sz="quarter" idx="14" hasCustomPrompt="1"/>
          </p:nvPr>
        </p:nvSpPr>
        <p:spPr>
          <a:xfrm>
            <a:off x="442912"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6" name="Picture Placeholder 9"/>
          <p:cNvSpPr>
            <a:spLocks noGrp="1" noChangeAspect="1"/>
          </p:cNvSpPr>
          <p:nvPr>
            <p:ph type="pic" sz="quarter" idx="15"/>
          </p:nvPr>
        </p:nvSpPr>
        <p:spPr>
          <a:xfrm>
            <a:off x="3359638" y="2103120"/>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7" name="Text Placeholder 12"/>
          <p:cNvSpPr>
            <a:spLocks noGrp="1"/>
          </p:cNvSpPr>
          <p:nvPr>
            <p:ph type="body" sz="quarter" idx="16" hasCustomPrompt="1"/>
          </p:nvPr>
        </p:nvSpPr>
        <p:spPr>
          <a:xfrm>
            <a:off x="3359638"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8" name="Picture Placeholder 9"/>
          <p:cNvSpPr>
            <a:spLocks noGrp="1" noChangeAspect="1"/>
          </p:cNvSpPr>
          <p:nvPr>
            <p:ph type="pic" sz="quarter" idx="17"/>
          </p:nvPr>
        </p:nvSpPr>
        <p:spPr>
          <a:xfrm>
            <a:off x="6276363" y="2103120"/>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9" name="Text Placeholder 12"/>
          <p:cNvSpPr>
            <a:spLocks noGrp="1"/>
          </p:cNvSpPr>
          <p:nvPr>
            <p:ph type="body" sz="quarter" idx="18" hasCustomPrompt="1"/>
          </p:nvPr>
        </p:nvSpPr>
        <p:spPr>
          <a:xfrm>
            <a:off x="6276362"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4" name="Picture Placeholder 9"/>
          <p:cNvSpPr>
            <a:spLocks noGrp="1" noChangeAspect="1"/>
          </p:cNvSpPr>
          <p:nvPr>
            <p:ph type="pic" sz="quarter" idx="19"/>
          </p:nvPr>
        </p:nvSpPr>
        <p:spPr>
          <a:xfrm>
            <a:off x="9193088" y="2103120"/>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15" name="Text Placeholder 12"/>
          <p:cNvSpPr>
            <a:spLocks noGrp="1"/>
          </p:cNvSpPr>
          <p:nvPr>
            <p:ph type="body" sz="quarter" idx="20" hasCustomPrompt="1"/>
          </p:nvPr>
        </p:nvSpPr>
        <p:spPr>
          <a:xfrm>
            <a:off x="9193088"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4" name="Title 3"/>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0AEC188F-17FB-9741-A681-A3C06DA3BEA1}"/>
              </a:ext>
            </a:extLst>
          </p:cNvPr>
          <p:cNvSpPr>
            <a:spLocks noGrp="1"/>
          </p:cNvSpPr>
          <p:nvPr>
            <p:ph type="sldNum" sz="quarter" idx="22"/>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53220088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One Column Char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Chart Placeholder 8"/>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US" smtClean="0"/>
              <a:t>Click icon to add chart</a:t>
            </a:r>
            <a:endParaRPr lang="en-GB" dirty="0"/>
          </a:p>
        </p:txBody>
      </p:sp>
      <p:sp>
        <p:nvSpPr>
          <p:cNvPr id="5" name="Title 4"/>
          <p:cNvSpPr>
            <a:spLocks noGrp="1"/>
          </p:cNvSpPr>
          <p:nvPr>
            <p:ph type="title" hasCustomPrompt="1"/>
          </p:nvPr>
        </p:nvSpPr>
        <p:spPr>
          <a:xfrm>
            <a:off x="442913" y="432000"/>
            <a:ext cx="11306175" cy="1387275"/>
          </a:xfrm>
        </p:spPr>
        <p:txBody>
          <a:bodyPr/>
          <a:lstStyle>
            <a:lvl1pPr>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FD397FBE-5CF3-D24C-9080-6E833FFE25D2}"/>
              </a:ext>
            </a:extLst>
          </p:cNvPr>
          <p:cNvSpPr>
            <a:spLocks noGrp="1"/>
          </p:cNvSpPr>
          <p:nvPr>
            <p:ph type="sldNum" sz="quarter" idx="15"/>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10348175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1 Grey">
    <p:spTree>
      <p:nvGrpSpPr>
        <p:cNvPr id="1" name=""/>
        <p:cNvGrpSpPr/>
        <p:nvPr/>
      </p:nvGrpSpPr>
      <p:grpSpPr>
        <a:xfrm>
          <a:off x="0" y="0"/>
          <a:ext cx="0" cy="0"/>
          <a:chOff x="0" y="0"/>
          <a:chExt cx="0" cy="0"/>
        </a:xfrm>
      </p:grpSpPr>
      <p:sp>
        <p:nvSpPr>
          <p:cNvPr id="9" name="Rectangle 8"/>
          <p:cNvSpPr/>
          <p:nvPr/>
        </p:nvSpPr>
        <p:spPr bwMode="hidden">
          <a:xfrm>
            <a:off x="0" y="0"/>
            <a:ext cx="8096250" cy="3429000"/>
          </a:xfrm>
          <a:prstGeom prst="rect">
            <a:avLst/>
          </a:prstGeom>
          <a:solidFill>
            <a:srgbClr val="7D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10" name="Rectangle 9"/>
          <p:cNvSpPr/>
          <p:nvPr/>
        </p:nvSpPr>
        <p:spPr bwMode="hidden">
          <a:xfrm>
            <a:off x="0" y="3429000"/>
            <a:ext cx="8096250" cy="1143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11" name="Rectangle 10"/>
          <p:cNvSpPr/>
          <p:nvPr/>
        </p:nvSpPr>
        <p:spPr bwMode="hidden">
          <a:xfrm>
            <a:off x="8096250" y="0"/>
            <a:ext cx="4095750" cy="3429000"/>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442914" y="3764282"/>
            <a:ext cx="547370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pic>
        <p:nvPicPr>
          <p:cNvPr id="8" name="Picture 7">
            <a:extLst>
              <a:ext uri="{FF2B5EF4-FFF2-40B4-BE49-F238E27FC236}">
                <a16:creationId xmlns:a16="http://schemas.microsoft.com/office/drawing/2014/main" id="{C571B43E-7EFD-FC49-8203-0C37C621BF50}"/>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20580033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3" name="Content Placeholder 2"/>
          <p:cNvSpPr>
            <a:spLocks noGrp="1"/>
          </p:cNvSpPr>
          <p:nvPr>
            <p:ph idx="1" hasCustomPrompt="1"/>
          </p:nvPr>
        </p:nvSpPr>
        <p:spPr>
          <a:xfrm>
            <a:off x="442913" y="2103438"/>
            <a:ext cx="7418387"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8" name="Slide Number Placeholder 7">
            <a:extLst>
              <a:ext uri="{FF2B5EF4-FFF2-40B4-BE49-F238E27FC236}">
                <a16:creationId xmlns:a16="http://schemas.microsoft.com/office/drawing/2014/main" id="{C9242D6C-75F6-2B45-8341-980F99E5DA74}"/>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6" name="Subtitle 2">
            <a:extLst>
              <a:ext uri="{FF2B5EF4-FFF2-40B4-BE49-F238E27FC236}">
                <a16:creationId xmlns:a16="http://schemas.microsoft.com/office/drawing/2014/main" id="{E226BB03-6EF6-F445-88B0-A7B24602567C}"/>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291909754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Full Content - Sub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3" y="2103438"/>
            <a:ext cx="11306175"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0"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A78C6408-9684-F649-A01B-20A1E9A52ED4}"/>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6"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466327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One Column Content - Sub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0"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C8CAC806-7708-6C42-A901-982FA119C086}"/>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6" name="Subtitle 2">
            <a:extLst>
              <a:ext uri="{FF2B5EF4-FFF2-40B4-BE49-F238E27FC236}">
                <a16:creationId xmlns:a16="http://schemas.microsoft.com/office/drawing/2014/main" id="{1C758DF0-2055-C446-AF59-8BED8AF86DAB}"/>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1123303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ntent - Subtitl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5473700" cy="4068761"/>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hasCustomPrompt="1"/>
          </p:nvPr>
        </p:nvSpPr>
        <p:spPr>
          <a:xfrm>
            <a:off x="6275388" y="2103437"/>
            <a:ext cx="5473699" cy="4068761"/>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1"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E7945371-B6F9-F541-89EE-24D897592CA4}"/>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7" name="Subtitle 2">
            <a:extLst>
              <a:ext uri="{FF2B5EF4-FFF2-40B4-BE49-F238E27FC236}">
                <a16:creationId xmlns:a16="http://schemas.microsoft.com/office/drawing/2014/main" id="{32E0820E-E86A-4245-AF6A-000EBF442F6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364142666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and Image - Subtitl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6096000" y="0"/>
            <a:ext cx="6096000" cy="685800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3" name="Content Placeholder 2"/>
          <p:cNvSpPr>
            <a:spLocks noGrp="1"/>
          </p:cNvSpPr>
          <p:nvPr>
            <p:ph sz="half" idx="1" hasCustomPrompt="1"/>
          </p:nvPr>
        </p:nvSpPr>
        <p:spPr>
          <a:xfrm>
            <a:off x="442913" y="2103438"/>
            <a:ext cx="5317807"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2" name="Title 1"/>
          <p:cNvSpPr>
            <a:spLocks noGrp="1"/>
          </p:cNvSpPr>
          <p:nvPr>
            <p:ph type="title" hasCustomPrompt="1"/>
          </p:nvPr>
        </p:nvSpPr>
        <p:spPr>
          <a:xfrm>
            <a:off x="442914" y="430514"/>
            <a:ext cx="5317806" cy="502920"/>
          </a:xfrm>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F064736F-99D3-5349-B4BB-3F5BE96B5885}"/>
              </a:ext>
            </a:extLst>
          </p:cNvPr>
          <p:cNvSpPr>
            <a:spLocks noGrp="1"/>
          </p:cNvSpPr>
          <p:nvPr>
            <p:ph type="sldNum" sz="quarter" idx="18"/>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
        <p:nvSpPr>
          <p:cNvPr id="7" name="Subtitle 2">
            <a:extLst>
              <a:ext uri="{FF2B5EF4-FFF2-40B4-BE49-F238E27FC236}">
                <a16:creationId xmlns:a16="http://schemas.microsoft.com/office/drawing/2014/main" id="{339845CC-465C-0147-BB19-41367E39D82E}"/>
              </a:ext>
            </a:extLst>
          </p:cNvPr>
          <p:cNvSpPr>
            <a:spLocks noGrp="1"/>
          </p:cNvSpPr>
          <p:nvPr>
            <p:ph type="subTitle" idx="16" hasCustomPrompt="1"/>
          </p:nvPr>
        </p:nvSpPr>
        <p:spPr>
          <a:xfrm>
            <a:off x="442912" y="933433"/>
            <a:ext cx="5317808"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155611129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ree Content - Subtitl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9"/>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hasCustomPrompt="1"/>
          </p:nvPr>
        </p:nvSpPr>
        <p:spPr>
          <a:xfrm>
            <a:off x="4332288" y="2103439"/>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2" name="Content Placeholder 3"/>
          <p:cNvSpPr>
            <a:spLocks noGrp="1"/>
          </p:cNvSpPr>
          <p:nvPr>
            <p:ph sz="half" idx="13" hasCustomPrompt="1"/>
          </p:nvPr>
        </p:nvSpPr>
        <p:spPr>
          <a:xfrm>
            <a:off x="8220076" y="2103439"/>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5"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C8D01178-C346-1B4F-8DFA-F5B5E0660B1A}"/>
              </a:ext>
            </a:extLst>
          </p:cNvPr>
          <p:cNvSpPr>
            <a:spLocks noGrp="1"/>
          </p:cNvSpPr>
          <p:nvPr>
            <p:ph type="sldNum" sz="quarter" idx="18"/>
          </p:nvPr>
        </p:nvSpPr>
        <p:spPr/>
        <p:txBody>
          <a:bodyPr/>
          <a:lstStyle/>
          <a:p>
            <a:fld id="{7870704B-CE94-48CC-AF30-84932A1262A7}" type="slidenum">
              <a:rPr lang="en-GB" smtClean="0"/>
              <a:pPr/>
              <a:t>‹#›</a:t>
            </a:fld>
            <a:endParaRPr lang="en-GB" dirty="0"/>
          </a:p>
        </p:txBody>
      </p:sp>
      <p:sp>
        <p:nvSpPr>
          <p:cNvPr id="8" name="Subtitle 2">
            <a:extLst>
              <a:ext uri="{FF2B5EF4-FFF2-40B4-BE49-F238E27FC236}">
                <a16:creationId xmlns:a16="http://schemas.microsoft.com/office/drawing/2014/main" id="{B56B3548-5EB8-714F-93B3-BD8CE8C6C99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552856060"/>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our Content - Subtitl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hasCustomPrompt="1"/>
          </p:nvPr>
        </p:nvSpPr>
        <p:spPr>
          <a:xfrm>
            <a:off x="3360613"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Content Placeholder 3"/>
          <p:cNvSpPr>
            <a:spLocks noGrp="1"/>
          </p:cNvSpPr>
          <p:nvPr>
            <p:ph sz="half" idx="13" hasCustomPrompt="1"/>
          </p:nvPr>
        </p:nvSpPr>
        <p:spPr>
          <a:xfrm>
            <a:off x="6275388"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7" name="Content Placeholder 3"/>
          <p:cNvSpPr>
            <a:spLocks noGrp="1"/>
          </p:cNvSpPr>
          <p:nvPr>
            <p:ph sz="half" idx="14" hasCustomPrompt="1"/>
          </p:nvPr>
        </p:nvSpPr>
        <p:spPr>
          <a:xfrm>
            <a:off x="9190163" y="2103438"/>
            <a:ext cx="2556000"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0"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9" name="Slide Number Placeholder 8">
            <a:extLst>
              <a:ext uri="{FF2B5EF4-FFF2-40B4-BE49-F238E27FC236}">
                <a16:creationId xmlns:a16="http://schemas.microsoft.com/office/drawing/2014/main" id="{0FAD9719-920C-B64C-90D2-E337E9E7C112}"/>
              </a:ext>
            </a:extLst>
          </p:cNvPr>
          <p:cNvSpPr>
            <a:spLocks noGrp="1"/>
          </p:cNvSpPr>
          <p:nvPr>
            <p:ph type="sldNum" sz="quarter" idx="19"/>
          </p:nvPr>
        </p:nvSpPr>
        <p:spPr/>
        <p:txBody>
          <a:bodyPr/>
          <a:lstStyle/>
          <a:p>
            <a:fld id="{7870704B-CE94-48CC-AF30-84932A1262A7}" type="slidenum">
              <a:rPr lang="en-GB" smtClean="0"/>
              <a:pPr/>
              <a:t>‹#›</a:t>
            </a:fld>
            <a:endParaRPr lang="en-GB" dirty="0"/>
          </a:p>
        </p:txBody>
      </p:sp>
      <p:sp>
        <p:nvSpPr>
          <p:cNvPr id="11" name="Subtitle 2">
            <a:extLst>
              <a:ext uri="{FF2B5EF4-FFF2-40B4-BE49-F238E27FC236}">
                <a16:creationId xmlns:a16="http://schemas.microsoft.com/office/drawing/2014/main" id="{42F08066-BCE7-3945-BE4E-1DEA43569B7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254347932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ive Content - Sub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42913"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2777045"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Placeholder 3"/>
          <p:cNvSpPr>
            <a:spLocks noGrp="1"/>
          </p:cNvSpPr>
          <p:nvPr>
            <p:ph sz="half" idx="13"/>
          </p:nvPr>
        </p:nvSpPr>
        <p:spPr>
          <a:xfrm>
            <a:off x="5111177"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3"/>
          <p:cNvSpPr>
            <a:spLocks noGrp="1"/>
          </p:cNvSpPr>
          <p:nvPr>
            <p:ph sz="half" idx="14"/>
          </p:nvPr>
        </p:nvSpPr>
        <p:spPr>
          <a:xfrm>
            <a:off x="7445309"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3"/>
          <p:cNvSpPr>
            <a:spLocks noGrp="1"/>
          </p:cNvSpPr>
          <p:nvPr>
            <p:ph sz="half" idx="15"/>
          </p:nvPr>
        </p:nvSpPr>
        <p:spPr>
          <a:xfrm>
            <a:off x="9779443" y="2103438"/>
            <a:ext cx="1972800" cy="40687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10" name="Slide Number Placeholder 9">
            <a:extLst>
              <a:ext uri="{FF2B5EF4-FFF2-40B4-BE49-F238E27FC236}">
                <a16:creationId xmlns:a16="http://schemas.microsoft.com/office/drawing/2014/main" id="{4B2DB5C5-A275-6447-991C-726CD70A52A9}"/>
              </a:ext>
            </a:extLst>
          </p:cNvPr>
          <p:cNvSpPr>
            <a:spLocks noGrp="1"/>
          </p:cNvSpPr>
          <p:nvPr>
            <p:ph type="sldNum" sz="quarter" idx="20"/>
          </p:nvPr>
        </p:nvSpPr>
        <p:spPr/>
        <p:txBody>
          <a:bodyPr/>
          <a:lstStyle/>
          <a:p>
            <a:fld id="{7870704B-CE94-48CC-AF30-84932A1262A7}" type="slidenum">
              <a:rPr lang="en-GB" smtClean="0"/>
              <a:pPr/>
              <a:t>‹#›</a:t>
            </a:fld>
            <a:endParaRPr lang="en-GB" dirty="0"/>
          </a:p>
        </p:txBody>
      </p:sp>
      <p:sp>
        <p:nvSpPr>
          <p:cNvPr id="12" name="Subtitle 2">
            <a:extLst>
              <a:ext uri="{FF2B5EF4-FFF2-40B4-BE49-F238E27FC236}">
                <a16:creationId xmlns:a16="http://schemas.microsoft.com/office/drawing/2014/main" id="{BCBFC701-7287-1F4F-B6FA-1BECCBF324C6}"/>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3129817039"/>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ree Images - Subtitl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442912" y="2100263"/>
            <a:ext cx="3529013" cy="301752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3" name="Text Placeholder 12"/>
          <p:cNvSpPr>
            <a:spLocks noGrp="1"/>
          </p:cNvSpPr>
          <p:nvPr>
            <p:ph type="body" sz="quarter" idx="14" hasCustomPrompt="1"/>
          </p:nvPr>
        </p:nvSpPr>
        <p:spPr>
          <a:xfrm>
            <a:off x="442913"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p:txBody>
      </p:sp>
      <p:sp>
        <p:nvSpPr>
          <p:cNvPr id="16" name="Picture Placeholder 9"/>
          <p:cNvSpPr>
            <a:spLocks noGrp="1"/>
          </p:cNvSpPr>
          <p:nvPr>
            <p:ph type="pic" sz="quarter" idx="15"/>
          </p:nvPr>
        </p:nvSpPr>
        <p:spPr>
          <a:xfrm>
            <a:off x="4331494" y="2100263"/>
            <a:ext cx="3529013" cy="301752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7" name="Text Placeholder 12"/>
          <p:cNvSpPr>
            <a:spLocks noGrp="1"/>
          </p:cNvSpPr>
          <p:nvPr>
            <p:ph type="body" sz="quarter" idx="16" hasCustomPrompt="1"/>
          </p:nvPr>
        </p:nvSpPr>
        <p:spPr>
          <a:xfrm>
            <a:off x="4331495"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p:txBody>
      </p:sp>
      <p:sp>
        <p:nvSpPr>
          <p:cNvPr id="18" name="Picture Placeholder 9"/>
          <p:cNvSpPr>
            <a:spLocks noGrp="1"/>
          </p:cNvSpPr>
          <p:nvPr>
            <p:ph type="pic" sz="quarter" idx="17"/>
          </p:nvPr>
        </p:nvSpPr>
        <p:spPr>
          <a:xfrm>
            <a:off x="8220075" y="2100263"/>
            <a:ext cx="3529013" cy="301752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9" name="Text Placeholder 12"/>
          <p:cNvSpPr>
            <a:spLocks noGrp="1"/>
          </p:cNvSpPr>
          <p:nvPr>
            <p:ph type="body" sz="quarter" idx="18" hasCustomPrompt="1"/>
          </p:nvPr>
        </p:nvSpPr>
        <p:spPr>
          <a:xfrm>
            <a:off x="8220076"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p:txBody>
      </p:sp>
      <p:sp>
        <p:nvSpPr>
          <p:cNvPr id="14"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4" name="Slide Number Placeholder 3">
            <a:extLst>
              <a:ext uri="{FF2B5EF4-FFF2-40B4-BE49-F238E27FC236}">
                <a16:creationId xmlns:a16="http://schemas.microsoft.com/office/drawing/2014/main" id="{ECB03D1A-AA63-224E-A7F2-44C5BFC3BB18}"/>
              </a:ext>
            </a:extLst>
          </p:cNvPr>
          <p:cNvSpPr>
            <a:spLocks noGrp="1"/>
          </p:cNvSpPr>
          <p:nvPr>
            <p:ph type="sldNum" sz="quarter" idx="23"/>
          </p:nvPr>
        </p:nvSpPr>
        <p:spPr/>
        <p:txBody>
          <a:bodyPr/>
          <a:lstStyle/>
          <a:p>
            <a:fld id="{7870704B-CE94-48CC-AF30-84932A1262A7}" type="slidenum">
              <a:rPr lang="en-GB" smtClean="0"/>
              <a:pPr/>
              <a:t>‹#›</a:t>
            </a:fld>
            <a:endParaRPr lang="en-GB" dirty="0"/>
          </a:p>
        </p:txBody>
      </p:sp>
      <p:sp>
        <p:nvSpPr>
          <p:cNvPr id="11" name="Subtitle 2">
            <a:extLst>
              <a:ext uri="{FF2B5EF4-FFF2-40B4-BE49-F238E27FC236}">
                <a16:creationId xmlns:a16="http://schemas.microsoft.com/office/drawing/2014/main" id="{5CE153FD-285A-D647-ADE4-833E86A9CF52}"/>
              </a:ext>
            </a:extLst>
          </p:cNvPr>
          <p:cNvSpPr>
            <a:spLocks noGrp="1"/>
          </p:cNvSpPr>
          <p:nvPr>
            <p:ph type="subTitle" idx="24"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112746607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our Text Boxes for Icons - Subtitle">
    <p:spTree>
      <p:nvGrpSpPr>
        <p:cNvPr id="1" name=""/>
        <p:cNvGrpSpPr/>
        <p:nvPr/>
      </p:nvGrpSpPr>
      <p:grpSpPr>
        <a:xfrm>
          <a:off x="0" y="0"/>
          <a:ext cx="0" cy="0"/>
          <a:chOff x="0" y="0"/>
          <a:chExt cx="0" cy="0"/>
        </a:xfrm>
      </p:grpSpPr>
      <p:sp>
        <p:nvSpPr>
          <p:cNvPr id="13" name="Text Placeholder 12"/>
          <p:cNvSpPr>
            <a:spLocks noGrp="1"/>
          </p:cNvSpPr>
          <p:nvPr>
            <p:ph type="body" sz="quarter" idx="14" hasCustomPrompt="1"/>
          </p:nvPr>
        </p:nvSpPr>
        <p:spPr>
          <a:xfrm>
            <a:off x="44291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7" name="Text Placeholder 12"/>
          <p:cNvSpPr>
            <a:spLocks noGrp="1"/>
          </p:cNvSpPr>
          <p:nvPr>
            <p:ph type="body" sz="quarter" idx="16" hasCustomPrompt="1"/>
          </p:nvPr>
        </p:nvSpPr>
        <p:spPr>
          <a:xfrm>
            <a:off x="3358198"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9" name="Text Placeholder 12"/>
          <p:cNvSpPr>
            <a:spLocks noGrp="1"/>
          </p:cNvSpPr>
          <p:nvPr>
            <p:ph type="body" sz="quarter" idx="18" hasCustomPrompt="1"/>
          </p:nvPr>
        </p:nvSpPr>
        <p:spPr>
          <a:xfrm>
            <a:off x="627348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5" name="Text Placeholder 12"/>
          <p:cNvSpPr>
            <a:spLocks noGrp="1"/>
          </p:cNvSpPr>
          <p:nvPr>
            <p:ph type="body" sz="quarter" idx="20" hasCustomPrompt="1"/>
          </p:nvPr>
        </p:nvSpPr>
        <p:spPr>
          <a:xfrm>
            <a:off x="9188767"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4"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4" name="Slide Number Placeholder 3">
            <a:extLst>
              <a:ext uri="{FF2B5EF4-FFF2-40B4-BE49-F238E27FC236}">
                <a16:creationId xmlns:a16="http://schemas.microsoft.com/office/drawing/2014/main" id="{B53B37F2-903B-D544-93F5-C52542E06C38}"/>
              </a:ext>
            </a:extLst>
          </p:cNvPr>
          <p:cNvSpPr>
            <a:spLocks noGrp="1"/>
          </p:cNvSpPr>
          <p:nvPr>
            <p:ph type="sldNum" sz="quarter" idx="22"/>
          </p:nvPr>
        </p:nvSpPr>
        <p:spPr/>
        <p:txBody>
          <a:bodyPr/>
          <a:lstStyle/>
          <a:p>
            <a:fld id="{7870704B-CE94-48CC-AF30-84932A1262A7}" type="slidenum">
              <a:rPr lang="en-GB" smtClean="0"/>
              <a:pPr/>
              <a:t>‹#›</a:t>
            </a:fld>
            <a:endParaRPr lang="en-GB" dirty="0"/>
          </a:p>
        </p:txBody>
      </p:sp>
      <p:sp>
        <p:nvSpPr>
          <p:cNvPr id="9" name="Subtitle 2">
            <a:extLst>
              <a:ext uri="{FF2B5EF4-FFF2-40B4-BE49-F238E27FC236}">
                <a16:creationId xmlns:a16="http://schemas.microsoft.com/office/drawing/2014/main" id="{DA3591F7-EFF5-C649-BCF8-906639EFF4C9}"/>
              </a:ext>
            </a:extLst>
          </p:cNvPr>
          <p:cNvSpPr>
            <a:spLocks noGrp="1"/>
          </p:cNvSpPr>
          <p:nvPr>
            <p:ph type="subTitle" idx="23"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7269704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1 Dark Grey">
    <p:spTree>
      <p:nvGrpSpPr>
        <p:cNvPr id="1" name=""/>
        <p:cNvGrpSpPr/>
        <p:nvPr/>
      </p:nvGrpSpPr>
      <p:grpSpPr>
        <a:xfrm>
          <a:off x="0" y="0"/>
          <a:ext cx="0" cy="0"/>
          <a:chOff x="0" y="0"/>
          <a:chExt cx="0" cy="0"/>
        </a:xfrm>
      </p:grpSpPr>
      <p:sp>
        <p:nvSpPr>
          <p:cNvPr id="9" name="Rectangle 8"/>
          <p:cNvSpPr/>
          <p:nvPr/>
        </p:nvSpPr>
        <p:spPr bwMode="hidden">
          <a:xfrm>
            <a:off x="0" y="0"/>
            <a:ext cx="8096250" cy="3429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10" name="Rectangle 9"/>
          <p:cNvSpPr/>
          <p:nvPr/>
        </p:nvSpPr>
        <p:spPr bwMode="hidden">
          <a:xfrm>
            <a:off x="0" y="3429000"/>
            <a:ext cx="8096250" cy="1143000"/>
          </a:xfrm>
          <a:prstGeom prst="rect">
            <a:avLst/>
          </a:prstGeom>
          <a:solidFill>
            <a:srgbClr val="7D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solidFill>
                <a:schemeClr val="accent6"/>
              </a:solidFill>
            </a:endParaRPr>
          </a:p>
        </p:txBody>
      </p:sp>
      <p:sp>
        <p:nvSpPr>
          <p:cNvPr id="11" name="Rectangle 10"/>
          <p:cNvSpPr/>
          <p:nvPr/>
        </p:nvSpPr>
        <p:spPr bwMode="hidden">
          <a:xfrm>
            <a:off x="8096250" y="0"/>
            <a:ext cx="4095750" cy="3429000"/>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442914" y="3764282"/>
            <a:ext cx="547370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pic>
        <p:nvPicPr>
          <p:cNvPr id="8" name="Picture 7">
            <a:extLst>
              <a:ext uri="{FF2B5EF4-FFF2-40B4-BE49-F238E27FC236}">
                <a16:creationId xmlns:a16="http://schemas.microsoft.com/office/drawing/2014/main" id="{CC2DF81D-CFC9-CA4F-9296-0DF32281B17C}"/>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72692064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Team Images - Subtitle">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442912" y="2103438"/>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13" name="Text Placeholder 12"/>
          <p:cNvSpPr>
            <a:spLocks noGrp="1"/>
          </p:cNvSpPr>
          <p:nvPr>
            <p:ph type="body" sz="quarter" idx="14" hasCustomPrompt="1"/>
          </p:nvPr>
        </p:nvSpPr>
        <p:spPr>
          <a:xfrm>
            <a:off x="442912"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6" name="Picture Placeholder 9"/>
          <p:cNvSpPr>
            <a:spLocks noGrp="1" noChangeAspect="1"/>
          </p:cNvSpPr>
          <p:nvPr>
            <p:ph type="pic" sz="quarter" idx="15"/>
          </p:nvPr>
        </p:nvSpPr>
        <p:spPr>
          <a:xfrm>
            <a:off x="3358197" y="2103438"/>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7" name="Text Placeholder 12"/>
          <p:cNvSpPr>
            <a:spLocks noGrp="1"/>
          </p:cNvSpPr>
          <p:nvPr>
            <p:ph type="body" sz="quarter" idx="16" hasCustomPrompt="1"/>
          </p:nvPr>
        </p:nvSpPr>
        <p:spPr>
          <a:xfrm>
            <a:off x="3358197"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8" name="Picture Placeholder 9"/>
          <p:cNvSpPr>
            <a:spLocks noGrp="1" noChangeAspect="1"/>
          </p:cNvSpPr>
          <p:nvPr>
            <p:ph type="pic" sz="quarter" idx="17"/>
          </p:nvPr>
        </p:nvSpPr>
        <p:spPr>
          <a:xfrm>
            <a:off x="6273482" y="2103438"/>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a:p>
        </p:txBody>
      </p:sp>
      <p:sp>
        <p:nvSpPr>
          <p:cNvPr id="19" name="Text Placeholder 12"/>
          <p:cNvSpPr>
            <a:spLocks noGrp="1"/>
          </p:cNvSpPr>
          <p:nvPr>
            <p:ph type="body" sz="quarter" idx="18" hasCustomPrompt="1"/>
          </p:nvPr>
        </p:nvSpPr>
        <p:spPr>
          <a:xfrm>
            <a:off x="6273482"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4" name="Picture Placeholder 9"/>
          <p:cNvSpPr>
            <a:spLocks noGrp="1" noChangeAspect="1"/>
          </p:cNvSpPr>
          <p:nvPr>
            <p:ph type="pic" sz="quarter" idx="19"/>
          </p:nvPr>
        </p:nvSpPr>
        <p:spPr>
          <a:xfrm>
            <a:off x="9188767" y="2103438"/>
            <a:ext cx="1325880" cy="1325880"/>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15" name="Text Placeholder 12"/>
          <p:cNvSpPr>
            <a:spLocks noGrp="1"/>
          </p:cNvSpPr>
          <p:nvPr>
            <p:ph type="body" sz="quarter" idx="20" hasCustomPrompt="1"/>
          </p:nvPr>
        </p:nvSpPr>
        <p:spPr>
          <a:xfrm>
            <a:off x="9188767" y="3657600"/>
            <a:ext cx="2560320" cy="2514600"/>
          </a:xfrm>
        </p:spPr>
        <p:txBody>
          <a:bodyPr/>
          <a:lstStyle>
            <a:lvl1pPr>
              <a:spcBef>
                <a:spcPts val="0"/>
              </a:spcBef>
              <a:spcAft>
                <a:spcPts val="300"/>
              </a:spcAft>
              <a:defRPr sz="1400" b="1"/>
            </a:lvl1pPr>
            <a:lvl2pPr>
              <a:spcAft>
                <a:spcPts val="300"/>
              </a:spcAft>
              <a:defRPr sz="1400"/>
            </a:lvl2pPr>
            <a:lvl3pPr>
              <a:spcAft>
                <a:spcPts val="300"/>
              </a:spcAft>
              <a:defRPr sz="1400"/>
            </a:lvl3pPr>
            <a:lvl4pPr>
              <a:spcAft>
                <a:spcPts val="300"/>
              </a:spcAft>
              <a:defRPr sz="1400"/>
            </a:lvl4pPr>
            <a:lvl5pPr>
              <a:spcAft>
                <a:spcPts val="300"/>
              </a:spcAft>
              <a:defRPr sz="1400"/>
            </a:lvl5pPr>
            <a:lvl6pPr>
              <a:spcAft>
                <a:spcPts val="300"/>
              </a:spcAft>
              <a:defRPr sz="1400"/>
            </a:lvl6pPr>
            <a:lvl7pPr>
              <a:spcAft>
                <a:spcPts val="300"/>
              </a:spcAft>
              <a:defRPr sz="1400"/>
            </a:lvl7pPr>
            <a:lvl8pPr>
              <a:spcAft>
                <a:spcPts val="300"/>
              </a:spcAft>
              <a:defRPr sz="1400"/>
            </a:lvl8pPr>
            <a:lvl9pPr>
              <a:spcAft>
                <a:spcPts val="300"/>
              </a:spcAft>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1"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4" name="Slide Number Placeholder 3">
            <a:extLst>
              <a:ext uri="{FF2B5EF4-FFF2-40B4-BE49-F238E27FC236}">
                <a16:creationId xmlns:a16="http://schemas.microsoft.com/office/drawing/2014/main" id="{FE0022E1-5A19-8748-8180-279AACB6BB63}"/>
              </a:ext>
            </a:extLst>
          </p:cNvPr>
          <p:cNvSpPr>
            <a:spLocks noGrp="1"/>
          </p:cNvSpPr>
          <p:nvPr>
            <p:ph type="sldNum" sz="quarter" idx="25"/>
          </p:nvPr>
        </p:nvSpPr>
        <p:spPr/>
        <p:txBody>
          <a:bodyPr/>
          <a:lstStyle/>
          <a:p>
            <a:fld id="{7870704B-CE94-48CC-AF30-84932A1262A7}" type="slidenum">
              <a:rPr lang="en-GB" smtClean="0"/>
              <a:pPr/>
              <a:t>‹#›</a:t>
            </a:fld>
            <a:endParaRPr lang="en-GB" dirty="0"/>
          </a:p>
        </p:txBody>
      </p:sp>
      <p:sp>
        <p:nvSpPr>
          <p:cNvPr id="20" name="Subtitle 2">
            <a:extLst>
              <a:ext uri="{FF2B5EF4-FFF2-40B4-BE49-F238E27FC236}">
                <a16:creationId xmlns:a16="http://schemas.microsoft.com/office/drawing/2014/main" id="{5194D818-D8E8-5342-BDE8-319BC1FCE4A9}"/>
              </a:ext>
            </a:extLst>
          </p:cNvPr>
          <p:cNvSpPr>
            <a:spLocks noGrp="1"/>
          </p:cNvSpPr>
          <p:nvPr>
            <p:ph type="subTitle" idx="2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1512142920"/>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One Column Chart - Sub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Chart Placeholder 8"/>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US" smtClean="0"/>
              <a:t>Click icon to add chart</a:t>
            </a:r>
            <a:endParaRPr lang="en-GB" dirty="0"/>
          </a:p>
        </p:txBody>
      </p:sp>
      <p:sp>
        <p:nvSpPr>
          <p:cNvPr id="12" name="Title 1"/>
          <p:cNvSpPr>
            <a:spLocks noGrp="1"/>
          </p:cNvSpPr>
          <p:nvPr>
            <p:ph type="title" hasCustomPrompt="1"/>
          </p:nvPr>
        </p:nvSpPr>
        <p:spPr>
          <a:xfrm>
            <a:off x="442913" y="430514"/>
            <a:ext cx="11306175" cy="502920"/>
          </a:xfrm>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80C256F8-EAA0-F045-A569-920F86A13F1E}"/>
              </a:ext>
            </a:extLst>
          </p:cNvPr>
          <p:cNvSpPr>
            <a:spLocks noGrp="1"/>
          </p:cNvSpPr>
          <p:nvPr>
            <p:ph type="sldNum" sz="quarter" idx="18"/>
          </p:nvPr>
        </p:nvSpPr>
        <p:spPr/>
        <p:txBody>
          <a:bodyPr/>
          <a:lstStyle/>
          <a:p>
            <a:fld id="{7870704B-CE94-48CC-AF30-84932A1262A7}" type="slidenum">
              <a:rPr lang="en-GB" smtClean="0"/>
              <a:pPr/>
              <a:t>‹#›</a:t>
            </a:fld>
            <a:endParaRPr lang="en-GB" dirty="0"/>
          </a:p>
        </p:txBody>
      </p:sp>
      <p:sp>
        <p:nvSpPr>
          <p:cNvPr id="7" name="Subtitle 2">
            <a:extLst>
              <a:ext uri="{FF2B5EF4-FFF2-40B4-BE49-F238E27FC236}">
                <a16:creationId xmlns:a16="http://schemas.microsoft.com/office/drawing/2014/main" id="{E168D6DA-542B-6F48-A3F4-9AAC02852C7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dirty="0"/>
              <a:t>[Optional slide subtitle]</a:t>
            </a:r>
          </a:p>
        </p:txBody>
      </p:sp>
    </p:spTree>
    <p:extLst>
      <p:ext uri="{BB962C8B-B14F-4D97-AF65-F5344CB8AC3E}">
        <p14:creationId xmlns:p14="http://schemas.microsoft.com/office/powerpoint/2010/main" val="911374972"/>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nfographic and Chart">
    <p:spTree>
      <p:nvGrpSpPr>
        <p:cNvPr id="1" name=""/>
        <p:cNvGrpSpPr/>
        <p:nvPr/>
      </p:nvGrpSpPr>
      <p:grpSpPr>
        <a:xfrm>
          <a:off x="0" y="0"/>
          <a:ext cx="0" cy="0"/>
          <a:chOff x="0" y="0"/>
          <a:chExt cx="0" cy="0"/>
        </a:xfrm>
      </p:grpSpPr>
      <p:sp>
        <p:nvSpPr>
          <p:cNvPr id="8" name="Rectangle 7"/>
          <p:cNvSpPr/>
          <p:nvPr/>
        </p:nvSpPr>
        <p:spPr bwMode="hidden">
          <a:xfrm>
            <a:off x="0" y="2103438"/>
            <a:ext cx="3971925" cy="4068762"/>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p:cNvSpPr>
            <a:spLocks noGrp="1"/>
          </p:cNvSpPr>
          <p:nvPr>
            <p:ph type="body" sz="quarter" idx="14" hasCustomPrompt="1"/>
          </p:nvPr>
        </p:nvSpPr>
        <p:spPr>
          <a:xfrm>
            <a:off x="360370" y="2377440"/>
            <a:ext cx="3611880" cy="1737360"/>
          </a:xfrm>
        </p:spPr>
        <p:txBody>
          <a:bodyPr tIns="0" bIns="0" anchor="t" anchorCtr="0"/>
          <a:lstStyle>
            <a:lvl1pPr>
              <a:lnSpc>
                <a:spcPct val="80000"/>
              </a:lnSpc>
              <a:spcBef>
                <a:spcPts val="0"/>
              </a:spcBef>
              <a:spcAft>
                <a:spcPts val="0"/>
              </a:spcAft>
              <a:defRPr sz="13600" b="1" spc="-100" baseline="0">
                <a:solidFill>
                  <a:schemeClr val="bg1"/>
                </a:solidFill>
              </a:defRPr>
            </a:lvl1pPr>
          </a:lstStyle>
          <a:p>
            <a:pPr lvl="0"/>
            <a:r>
              <a:rPr lang="en-US" dirty="0"/>
              <a:t>00%</a:t>
            </a:r>
            <a:endParaRPr lang="en-GB" dirty="0"/>
          </a:p>
        </p:txBody>
      </p:sp>
      <p:sp>
        <p:nvSpPr>
          <p:cNvPr id="3" name="Content Placeholder 2"/>
          <p:cNvSpPr>
            <a:spLocks noGrp="1"/>
          </p:cNvSpPr>
          <p:nvPr>
            <p:ph idx="1" hasCustomPrompt="1"/>
          </p:nvPr>
        </p:nvSpPr>
        <p:spPr>
          <a:xfrm>
            <a:off x="442914" y="3931920"/>
            <a:ext cx="3328986" cy="2061784"/>
          </a:xfrm>
        </p:spPr>
        <p:txBody>
          <a:bodyPr/>
          <a:lstStyle>
            <a:lvl1pPr>
              <a:lnSpc>
                <a:spcPct val="100000"/>
              </a:lnSpc>
              <a:spcBef>
                <a:spcPts val="0"/>
              </a:spcBef>
              <a:spcAft>
                <a:spcPts val="0"/>
              </a:spcAft>
              <a:defRPr sz="1600" b="0">
                <a:solidFill>
                  <a:schemeClr val="bg1"/>
                </a:solidFill>
              </a:defRPr>
            </a:lvl1pPr>
            <a:lvl2pPr marL="182880" indent="-182880">
              <a:lnSpc>
                <a:spcPct val="100000"/>
              </a:lnSpc>
              <a:spcBef>
                <a:spcPts val="0"/>
              </a:spcBef>
              <a:spcAft>
                <a:spcPts val="0"/>
              </a:spcAft>
              <a:buFont typeface="Arial" panose="020B0604020202020204" pitchFamily="34" charset="0"/>
              <a:buChar char="•"/>
              <a:defRPr b="0">
                <a:solidFill>
                  <a:schemeClr val="bg1"/>
                </a:solidFill>
              </a:defRPr>
            </a:lvl2pPr>
            <a:lvl3pPr marL="365760" indent="-182880">
              <a:lnSpc>
                <a:spcPct val="100000"/>
              </a:lnSpc>
              <a:spcBef>
                <a:spcPts val="0"/>
              </a:spcBef>
              <a:spcAft>
                <a:spcPts val="0"/>
              </a:spcAft>
              <a:buFont typeface="Arial" panose="020B0604020202020204" pitchFamily="34" charset="0"/>
              <a:buChar char="–"/>
              <a:defRPr b="0">
                <a:solidFill>
                  <a:schemeClr val="bg1"/>
                </a:solidFill>
              </a:defRPr>
            </a:lvl3pPr>
            <a:lvl4pPr marL="548640" indent="-182880">
              <a:lnSpc>
                <a:spcPct val="100000"/>
              </a:lnSpc>
              <a:spcBef>
                <a:spcPts val="0"/>
              </a:spcBef>
              <a:spcAft>
                <a:spcPts val="0"/>
              </a:spcAft>
              <a:buFont typeface="Arial" panose="020B0604020202020204" pitchFamily="34" charset="0"/>
              <a:buChar char="•"/>
              <a:defRPr b="0">
                <a:solidFill>
                  <a:schemeClr val="bg1"/>
                </a:solidFill>
              </a:defRPr>
            </a:lvl4pPr>
            <a:lvl5pPr marL="731520" indent="-182880">
              <a:lnSpc>
                <a:spcPct val="100000"/>
              </a:lnSpc>
              <a:spcBef>
                <a:spcPts val="0"/>
              </a:spcBef>
              <a:spcAft>
                <a:spcPts val="0"/>
              </a:spcAft>
              <a:buFont typeface="Arial" panose="020B0604020202020204" pitchFamily="34" charset="0"/>
              <a:buChar char="–"/>
              <a:defRPr b="0">
                <a:solidFill>
                  <a:schemeClr val="bg1"/>
                </a:solidFill>
              </a:defRPr>
            </a:lvl5pPr>
            <a:lvl6pPr marL="914400" indent="-182880">
              <a:spcBef>
                <a:spcPts val="0"/>
              </a:spcBef>
              <a:buFont typeface="Arial" panose="020B0604020202020204" pitchFamily="34" charset="0"/>
              <a:buChar char="•"/>
              <a:defRPr>
                <a:solidFill>
                  <a:schemeClr val="bg1"/>
                </a:solidFill>
              </a:defRPr>
            </a:lvl6pPr>
            <a:lvl7pPr marL="1097280" indent="-182880">
              <a:spcBef>
                <a:spcPts val="0"/>
              </a:spcBef>
              <a:buFont typeface="Arial" panose="020B0604020202020204" pitchFamily="34" charset="0"/>
              <a:buChar char="–"/>
              <a:defRPr>
                <a:solidFill>
                  <a:schemeClr val="bg1"/>
                </a:solidFill>
              </a:defRPr>
            </a:lvl7pPr>
            <a:lvl8pPr marL="1280160" indent="-182880">
              <a:spcBef>
                <a:spcPts val="0"/>
              </a:spcBef>
              <a:buFont typeface="Arial" panose="020B0604020202020204" pitchFamily="34" charset="0"/>
              <a:buChar char="•"/>
              <a:defRPr>
                <a:solidFill>
                  <a:schemeClr val="bg1"/>
                </a:solidFill>
              </a:defRPr>
            </a:lvl8pPr>
            <a:lvl9pPr marL="1463040" indent="-182880">
              <a:spcBef>
                <a:spcPts val="0"/>
              </a:spcBef>
              <a:buFont typeface="Arial" panose="020B0604020202020204" pitchFamily="34" charset="0"/>
              <a:buChar cha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Chart Placeholder 8"/>
          <p:cNvSpPr>
            <a:spLocks noGrp="1"/>
          </p:cNvSpPr>
          <p:nvPr>
            <p:ph type="chart" sz="quarter" idx="13"/>
          </p:nvPr>
        </p:nvSpPr>
        <p:spPr>
          <a:xfrm>
            <a:off x="4327525" y="2095500"/>
            <a:ext cx="7421563" cy="4076699"/>
          </a:xfrm>
        </p:spPr>
        <p:txBody>
          <a:bodyPr anchor="ctr" anchorCtr="0"/>
          <a:lstStyle>
            <a:lvl1pPr algn="ctr">
              <a:defRPr sz="1200" b="0">
                <a:solidFill>
                  <a:schemeClr val="tx1"/>
                </a:solidFill>
              </a:defRPr>
            </a:lvl1pPr>
          </a:lstStyle>
          <a:p>
            <a:r>
              <a:rPr lang="en-US" smtClean="0"/>
              <a:t>Click icon to add chart</a:t>
            </a:r>
            <a:endParaRPr lang="en-GB" dirty="0"/>
          </a:p>
        </p:txBody>
      </p:sp>
      <p:sp>
        <p:nvSpPr>
          <p:cNvPr id="5" name="Title 4"/>
          <p:cNvSpPr>
            <a:spLocks noGrp="1"/>
          </p:cNvSpPr>
          <p:nvPr>
            <p:ph type="title" hasCustomPrompt="1"/>
          </p:nvPr>
        </p:nvSpPr>
        <p:spPr/>
        <p:txBody>
          <a:bodyPr/>
          <a:lstStyle>
            <a:lvl1pPr>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696E2E86-965C-BE4A-BDD2-8C3B0C7986E3}"/>
              </a:ext>
            </a:extLst>
          </p:cNvPr>
          <p:cNvSpPr>
            <a:spLocks noGrp="1"/>
          </p:cNvSpPr>
          <p:nvPr>
            <p:ph type="sldNum" sz="quarter" idx="16"/>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1444418572"/>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hree Content Infographic">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3599542"/>
            <a:ext cx="3529012" cy="2578057"/>
          </a:xfrm>
        </p:spPr>
        <p:txBody>
          <a:bodyPr/>
          <a:lstStyle>
            <a:lvl1pPr>
              <a:spcBef>
                <a:spcPts val="0"/>
              </a:spcBef>
              <a:spcAft>
                <a:spcPts val="600"/>
              </a:spcAft>
              <a:defRPr>
                <a:solidFill>
                  <a:schemeClr val="accent3"/>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p:cNvSpPr>
            <a:spLocks noGrp="1"/>
          </p:cNvSpPr>
          <p:nvPr>
            <p:ph type="body" sz="quarter" idx="14" hasCustomPrompt="1"/>
          </p:nvPr>
        </p:nvSpPr>
        <p:spPr>
          <a:xfrm>
            <a:off x="442913" y="2095500"/>
            <a:ext cx="3529012" cy="1333500"/>
          </a:xfrm>
        </p:spPr>
        <p:txBody>
          <a:bodyPr anchor="ctr" anchorCtr="0"/>
          <a:lstStyle>
            <a:lvl1pPr>
              <a:lnSpc>
                <a:spcPct val="100000"/>
              </a:lnSpc>
              <a:defRPr sz="8500" b="0" spc="-100" baseline="0">
                <a:solidFill>
                  <a:schemeClr val="accent3"/>
                </a:solidFill>
              </a:defRPr>
            </a:lvl1pPr>
          </a:lstStyle>
          <a:p>
            <a:pPr lvl="0"/>
            <a:r>
              <a:rPr lang="en-US" dirty="0"/>
              <a:t>00%</a:t>
            </a:r>
            <a:endParaRPr lang="en-GB" dirty="0"/>
          </a:p>
        </p:txBody>
      </p:sp>
      <p:sp>
        <p:nvSpPr>
          <p:cNvPr id="13" name="Text Placeholder 9"/>
          <p:cNvSpPr>
            <a:spLocks noGrp="1"/>
          </p:cNvSpPr>
          <p:nvPr>
            <p:ph type="body" sz="quarter" idx="15" hasCustomPrompt="1"/>
          </p:nvPr>
        </p:nvSpPr>
        <p:spPr>
          <a:xfrm>
            <a:off x="4327524" y="2095500"/>
            <a:ext cx="3533775" cy="1333500"/>
          </a:xfrm>
        </p:spPr>
        <p:txBody>
          <a:bodyPr anchor="ctr" anchorCtr="0"/>
          <a:lstStyle>
            <a:lvl1pPr>
              <a:lnSpc>
                <a:spcPct val="100000"/>
              </a:lnSpc>
              <a:defRPr sz="8500" b="0" spc="-100" baseline="0">
                <a:solidFill>
                  <a:schemeClr val="tx2"/>
                </a:solidFill>
              </a:defRPr>
            </a:lvl1pPr>
          </a:lstStyle>
          <a:p>
            <a:pPr lvl="0"/>
            <a:r>
              <a:rPr lang="en-US" dirty="0"/>
              <a:t>00%</a:t>
            </a:r>
            <a:endParaRPr lang="en-GB" dirty="0"/>
          </a:p>
        </p:txBody>
      </p:sp>
      <p:sp>
        <p:nvSpPr>
          <p:cNvPr id="14" name="Text Placeholder 9"/>
          <p:cNvSpPr>
            <a:spLocks noGrp="1"/>
          </p:cNvSpPr>
          <p:nvPr>
            <p:ph type="body" sz="quarter" idx="16" hasCustomPrompt="1"/>
          </p:nvPr>
        </p:nvSpPr>
        <p:spPr>
          <a:xfrm>
            <a:off x="8222571" y="2095500"/>
            <a:ext cx="3529012" cy="1333500"/>
          </a:xfrm>
        </p:spPr>
        <p:txBody>
          <a:bodyPr anchor="ctr" anchorCtr="0"/>
          <a:lstStyle>
            <a:lvl1pPr>
              <a:lnSpc>
                <a:spcPct val="100000"/>
              </a:lnSpc>
              <a:defRPr sz="8500" b="0" spc="-100" baseline="0">
                <a:solidFill>
                  <a:schemeClr val="accent1"/>
                </a:solidFill>
              </a:defRPr>
            </a:lvl1pPr>
          </a:lstStyle>
          <a:p>
            <a:pPr lvl="0"/>
            <a:r>
              <a:rPr lang="en-US" dirty="0"/>
              <a:t>00%</a:t>
            </a:r>
            <a:endParaRPr lang="en-GB" dirty="0"/>
          </a:p>
        </p:txBody>
      </p:sp>
      <p:sp>
        <p:nvSpPr>
          <p:cNvPr id="6" name="Title 5"/>
          <p:cNvSpPr>
            <a:spLocks noGrp="1"/>
          </p:cNvSpPr>
          <p:nvPr>
            <p:ph type="title" hasCustomPrompt="1"/>
          </p:nvPr>
        </p:nvSpPr>
        <p:spPr/>
        <p:txBody>
          <a:bodyPr/>
          <a:lstStyle>
            <a:lvl1pPr>
              <a:defRPr/>
            </a:lvl1pPr>
          </a:lstStyle>
          <a:p>
            <a:r>
              <a:rPr lang="en-US" dirty="0"/>
              <a:t>[Slide title]</a:t>
            </a:r>
            <a:endParaRPr lang="en-GB" dirty="0"/>
          </a:p>
        </p:txBody>
      </p:sp>
      <p:sp>
        <p:nvSpPr>
          <p:cNvPr id="7" name="Slide Number Placeholder 6">
            <a:extLst>
              <a:ext uri="{FF2B5EF4-FFF2-40B4-BE49-F238E27FC236}">
                <a16:creationId xmlns:a16="http://schemas.microsoft.com/office/drawing/2014/main" id="{6BC21E25-BA96-8149-8793-205BDC263584}"/>
              </a:ext>
            </a:extLst>
          </p:cNvPr>
          <p:cNvSpPr>
            <a:spLocks noGrp="1"/>
          </p:cNvSpPr>
          <p:nvPr>
            <p:ph type="sldNum" sz="quarter" idx="18"/>
          </p:nvPr>
        </p:nvSpPr>
        <p:spPr/>
        <p:txBody>
          <a:bodyPr/>
          <a:lstStyle/>
          <a:p>
            <a:fld id="{7870704B-CE94-48CC-AF30-84932A1262A7}" type="slidenum">
              <a:rPr lang="en-GB" smtClean="0"/>
              <a:pPr/>
              <a:t>‹#›</a:t>
            </a:fld>
            <a:endParaRPr lang="en-GB" dirty="0"/>
          </a:p>
        </p:txBody>
      </p:sp>
      <p:sp>
        <p:nvSpPr>
          <p:cNvPr id="15" name="Content Placeholder 2">
            <a:extLst>
              <a:ext uri="{FF2B5EF4-FFF2-40B4-BE49-F238E27FC236}">
                <a16:creationId xmlns:a16="http://schemas.microsoft.com/office/drawing/2014/main" id="{904FBFED-85D0-8C43-84C6-BADD19241EDC}"/>
              </a:ext>
            </a:extLst>
          </p:cNvPr>
          <p:cNvSpPr>
            <a:spLocks noGrp="1"/>
          </p:cNvSpPr>
          <p:nvPr>
            <p:ph sz="half" idx="19" hasCustomPrompt="1"/>
          </p:nvPr>
        </p:nvSpPr>
        <p:spPr>
          <a:xfrm>
            <a:off x="4327525" y="3599542"/>
            <a:ext cx="3533775" cy="2578057"/>
          </a:xfrm>
        </p:spPr>
        <p:txBody>
          <a:bodyPr/>
          <a:lstStyle>
            <a:lvl1pPr>
              <a:spcBef>
                <a:spcPts val="0"/>
              </a:spcBef>
              <a:spcAft>
                <a:spcPts val="600"/>
              </a:spcAft>
              <a:defRPr>
                <a:solidFill>
                  <a:schemeClr val="tx2"/>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2">
            <a:extLst>
              <a:ext uri="{FF2B5EF4-FFF2-40B4-BE49-F238E27FC236}">
                <a16:creationId xmlns:a16="http://schemas.microsoft.com/office/drawing/2014/main" id="{C7D43B0B-6C29-D449-BC95-219F98DA27E0}"/>
              </a:ext>
            </a:extLst>
          </p:cNvPr>
          <p:cNvSpPr>
            <a:spLocks noGrp="1"/>
          </p:cNvSpPr>
          <p:nvPr>
            <p:ph sz="half" idx="20" hasCustomPrompt="1"/>
          </p:nvPr>
        </p:nvSpPr>
        <p:spPr>
          <a:xfrm>
            <a:off x="8222571" y="3599542"/>
            <a:ext cx="3529012" cy="2578057"/>
          </a:xfrm>
        </p:spPr>
        <p:txBody>
          <a:bodyPr/>
          <a:lstStyle>
            <a:lvl1pPr>
              <a:spcBef>
                <a:spcPts val="0"/>
              </a:spcBef>
              <a:spcAft>
                <a:spcPts val="600"/>
              </a:spcAft>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626635183"/>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ne Column Content Dark">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5" name="Title 4"/>
          <p:cNvSpPr>
            <a:spLocks noGrp="1"/>
          </p:cNvSpPr>
          <p:nvPr>
            <p:ph type="title" hasCustomPrompt="1"/>
          </p:nvPr>
        </p:nvSpPr>
        <p:spPr/>
        <p:txBody>
          <a:bodyPr/>
          <a:lstStyle>
            <a:lvl1pPr>
              <a:defRPr>
                <a:solidFill>
                  <a:schemeClr val="bg1"/>
                </a:solidFill>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C8822021-BC47-254A-91DB-E7B302B285F5}"/>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7" name="TextBox 6">
            <a:extLst>
              <a:ext uri="{FF2B5EF4-FFF2-40B4-BE49-F238E27FC236}">
                <a16:creationId xmlns:a16="http://schemas.microsoft.com/office/drawing/2014/main" id="{F4515ED1-193B-074D-A589-B9E109B66EF5}"/>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
        <p:nvSpPr>
          <p:cNvPr id="9" name="Date Placeholder 3">
            <a:extLst>
              <a:ext uri="{FF2B5EF4-FFF2-40B4-BE49-F238E27FC236}">
                <a16:creationId xmlns:a16="http://schemas.microsoft.com/office/drawing/2014/main" id="{5DB9102B-56F6-3849-9FD1-5C48A251FFFC}"/>
              </a:ext>
            </a:extLst>
          </p:cNvPr>
          <p:cNvSpPr txBox="1">
            <a:spLocks/>
          </p:cNvSpPr>
          <p:nvPr userDrawn="1"/>
        </p:nvSpPr>
        <p:spPr>
          <a:xfrm>
            <a:off x="773905" y="6400800"/>
            <a:ext cx="5142708"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chemeClr val="bg1"/>
                </a:solidFill>
              </a:rPr>
              <a:t>2019 ZICA AGM –</a:t>
            </a:r>
            <a:r>
              <a:rPr lang="en-GB" baseline="0" dirty="0" smtClean="0">
                <a:solidFill>
                  <a:schemeClr val="bg1"/>
                </a:solidFill>
              </a:rPr>
              <a:t> IFRS update</a:t>
            </a:r>
            <a:endParaRPr lang="en-GB" dirty="0">
              <a:solidFill>
                <a:schemeClr val="bg1"/>
              </a:solidFill>
            </a:endParaRPr>
          </a:p>
        </p:txBody>
      </p:sp>
    </p:spTree>
    <p:extLst>
      <p:ext uri="{BB962C8B-B14F-4D97-AF65-F5344CB8AC3E}">
        <p14:creationId xmlns:p14="http://schemas.microsoft.com/office/powerpoint/2010/main" val="7677468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One Column Chart Dark">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Chart Placeholder 8"/>
          <p:cNvSpPr>
            <a:spLocks noGrp="1"/>
          </p:cNvSpPr>
          <p:nvPr>
            <p:ph type="chart" sz="quarter" idx="13"/>
          </p:nvPr>
        </p:nvSpPr>
        <p:spPr>
          <a:xfrm>
            <a:off x="5600701" y="1428750"/>
            <a:ext cx="6148387" cy="4743450"/>
          </a:xfrm>
        </p:spPr>
        <p:txBody>
          <a:bodyPr anchor="ctr" anchorCtr="0"/>
          <a:lstStyle>
            <a:lvl1pPr algn="ctr">
              <a:defRPr sz="1200" b="0">
                <a:solidFill>
                  <a:schemeClr val="bg1"/>
                </a:solidFill>
              </a:defRPr>
            </a:lvl1pPr>
          </a:lstStyle>
          <a:p>
            <a:r>
              <a:rPr lang="en-US" smtClean="0"/>
              <a:t>Click icon to add chart</a:t>
            </a:r>
            <a:endParaRPr lang="en-GB" dirty="0"/>
          </a:p>
        </p:txBody>
      </p:sp>
      <p:sp>
        <p:nvSpPr>
          <p:cNvPr id="5" name="Title 4"/>
          <p:cNvSpPr>
            <a:spLocks noGrp="1"/>
          </p:cNvSpPr>
          <p:nvPr>
            <p:ph type="title" hasCustomPrompt="1"/>
          </p:nvPr>
        </p:nvSpPr>
        <p:spPr/>
        <p:txBody>
          <a:bodyPr/>
          <a:lstStyle>
            <a:lvl1pPr>
              <a:defRPr>
                <a:solidFill>
                  <a:schemeClr val="bg1"/>
                </a:solidFill>
              </a:defRPr>
            </a:lvl1pPr>
          </a:lstStyle>
          <a:p>
            <a:r>
              <a:rPr lang="en-US" dirty="0"/>
              <a:t>[Slide title]</a:t>
            </a:r>
            <a:endParaRPr lang="en-GB" dirty="0"/>
          </a:p>
        </p:txBody>
      </p:sp>
      <p:sp>
        <p:nvSpPr>
          <p:cNvPr id="6" name="Slide Number Placeholder 5">
            <a:extLst>
              <a:ext uri="{FF2B5EF4-FFF2-40B4-BE49-F238E27FC236}">
                <a16:creationId xmlns:a16="http://schemas.microsoft.com/office/drawing/2014/main" id="{ECE516D5-9AF3-A44F-BD83-45D29EBBA4E4}"/>
              </a:ext>
            </a:extLst>
          </p:cNvPr>
          <p:cNvSpPr>
            <a:spLocks noGrp="1"/>
          </p:cNvSpPr>
          <p:nvPr>
            <p:ph type="sldNum" sz="quarter" idx="15"/>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7" name="TextBox 6">
            <a:extLst>
              <a:ext uri="{FF2B5EF4-FFF2-40B4-BE49-F238E27FC236}">
                <a16:creationId xmlns:a16="http://schemas.microsoft.com/office/drawing/2014/main" id="{5229D1FE-1CC8-6F47-9DD3-B2CDC01CE7F8}"/>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
        <p:nvSpPr>
          <p:cNvPr id="8" name="Date Placeholder 3">
            <a:extLst>
              <a:ext uri="{FF2B5EF4-FFF2-40B4-BE49-F238E27FC236}">
                <a16:creationId xmlns:a16="http://schemas.microsoft.com/office/drawing/2014/main" id="{28533026-A588-3048-A200-2172D3A45835}"/>
              </a:ext>
            </a:extLst>
          </p:cNvPr>
          <p:cNvSpPr txBox="1">
            <a:spLocks/>
          </p:cNvSpPr>
          <p:nvPr userDrawn="1"/>
        </p:nvSpPr>
        <p:spPr>
          <a:xfrm>
            <a:off x="8218488" y="6400800"/>
            <a:ext cx="2942431"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rPr>
              <a:t>Proprietary and confidential. Do not distribute.</a:t>
            </a:r>
          </a:p>
        </p:txBody>
      </p:sp>
    </p:spTree>
    <p:extLst>
      <p:ext uri="{BB962C8B-B14F-4D97-AF65-F5344CB8AC3E}">
        <p14:creationId xmlns:p14="http://schemas.microsoft.com/office/powerpoint/2010/main" val="35816816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and Chart Dark">
    <p:bg>
      <p:bgPr>
        <a:solidFill>
          <a:srgbClr val="464646"/>
        </a:solidFill>
        <a:effectLst/>
      </p:bgPr>
    </p:bg>
    <p:spTree>
      <p:nvGrpSpPr>
        <p:cNvPr id="1" name=""/>
        <p:cNvGrpSpPr/>
        <p:nvPr/>
      </p:nvGrpSpPr>
      <p:grpSpPr>
        <a:xfrm>
          <a:off x="0" y="0"/>
          <a:ext cx="0" cy="0"/>
          <a:chOff x="0" y="0"/>
          <a:chExt cx="0" cy="0"/>
        </a:xfrm>
      </p:grpSpPr>
      <p:sp>
        <p:nvSpPr>
          <p:cNvPr id="8" name="Chart Placeholder 7"/>
          <p:cNvSpPr>
            <a:spLocks noGrp="1"/>
          </p:cNvSpPr>
          <p:nvPr>
            <p:ph type="chart" sz="quarter" idx="13"/>
          </p:nvPr>
        </p:nvSpPr>
        <p:spPr>
          <a:xfrm>
            <a:off x="442913" y="2103438"/>
            <a:ext cx="11306175" cy="4068762"/>
          </a:xfrm>
        </p:spPr>
        <p:txBody>
          <a:bodyPr anchor="ctr" anchorCtr="0"/>
          <a:lstStyle>
            <a:lvl1pPr algn="ctr">
              <a:defRPr sz="1200" b="0">
                <a:solidFill>
                  <a:schemeClr val="bg1"/>
                </a:solidFill>
              </a:defRPr>
            </a:lvl1pPr>
          </a:lstStyle>
          <a:p>
            <a:r>
              <a:rPr lang="en-US" smtClean="0"/>
              <a:t>Click icon to add chart</a:t>
            </a:r>
            <a:endParaRPr lang="en-GB" dirty="0"/>
          </a:p>
        </p:txBody>
      </p:sp>
      <p:sp>
        <p:nvSpPr>
          <p:cNvPr id="4" name="Title 3"/>
          <p:cNvSpPr>
            <a:spLocks noGrp="1"/>
          </p:cNvSpPr>
          <p:nvPr>
            <p:ph type="title" hasCustomPrompt="1"/>
          </p:nvPr>
        </p:nvSpPr>
        <p:spPr/>
        <p:txBody>
          <a:bodyPr/>
          <a:lstStyle>
            <a:lvl1pPr>
              <a:defRPr>
                <a:solidFill>
                  <a:schemeClr val="bg1"/>
                </a:solidFill>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9FB6F8B4-71FC-404D-AB5D-75EAE346138F}"/>
              </a:ext>
            </a:extLst>
          </p:cNvPr>
          <p:cNvSpPr>
            <a:spLocks noGrp="1"/>
          </p:cNvSpPr>
          <p:nvPr>
            <p:ph type="sldNum" sz="quarter" idx="15"/>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6" name="TextBox 5">
            <a:extLst>
              <a:ext uri="{FF2B5EF4-FFF2-40B4-BE49-F238E27FC236}">
                <a16:creationId xmlns:a16="http://schemas.microsoft.com/office/drawing/2014/main" id="{84E5B9DC-5428-C94A-810E-2B6737BEC3CD}"/>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
        <p:nvSpPr>
          <p:cNvPr id="7" name="Date Placeholder 3">
            <a:extLst>
              <a:ext uri="{FF2B5EF4-FFF2-40B4-BE49-F238E27FC236}">
                <a16:creationId xmlns:a16="http://schemas.microsoft.com/office/drawing/2014/main" id="{5DB9102B-56F6-3849-9FD1-5C48A251FFFC}"/>
              </a:ext>
            </a:extLst>
          </p:cNvPr>
          <p:cNvSpPr txBox="1">
            <a:spLocks/>
          </p:cNvSpPr>
          <p:nvPr userDrawn="1"/>
        </p:nvSpPr>
        <p:spPr>
          <a:xfrm>
            <a:off x="773905" y="6400800"/>
            <a:ext cx="5142708"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chemeClr val="bg1"/>
                </a:solidFill>
              </a:rPr>
              <a:t>2019 ZICA AGM –</a:t>
            </a:r>
            <a:r>
              <a:rPr lang="en-GB" baseline="0" dirty="0" smtClean="0">
                <a:solidFill>
                  <a:schemeClr val="bg1"/>
                </a:solidFill>
              </a:rPr>
              <a:t> IFRS update</a:t>
            </a:r>
            <a:endParaRPr lang="en-GB" dirty="0">
              <a:solidFill>
                <a:schemeClr val="bg1"/>
              </a:solidFill>
            </a:endParaRPr>
          </a:p>
        </p:txBody>
      </p:sp>
    </p:spTree>
    <p:extLst>
      <p:ext uri="{BB962C8B-B14F-4D97-AF65-F5344CB8AC3E}">
        <p14:creationId xmlns:p14="http://schemas.microsoft.com/office/powerpoint/2010/main" val="1735232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Quote 1 Image Full">
    <p:bg>
      <p:bgPr>
        <a:solidFill>
          <a:srgbClr val="DEDEDE"/>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0" y="0"/>
            <a:ext cx="12192000" cy="6858000"/>
          </a:xfrm>
          <a:solidFill>
            <a:schemeClr val="bg2"/>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3" name="Content Placeholder 2"/>
          <p:cNvSpPr>
            <a:spLocks noGrp="1"/>
          </p:cNvSpPr>
          <p:nvPr>
            <p:ph idx="1" hasCustomPrompt="1"/>
          </p:nvPr>
        </p:nvSpPr>
        <p:spPr>
          <a:xfrm>
            <a:off x="0" y="1143000"/>
            <a:ext cx="4572000" cy="4572000"/>
          </a:xfrm>
          <a:solidFill>
            <a:srgbClr val="E0301E"/>
          </a:solidFill>
        </p:spPr>
        <p:txBody>
          <a:bodyPr lIns="438912" tIns="1440000" rIns="252000" bIns="180000"/>
          <a:lstStyle>
            <a:lvl1pPr marL="0" indent="0">
              <a:lnSpc>
                <a:spcPct val="90000"/>
              </a:lnSpc>
              <a:spcBef>
                <a:spcPts val="0"/>
              </a:spcBef>
              <a:spcAft>
                <a:spcPts val="3000"/>
              </a:spcAft>
              <a:buFont typeface="Arial" panose="020B0604020202020204" pitchFamily="34" charset="0"/>
              <a:buNone/>
              <a:defRPr sz="2600" b="0">
                <a:solidFill>
                  <a:schemeClr val="bg1"/>
                </a:solidFill>
                <a:latin typeface="+mj-lt"/>
              </a:defRPr>
            </a:lvl1pPr>
            <a:lvl2pPr marL="0" indent="0">
              <a:spcBef>
                <a:spcPts val="0"/>
              </a:spcBef>
              <a:spcAft>
                <a:spcPts val="0"/>
              </a:spcAft>
              <a:buFontTx/>
              <a:buNone/>
              <a:defRPr sz="1400" b="1">
                <a:solidFill>
                  <a:schemeClr val="bg1"/>
                </a:solidFill>
                <a:latin typeface="+mn-lt"/>
              </a:defRPr>
            </a:lvl2pPr>
            <a:lvl3pPr marL="0" indent="0">
              <a:spcBef>
                <a:spcPts val="0"/>
              </a:spcBef>
              <a:spcAft>
                <a:spcPts val="0"/>
              </a:spcAft>
              <a:buFontTx/>
              <a:buNone/>
              <a:defRPr sz="1400" b="0">
                <a:solidFill>
                  <a:schemeClr val="bg1"/>
                </a:solidFill>
                <a:latin typeface="+mn-lt"/>
              </a:defRPr>
            </a:lvl3pPr>
            <a:lvl4pPr marL="0" indent="0">
              <a:spcBef>
                <a:spcPts val="0"/>
              </a:spcBef>
              <a:spcAft>
                <a:spcPts val="0"/>
              </a:spcAft>
              <a:buFontTx/>
              <a:buNone/>
              <a:defRPr sz="1400" b="0">
                <a:solidFill>
                  <a:schemeClr val="bg1"/>
                </a:solidFill>
                <a:latin typeface="+mn-lt"/>
              </a:defRPr>
            </a:lvl4pPr>
            <a:lvl5pPr marL="0" indent="0">
              <a:spcBef>
                <a:spcPts val="0"/>
              </a:spcBef>
              <a:spcAft>
                <a:spcPts val="0"/>
              </a:spcAft>
              <a:buFontTx/>
              <a:buNone/>
              <a:defRPr sz="1400" b="0">
                <a:solidFill>
                  <a:schemeClr val="bg1"/>
                </a:solidFill>
                <a:latin typeface="+mn-lt"/>
              </a:defRPr>
            </a:lvl5pPr>
            <a:lvl6pPr marL="0" indent="0">
              <a:spcBef>
                <a:spcPts val="0"/>
              </a:spcBef>
              <a:spcAft>
                <a:spcPts val="0"/>
              </a:spcAft>
              <a:buFontTx/>
              <a:buNone/>
              <a:defRPr sz="1400">
                <a:solidFill>
                  <a:schemeClr val="bg1"/>
                </a:solidFill>
              </a:defRPr>
            </a:lvl6pPr>
            <a:lvl7pPr marL="0" indent="0">
              <a:spcBef>
                <a:spcPts val="0"/>
              </a:spcBef>
              <a:spcAft>
                <a:spcPts val="0"/>
              </a:spcAft>
              <a:buFontTx/>
              <a:buNone/>
              <a:defRPr sz="1400">
                <a:solidFill>
                  <a:schemeClr val="bg1"/>
                </a:solidFill>
              </a:defRPr>
            </a:lvl7pPr>
            <a:lvl8pPr marL="0" indent="0">
              <a:spcBef>
                <a:spcPts val="0"/>
              </a:spcBef>
              <a:spcAft>
                <a:spcPts val="0"/>
              </a:spcAft>
              <a:buFontTx/>
              <a:buNone/>
              <a:defRPr sz="1400">
                <a:solidFill>
                  <a:schemeClr val="bg1"/>
                </a:solidFill>
              </a:defRPr>
            </a:lvl8pPr>
            <a:lvl9pPr marL="0" indent="0">
              <a:spcBef>
                <a:spcPts val="0"/>
              </a:spcBef>
              <a:spcAft>
                <a:spcPts val="0"/>
              </a:spcAft>
              <a:buFontTx/>
              <a:buNone/>
              <a:defRPr sz="1400">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1" name="Freeform 5">
            <a:extLst>
              <a:ext uri="{FF2B5EF4-FFF2-40B4-BE49-F238E27FC236}">
                <a16:creationId xmlns:a16="http://schemas.microsoft.com/office/drawing/2014/main" id="{5E9DA768-B963-3547-B650-2E77ED7439D3}"/>
              </a:ext>
            </a:extLst>
          </p:cNvPr>
          <p:cNvSpPr>
            <a:spLocks noChangeAspect="1" noEditPoints="1"/>
          </p:cNvSpPr>
          <p:nvPr userDrawn="1"/>
        </p:nvSpPr>
        <p:spPr bwMode="white">
          <a:xfrm>
            <a:off x="442913" y="1623703"/>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Slide Number Placeholder 5">
            <a:extLst>
              <a:ext uri="{FF2B5EF4-FFF2-40B4-BE49-F238E27FC236}">
                <a16:creationId xmlns:a16="http://schemas.microsoft.com/office/drawing/2014/main" id="{0B6EA47A-A519-524E-B3BA-613F4B8FFD86}"/>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55447182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Quote 1 Image Orange">
    <p:bg>
      <p:bgPr>
        <a:solidFill>
          <a:srgbClr val="D04A02"/>
        </a:solidFill>
        <a:effectLst/>
      </p:bgPr>
    </p:bg>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6096000" y="0"/>
            <a:ext cx="6096000" cy="6858000"/>
          </a:xfrm>
          <a:solidFill>
            <a:schemeClr val="bg2"/>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3" name="Content Placeholder 2"/>
          <p:cNvSpPr>
            <a:spLocks noGrp="1"/>
          </p:cNvSpPr>
          <p:nvPr>
            <p:ph idx="1" hasCustomPrompt="1"/>
          </p:nvPr>
        </p:nvSpPr>
        <p:spPr>
          <a:xfrm>
            <a:off x="442913" y="1714500"/>
            <a:ext cx="5299393" cy="4457700"/>
          </a:xfrm>
        </p:spPr>
        <p:txBody>
          <a:bodyPr/>
          <a:lstStyle>
            <a:lvl1pPr>
              <a:lnSpc>
                <a:spcPct val="85000"/>
              </a:lnSpc>
              <a:spcBef>
                <a:spcPts val="0"/>
              </a:spcBef>
              <a:spcAft>
                <a:spcPts val="3000"/>
              </a:spcAft>
              <a:defRPr sz="3800" b="0">
                <a:solidFill>
                  <a:schemeClr val="bg1"/>
                </a:solidFill>
                <a:latin typeface="+mj-lt"/>
              </a:defRPr>
            </a:lvl1pPr>
            <a:lvl2pPr marL="0" indent="0">
              <a:spcBef>
                <a:spcPts val="0"/>
              </a:spcBef>
              <a:spcAft>
                <a:spcPts val="0"/>
              </a:spcAft>
              <a:buFont typeface="Arial" panose="020B0604020202020204" pitchFamily="34" charset="0"/>
              <a:buNone/>
              <a:defRPr sz="1400" b="1">
                <a:solidFill>
                  <a:schemeClr val="bg1"/>
                </a:solidFill>
              </a:defRPr>
            </a:lvl2pPr>
            <a:lvl3pPr marL="0" indent="0">
              <a:spcBef>
                <a:spcPts val="0"/>
              </a:spcBef>
              <a:spcAft>
                <a:spcPts val="0"/>
              </a:spcAft>
              <a:buFontTx/>
              <a:buNone/>
              <a:defRPr sz="1400">
                <a:solidFill>
                  <a:schemeClr val="bg1"/>
                </a:solidFill>
              </a:defRPr>
            </a:lvl3pPr>
            <a:lvl4pPr marL="0" indent="0">
              <a:spcBef>
                <a:spcPts val="0"/>
              </a:spcBef>
              <a:spcAft>
                <a:spcPts val="0"/>
              </a:spcAft>
              <a:buFontTx/>
              <a:buNone/>
              <a:defRPr sz="1400">
                <a:solidFill>
                  <a:schemeClr val="bg1"/>
                </a:solidFill>
              </a:defRPr>
            </a:lvl4pPr>
            <a:lvl5pPr marL="0" indent="0">
              <a:spcBef>
                <a:spcPts val="0"/>
              </a:spcBef>
              <a:spcAft>
                <a:spcPts val="0"/>
              </a:spcAft>
              <a:buFontTx/>
              <a:buNone/>
              <a:defRPr sz="1400">
                <a:solidFill>
                  <a:schemeClr val="bg1"/>
                </a:solidFill>
              </a:defRPr>
            </a:lvl5pPr>
            <a:lvl6pPr marL="0" indent="0">
              <a:spcBef>
                <a:spcPts val="0"/>
              </a:spcBef>
              <a:spcAft>
                <a:spcPts val="0"/>
              </a:spcAft>
              <a:buFontTx/>
              <a:buNone/>
              <a:defRPr sz="1400">
                <a:solidFill>
                  <a:schemeClr val="bg1"/>
                </a:solidFill>
              </a:defRPr>
            </a:lvl6pPr>
            <a:lvl7pPr marL="0" indent="0">
              <a:spcBef>
                <a:spcPts val="0"/>
              </a:spcBef>
              <a:spcAft>
                <a:spcPts val="0"/>
              </a:spcAft>
              <a:buFontTx/>
              <a:buNone/>
              <a:defRPr sz="1400">
                <a:solidFill>
                  <a:schemeClr val="bg1"/>
                </a:solidFill>
              </a:defRPr>
            </a:lvl7pPr>
            <a:lvl8pPr marL="0" indent="0">
              <a:spcBef>
                <a:spcPts val="0"/>
              </a:spcBef>
              <a:spcAft>
                <a:spcPts val="0"/>
              </a:spcAft>
              <a:buFontTx/>
              <a:buNone/>
              <a:defRPr sz="1400">
                <a:solidFill>
                  <a:schemeClr val="bg1"/>
                </a:solidFill>
              </a:defRPr>
            </a:lvl8pPr>
            <a:lvl9pPr marL="0" indent="0">
              <a:spcBef>
                <a:spcPts val="0"/>
              </a:spcBef>
              <a:spcAft>
                <a:spcPts val="0"/>
              </a:spcAft>
              <a:buFontTx/>
              <a:buNone/>
              <a:defRPr sz="1400">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9" name="Freeform 5">
            <a:extLst>
              <a:ext uri="{FF2B5EF4-FFF2-40B4-BE49-F238E27FC236}">
                <a16:creationId xmlns:a16="http://schemas.microsoft.com/office/drawing/2014/main" id="{EBA5CA3E-5ADF-C84E-8B6D-07C039516DFE}"/>
              </a:ext>
            </a:extLst>
          </p:cNvPr>
          <p:cNvSpPr>
            <a:spLocks noChangeAspect="1" noEditPoints="1"/>
          </p:cNvSpPr>
          <p:nvPr userDrawn="1"/>
        </p:nvSpPr>
        <p:spPr bwMode="black">
          <a:xfrm>
            <a:off x="442913" y="687001"/>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Slide Number Placeholder 5">
            <a:extLst>
              <a:ext uri="{FF2B5EF4-FFF2-40B4-BE49-F238E27FC236}">
                <a16:creationId xmlns:a16="http://schemas.microsoft.com/office/drawing/2014/main" id="{FDD07CDB-3D5A-144D-891F-76C8EE52CAC0}"/>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
        <p:nvSpPr>
          <p:cNvPr id="8" name="TextBox 7">
            <a:extLst>
              <a:ext uri="{FF2B5EF4-FFF2-40B4-BE49-F238E27FC236}">
                <a16:creationId xmlns:a16="http://schemas.microsoft.com/office/drawing/2014/main" id="{E1CBB7F1-AF3C-874C-BE8B-D104DA2E8F83}"/>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Tree>
    <p:extLst>
      <p:ext uri="{BB962C8B-B14F-4D97-AF65-F5344CB8AC3E}">
        <p14:creationId xmlns:p14="http://schemas.microsoft.com/office/powerpoint/2010/main" val="3874301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1 Image">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6096000" y="0"/>
            <a:ext cx="6096000" cy="6858000"/>
          </a:xfrm>
          <a:solidFill>
            <a:schemeClr val="bg2"/>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3" name="Content Placeholder 2"/>
          <p:cNvSpPr>
            <a:spLocks noGrp="1"/>
          </p:cNvSpPr>
          <p:nvPr>
            <p:ph idx="1" hasCustomPrompt="1"/>
          </p:nvPr>
        </p:nvSpPr>
        <p:spPr>
          <a:xfrm>
            <a:off x="442913" y="1714500"/>
            <a:ext cx="5299393" cy="445770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400" b="1"/>
            </a:lvl2pPr>
            <a:lvl3pPr marL="0" indent="0">
              <a:spcBef>
                <a:spcPts val="0"/>
              </a:spcBef>
              <a:spcAft>
                <a:spcPts val="0"/>
              </a:spcAft>
              <a:buFontTx/>
              <a:buNone/>
              <a:defRPr sz="1400"/>
            </a:lvl3pPr>
            <a:lvl4pPr marL="0" indent="0">
              <a:spcBef>
                <a:spcPts val="0"/>
              </a:spcBef>
              <a:spcAft>
                <a:spcPts val="0"/>
              </a:spcAft>
              <a:buFontTx/>
              <a:buNone/>
              <a:defRPr sz="1400"/>
            </a:lvl4pPr>
            <a:lvl5pPr marL="0" indent="0">
              <a:spcBef>
                <a:spcPts val="0"/>
              </a:spcBef>
              <a:spcAft>
                <a:spcPts val="0"/>
              </a:spcAft>
              <a:buFontTx/>
              <a:buNone/>
              <a:defRPr sz="1400"/>
            </a:lvl5pPr>
            <a:lvl6pPr marL="0" indent="0">
              <a:spcBef>
                <a:spcPts val="0"/>
              </a:spcBef>
              <a:spcAft>
                <a:spcPts val="0"/>
              </a:spcAft>
              <a:buFontTx/>
              <a:buNone/>
              <a:defRPr sz="1400"/>
            </a:lvl6pPr>
            <a:lvl7pPr marL="0" indent="0">
              <a:spcBef>
                <a:spcPts val="0"/>
              </a:spcBef>
              <a:spcAft>
                <a:spcPts val="0"/>
              </a:spcAft>
              <a:buFontTx/>
              <a:buNone/>
              <a:defRPr sz="1400"/>
            </a:lvl7pPr>
            <a:lvl8pPr marL="0" indent="0">
              <a:spcBef>
                <a:spcPts val="0"/>
              </a:spcBef>
              <a:spcAft>
                <a:spcPts val="0"/>
              </a:spcAft>
              <a:buFontTx/>
              <a:buNone/>
              <a:defRPr sz="1400"/>
            </a:lvl8pPr>
            <a:lvl9pPr marL="0" indent="0">
              <a:spcBef>
                <a:spcPts val="0"/>
              </a:spcBef>
              <a:spcAft>
                <a:spcPts val="0"/>
              </a:spcAft>
              <a:buFontTx/>
              <a:buNone/>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0" name="Freeform 5">
            <a:extLst>
              <a:ext uri="{FF2B5EF4-FFF2-40B4-BE49-F238E27FC236}">
                <a16:creationId xmlns:a16="http://schemas.microsoft.com/office/drawing/2014/main" id="{751F50DC-1032-F848-8EFD-503462F60157}"/>
              </a:ext>
            </a:extLst>
          </p:cNvPr>
          <p:cNvSpPr>
            <a:spLocks noChangeAspect="1" noEditPoints="1"/>
          </p:cNvSpPr>
          <p:nvPr userDrawn="1"/>
        </p:nvSpPr>
        <p:spPr bwMode="auto">
          <a:xfrm>
            <a:off x="442913" y="687001"/>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Slide Number Placeholder 5">
            <a:extLst>
              <a:ext uri="{FF2B5EF4-FFF2-40B4-BE49-F238E27FC236}">
                <a16:creationId xmlns:a16="http://schemas.microsoft.com/office/drawing/2014/main" id="{C0618CEB-562C-EF47-A905-BA1BD3BB0B4A}"/>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87328598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All Grey">
    <p:bg>
      <p:bgPr>
        <a:solidFill>
          <a:srgbClr val="46464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442913" y="3764282"/>
            <a:ext cx="5473700" cy="704848"/>
          </a:xfrm>
        </p:spPr>
        <p:txBody>
          <a:bodyPr/>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pic>
        <p:nvPicPr>
          <p:cNvPr id="5" name="Picture 4">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spTree>
    <p:extLst>
      <p:ext uri="{BB962C8B-B14F-4D97-AF65-F5344CB8AC3E}">
        <p14:creationId xmlns:p14="http://schemas.microsoft.com/office/powerpoint/2010/main" val="39173764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400" b="1"/>
            </a:lvl2pPr>
            <a:lvl3pPr marL="0" indent="0">
              <a:spcBef>
                <a:spcPts val="0"/>
              </a:spcBef>
              <a:spcAft>
                <a:spcPts val="0"/>
              </a:spcAft>
              <a:buFontTx/>
              <a:buNone/>
              <a:defRPr sz="1400"/>
            </a:lvl3pPr>
            <a:lvl4pPr marL="0" indent="0">
              <a:spcBef>
                <a:spcPts val="0"/>
              </a:spcBef>
              <a:spcAft>
                <a:spcPts val="0"/>
              </a:spcAft>
              <a:buFontTx/>
              <a:buNone/>
              <a:defRPr sz="1400"/>
            </a:lvl4pPr>
            <a:lvl5pPr marL="0" indent="0">
              <a:spcBef>
                <a:spcPts val="0"/>
              </a:spcBef>
              <a:spcAft>
                <a:spcPts val="0"/>
              </a:spcAft>
              <a:buFontTx/>
              <a:buNone/>
              <a:defRPr sz="1400"/>
            </a:lvl5pPr>
            <a:lvl6pPr marL="0" indent="0">
              <a:spcBef>
                <a:spcPts val="0"/>
              </a:spcBef>
              <a:spcAft>
                <a:spcPts val="0"/>
              </a:spcAft>
              <a:buFontTx/>
              <a:buNone/>
              <a:defRPr sz="1400"/>
            </a:lvl6pPr>
            <a:lvl7pPr marL="0" indent="0">
              <a:spcBef>
                <a:spcPts val="0"/>
              </a:spcBef>
              <a:spcAft>
                <a:spcPts val="0"/>
              </a:spcAft>
              <a:buFontTx/>
              <a:buNone/>
              <a:defRPr sz="1400"/>
            </a:lvl7pPr>
            <a:lvl8pPr marL="0" indent="0">
              <a:spcBef>
                <a:spcPts val="0"/>
              </a:spcBef>
              <a:spcAft>
                <a:spcPts val="0"/>
              </a:spcAft>
              <a:buFontTx/>
              <a:buNone/>
              <a:defRPr sz="1400"/>
            </a:lvl8pPr>
            <a:lvl9pPr marL="0" indent="0">
              <a:spcBef>
                <a:spcPts val="0"/>
              </a:spcBef>
              <a:spcAft>
                <a:spcPts val="0"/>
              </a:spcAft>
              <a:buFontTx/>
              <a:buNone/>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Freeform 5">
            <a:extLst>
              <a:ext uri="{FF2B5EF4-FFF2-40B4-BE49-F238E27FC236}">
                <a16:creationId xmlns:a16="http://schemas.microsoft.com/office/drawing/2014/main" id="{07AD3661-A443-F74F-9528-11F7BA264BF5}"/>
              </a:ext>
            </a:extLst>
          </p:cNvPr>
          <p:cNvSpPr>
            <a:spLocks noChangeAspect="1" noEditPoints="1"/>
          </p:cNvSpPr>
          <p:nvPr userDrawn="1"/>
        </p:nvSpPr>
        <p:spPr bwMode="auto">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1F8B6AD2-D7A1-494A-91CB-06E4CD0D7CFA}"/>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15615330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Quote 2 Orange">
    <p:bg>
      <p:bgPr>
        <a:solidFill>
          <a:srgbClr val="D04A02"/>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bg1"/>
                </a:solidFill>
                <a:latin typeface="+mj-lt"/>
              </a:defRPr>
            </a:lvl1pPr>
            <a:lvl2pPr marL="0" indent="0">
              <a:spcBef>
                <a:spcPts val="0"/>
              </a:spcBef>
              <a:spcAft>
                <a:spcPts val="0"/>
              </a:spcAft>
              <a:buFont typeface="Arial" panose="020B0604020202020204" pitchFamily="34" charset="0"/>
              <a:buNone/>
              <a:defRPr sz="1400" b="1">
                <a:solidFill>
                  <a:schemeClr val="bg1"/>
                </a:solidFill>
              </a:defRPr>
            </a:lvl2pPr>
            <a:lvl3pPr marL="0" indent="0">
              <a:spcBef>
                <a:spcPts val="0"/>
              </a:spcBef>
              <a:spcAft>
                <a:spcPts val="0"/>
              </a:spcAft>
              <a:buFontTx/>
              <a:buNone/>
              <a:defRPr sz="1400">
                <a:solidFill>
                  <a:schemeClr val="bg1"/>
                </a:solidFill>
              </a:defRPr>
            </a:lvl3pPr>
            <a:lvl4pPr marL="0" indent="0">
              <a:spcBef>
                <a:spcPts val="0"/>
              </a:spcBef>
              <a:spcAft>
                <a:spcPts val="0"/>
              </a:spcAft>
              <a:buFontTx/>
              <a:buNone/>
              <a:defRPr sz="1400">
                <a:solidFill>
                  <a:schemeClr val="bg1"/>
                </a:solidFill>
              </a:defRPr>
            </a:lvl4pPr>
            <a:lvl5pPr marL="0" indent="0">
              <a:spcBef>
                <a:spcPts val="0"/>
              </a:spcBef>
              <a:spcAft>
                <a:spcPts val="0"/>
              </a:spcAft>
              <a:buFontTx/>
              <a:buNone/>
              <a:defRPr sz="1400">
                <a:solidFill>
                  <a:schemeClr val="bg1"/>
                </a:solidFill>
              </a:defRPr>
            </a:lvl5pPr>
            <a:lvl6pPr marL="0" indent="0">
              <a:spcBef>
                <a:spcPts val="0"/>
              </a:spcBef>
              <a:spcAft>
                <a:spcPts val="0"/>
              </a:spcAft>
              <a:buFontTx/>
              <a:buNone/>
              <a:defRPr sz="1400">
                <a:solidFill>
                  <a:schemeClr val="bg1"/>
                </a:solidFill>
              </a:defRPr>
            </a:lvl6pPr>
            <a:lvl7pPr marL="0" indent="0">
              <a:spcBef>
                <a:spcPts val="0"/>
              </a:spcBef>
              <a:spcAft>
                <a:spcPts val="0"/>
              </a:spcAft>
              <a:buFontTx/>
              <a:buNone/>
              <a:defRPr sz="1400">
                <a:solidFill>
                  <a:schemeClr val="bg1"/>
                </a:solidFill>
              </a:defRPr>
            </a:lvl7pPr>
            <a:lvl8pPr marL="0" indent="0">
              <a:spcBef>
                <a:spcPts val="0"/>
              </a:spcBef>
              <a:spcAft>
                <a:spcPts val="0"/>
              </a:spcAft>
              <a:buFontTx/>
              <a:buNone/>
              <a:defRPr sz="1400">
                <a:solidFill>
                  <a:schemeClr val="bg1"/>
                </a:solidFill>
              </a:defRPr>
            </a:lvl8pPr>
            <a:lvl9pPr marL="0" indent="0">
              <a:spcBef>
                <a:spcPts val="0"/>
              </a:spcBef>
              <a:spcAft>
                <a:spcPts val="0"/>
              </a:spcAft>
              <a:buFontTx/>
              <a:buNone/>
              <a:defRPr sz="1400">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9" name="Freeform 5">
            <a:extLst>
              <a:ext uri="{FF2B5EF4-FFF2-40B4-BE49-F238E27FC236}">
                <a16:creationId xmlns:a16="http://schemas.microsoft.com/office/drawing/2014/main" id="{753C6A26-069C-C142-8C96-315DE67FAD09}"/>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CE00FB7D-272D-B945-B988-9D863187CB66}"/>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6" name="TextBox 5">
            <a:extLst>
              <a:ext uri="{FF2B5EF4-FFF2-40B4-BE49-F238E27FC236}">
                <a16:creationId xmlns:a16="http://schemas.microsoft.com/office/drawing/2014/main" id="{A56951FF-D80A-B440-AD59-21C8CAD0B09D}"/>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
        <p:nvSpPr>
          <p:cNvPr id="7" name="Date Placeholder 3">
            <a:extLst>
              <a:ext uri="{FF2B5EF4-FFF2-40B4-BE49-F238E27FC236}">
                <a16:creationId xmlns:a16="http://schemas.microsoft.com/office/drawing/2014/main" id="{AF2B484D-0DB3-F141-89A2-0AE991EDAF71}"/>
              </a:ext>
            </a:extLst>
          </p:cNvPr>
          <p:cNvSpPr txBox="1">
            <a:spLocks/>
          </p:cNvSpPr>
          <p:nvPr userDrawn="1"/>
        </p:nvSpPr>
        <p:spPr>
          <a:xfrm>
            <a:off x="8218488" y="6400800"/>
            <a:ext cx="2942431"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rPr>
              <a:t>Proprietary and confidential. Do not distribute.</a:t>
            </a:r>
          </a:p>
        </p:txBody>
      </p:sp>
    </p:spTree>
    <p:extLst>
      <p:ext uri="{BB962C8B-B14F-4D97-AF65-F5344CB8AC3E}">
        <p14:creationId xmlns:p14="http://schemas.microsoft.com/office/powerpoint/2010/main" val="224423923"/>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Quote 2 Red">
    <p:bg>
      <p:bgPr>
        <a:solidFill>
          <a:srgbClr val="E0301E"/>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bg1"/>
                </a:solidFill>
                <a:latin typeface="+mj-lt"/>
              </a:defRPr>
            </a:lvl1pPr>
            <a:lvl2pPr marL="0" indent="0">
              <a:spcBef>
                <a:spcPts val="0"/>
              </a:spcBef>
              <a:spcAft>
                <a:spcPts val="0"/>
              </a:spcAft>
              <a:buFont typeface="Arial" panose="020B0604020202020204" pitchFamily="34" charset="0"/>
              <a:buNone/>
              <a:defRPr sz="1400" b="1">
                <a:solidFill>
                  <a:schemeClr val="bg1"/>
                </a:solidFill>
              </a:defRPr>
            </a:lvl2pPr>
            <a:lvl3pPr marL="0" indent="0">
              <a:spcBef>
                <a:spcPts val="0"/>
              </a:spcBef>
              <a:spcAft>
                <a:spcPts val="0"/>
              </a:spcAft>
              <a:buFontTx/>
              <a:buNone/>
              <a:defRPr sz="1400">
                <a:solidFill>
                  <a:schemeClr val="bg1"/>
                </a:solidFill>
              </a:defRPr>
            </a:lvl3pPr>
            <a:lvl4pPr marL="0" indent="0">
              <a:spcBef>
                <a:spcPts val="0"/>
              </a:spcBef>
              <a:spcAft>
                <a:spcPts val="0"/>
              </a:spcAft>
              <a:buFontTx/>
              <a:buNone/>
              <a:defRPr sz="1400">
                <a:solidFill>
                  <a:schemeClr val="bg1"/>
                </a:solidFill>
              </a:defRPr>
            </a:lvl4pPr>
            <a:lvl5pPr marL="0" indent="0">
              <a:spcBef>
                <a:spcPts val="0"/>
              </a:spcBef>
              <a:spcAft>
                <a:spcPts val="0"/>
              </a:spcAft>
              <a:buFontTx/>
              <a:buNone/>
              <a:defRPr sz="1400">
                <a:solidFill>
                  <a:schemeClr val="bg1"/>
                </a:solidFill>
              </a:defRPr>
            </a:lvl5pPr>
            <a:lvl6pPr marL="0" indent="0">
              <a:spcBef>
                <a:spcPts val="0"/>
              </a:spcBef>
              <a:spcAft>
                <a:spcPts val="0"/>
              </a:spcAft>
              <a:buFontTx/>
              <a:buNone/>
              <a:defRPr sz="1400">
                <a:solidFill>
                  <a:schemeClr val="bg1"/>
                </a:solidFill>
              </a:defRPr>
            </a:lvl6pPr>
            <a:lvl7pPr marL="0" indent="0">
              <a:spcBef>
                <a:spcPts val="0"/>
              </a:spcBef>
              <a:spcAft>
                <a:spcPts val="0"/>
              </a:spcAft>
              <a:buFontTx/>
              <a:buNone/>
              <a:defRPr sz="1400">
                <a:solidFill>
                  <a:schemeClr val="bg1"/>
                </a:solidFill>
              </a:defRPr>
            </a:lvl7pPr>
            <a:lvl8pPr marL="0" indent="0">
              <a:spcBef>
                <a:spcPts val="0"/>
              </a:spcBef>
              <a:spcAft>
                <a:spcPts val="0"/>
              </a:spcAft>
              <a:buFontTx/>
              <a:buNone/>
              <a:defRPr sz="1400">
                <a:solidFill>
                  <a:schemeClr val="bg1"/>
                </a:solidFill>
              </a:defRPr>
            </a:lvl8pPr>
            <a:lvl9pPr marL="0" indent="0">
              <a:spcBef>
                <a:spcPts val="0"/>
              </a:spcBef>
              <a:spcAft>
                <a:spcPts val="0"/>
              </a:spcAft>
              <a:buFontTx/>
              <a:buNone/>
              <a:defRPr sz="1400">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Freeform 5">
            <a:extLst>
              <a:ext uri="{FF2B5EF4-FFF2-40B4-BE49-F238E27FC236}">
                <a16:creationId xmlns:a16="http://schemas.microsoft.com/office/drawing/2014/main" id="{75C37678-6A0A-C84B-9A52-9B7F891FFFD3}"/>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62A6F6AB-3F75-814E-B81E-F9E4C24E948A}"/>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7" name="TextBox 6">
            <a:extLst>
              <a:ext uri="{FF2B5EF4-FFF2-40B4-BE49-F238E27FC236}">
                <a16:creationId xmlns:a16="http://schemas.microsoft.com/office/drawing/2014/main" id="{18FA72BC-16D1-2045-8477-A02F773FC3E7}"/>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
        <p:nvSpPr>
          <p:cNvPr id="8" name="Date Placeholder 3">
            <a:extLst>
              <a:ext uri="{FF2B5EF4-FFF2-40B4-BE49-F238E27FC236}">
                <a16:creationId xmlns:a16="http://schemas.microsoft.com/office/drawing/2014/main" id="{49F59E92-0B7C-6340-9BCB-B2E93DCC0ECB}"/>
              </a:ext>
            </a:extLst>
          </p:cNvPr>
          <p:cNvSpPr txBox="1">
            <a:spLocks/>
          </p:cNvSpPr>
          <p:nvPr userDrawn="1"/>
        </p:nvSpPr>
        <p:spPr>
          <a:xfrm>
            <a:off x="8218488" y="6400800"/>
            <a:ext cx="2942431"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rPr>
              <a:t>Proprietary and confidential. Do not distribute.</a:t>
            </a:r>
          </a:p>
        </p:txBody>
      </p:sp>
    </p:spTree>
    <p:extLst>
      <p:ext uri="{BB962C8B-B14F-4D97-AF65-F5344CB8AC3E}">
        <p14:creationId xmlns:p14="http://schemas.microsoft.com/office/powerpoint/2010/main" val="3838994459"/>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Quote 2 Rose">
    <p:bg>
      <p:bgPr>
        <a:solidFill>
          <a:srgbClr val="DB536A"/>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bg1"/>
                </a:solidFill>
                <a:latin typeface="+mj-lt"/>
              </a:defRPr>
            </a:lvl1pPr>
            <a:lvl2pPr marL="0" indent="0">
              <a:spcBef>
                <a:spcPts val="0"/>
              </a:spcBef>
              <a:spcAft>
                <a:spcPts val="0"/>
              </a:spcAft>
              <a:buFont typeface="Arial" panose="020B0604020202020204" pitchFamily="34" charset="0"/>
              <a:buNone/>
              <a:defRPr sz="1400" b="1">
                <a:solidFill>
                  <a:schemeClr val="bg1"/>
                </a:solidFill>
              </a:defRPr>
            </a:lvl2pPr>
            <a:lvl3pPr marL="0" indent="0">
              <a:spcBef>
                <a:spcPts val="0"/>
              </a:spcBef>
              <a:spcAft>
                <a:spcPts val="0"/>
              </a:spcAft>
              <a:buFontTx/>
              <a:buNone/>
              <a:defRPr sz="1400">
                <a:solidFill>
                  <a:schemeClr val="bg1"/>
                </a:solidFill>
              </a:defRPr>
            </a:lvl3pPr>
            <a:lvl4pPr marL="0" indent="0">
              <a:spcBef>
                <a:spcPts val="0"/>
              </a:spcBef>
              <a:spcAft>
                <a:spcPts val="0"/>
              </a:spcAft>
              <a:buFontTx/>
              <a:buNone/>
              <a:defRPr sz="1400">
                <a:solidFill>
                  <a:schemeClr val="bg1"/>
                </a:solidFill>
              </a:defRPr>
            </a:lvl4pPr>
            <a:lvl5pPr marL="0" indent="0">
              <a:spcBef>
                <a:spcPts val="0"/>
              </a:spcBef>
              <a:spcAft>
                <a:spcPts val="0"/>
              </a:spcAft>
              <a:buFontTx/>
              <a:buNone/>
              <a:defRPr sz="1400">
                <a:solidFill>
                  <a:schemeClr val="bg1"/>
                </a:solidFill>
              </a:defRPr>
            </a:lvl5pPr>
            <a:lvl6pPr marL="0" indent="0">
              <a:spcBef>
                <a:spcPts val="0"/>
              </a:spcBef>
              <a:spcAft>
                <a:spcPts val="0"/>
              </a:spcAft>
              <a:buFontTx/>
              <a:buNone/>
              <a:defRPr sz="1400">
                <a:solidFill>
                  <a:schemeClr val="bg1"/>
                </a:solidFill>
              </a:defRPr>
            </a:lvl6pPr>
            <a:lvl7pPr marL="0" indent="0">
              <a:spcBef>
                <a:spcPts val="0"/>
              </a:spcBef>
              <a:spcAft>
                <a:spcPts val="0"/>
              </a:spcAft>
              <a:buFontTx/>
              <a:buNone/>
              <a:defRPr sz="1400">
                <a:solidFill>
                  <a:schemeClr val="bg1"/>
                </a:solidFill>
              </a:defRPr>
            </a:lvl7pPr>
            <a:lvl8pPr marL="0" indent="0">
              <a:spcBef>
                <a:spcPts val="0"/>
              </a:spcBef>
              <a:spcAft>
                <a:spcPts val="0"/>
              </a:spcAft>
              <a:buFontTx/>
              <a:buNone/>
              <a:defRPr sz="1400">
                <a:solidFill>
                  <a:schemeClr val="bg1"/>
                </a:solidFill>
              </a:defRPr>
            </a:lvl8pPr>
            <a:lvl9pPr marL="0" indent="0">
              <a:spcBef>
                <a:spcPts val="0"/>
              </a:spcBef>
              <a:spcAft>
                <a:spcPts val="0"/>
              </a:spcAft>
              <a:buFontTx/>
              <a:buNone/>
              <a:defRPr sz="1400">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Freeform 5">
            <a:extLst>
              <a:ext uri="{FF2B5EF4-FFF2-40B4-BE49-F238E27FC236}">
                <a16:creationId xmlns:a16="http://schemas.microsoft.com/office/drawing/2014/main" id="{F3D58181-4255-CF4B-AEC5-6ADD879A60CA}"/>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4087F919-EC3A-3241-8DAE-2E4D035F7578}"/>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7" name="TextBox 6">
            <a:extLst>
              <a:ext uri="{FF2B5EF4-FFF2-40B4-BE49-F238E27FC236}">
                <a16:creationId xmlns:a16="http://schemas.microsoft.com/office/drawing/2014/main" id="{A7D1A23C-DCC6-AB46-9BE5-B99F14C52642}"/>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
        <p:nvSpPr>
          <p:cNvPr id="8" name="Date Placeholder 3">
            <a:extLst>
              <a:ext uri="{FF2B5EF4-FFF2-40B4-BE49-F238E27FC236}">
                <a16:creationId xmlns:a16="http://schemas.microsoft.com/office/drawing/2014/main" id="{3C12044F-4FE3-EA46-A9A8-1FD082BCFDA8}"/>
              </a:ext>
            </a:extLst>
          </p:cNvPr>
          <p:cNvSpPr txBox="1">
            <a:spLocks/>
          </p:cNvSpPr>
          <p:nvPr userDrawn="1"/>
        </p:nvSpPr>
        <p:spPr>
          <a:xfrm>
            <a:off x="8218488" y="6400800"/>
            <a:ext cx="2942431"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rPr>
              <a:t>Proprietary and confidential. Do not distribute.</a:t>
            </a:r>
          </a:p>
        </p:txBody>
      </p:sp>
    </p:spTree>
    <p:extLst>
      <p:ext uri="{BB962C8B-B14F-4D97-AF65-F5344CB8AC3E}">
        <p14:creationId xmlns:p14="http://schemas.microsoft.com/office/powerpoint/2010/main" val="956678414"/>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Quote 2 Grey">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bg1"/>
                </a:solidFill>
                <a:latin typeface="+mj-lt"/>
              </a:defRPr>
            </a:lvl1pPr>
            <a:lvl2pPr marL="0" indent="0">
              <a:spcBef>
                <a:spcPts val="0"/>
              </a:spcBef>
              <a:spcAft>
                <a:spcPts val="0"/>
              </a:spcAft>
              <a:buFont typeface="Arial" panose="020B0604020202020204" pitchFamily="34" charset="0"/>
              <a:buNone/>
              <a:defRPr sz="1400" b="1">
                <a:solidFill>
                  <a:schemeClr val="bg1"/>
                </a:solidFill>
              </a:defRPr>
            </a:lvl2pPr>
            <a:lvl3pPr marL="0" indent="0">
              <a:spcBef>
                <a:spcPts val="0"/>
              </a:spcBef>
              <a:spcAft>
                <a:spcPts val="0"/>
              </a:spcAft>
              <a:buFontTx/>
              <a:buNone/>
              <a:defRPr sz="1400">
                <a:solidFill>
                  <a:schemeClr val="bg1"/>
                </a:solidFill>
              </a:defRPr>
            </a:lvl3pPr>
            <a:lvl4pPr marL="0" indent="0">
              <a:spcBef>
                <a:spcPts val="0"/>
              </a:spcBef>
              <a:spcAft>
                <a:spcPts val="0"/>
              </a:spcAft>
              <a:buFontTx/>
              <a:buNone/>
              <a:defRPr sz="1400">
                <a:solidFill>
                  <a:schemeClr val="bg1"/>
                </a:solidFill>
              </a:defRPr>
            </a:lvl4pPr>
            <a:lvl5pPr marL="0" indent="0">
              <a:spcBef>
                <a:spcPts val="0"/>
              </a:spcBef>
              <a:spcAft>
                <a:spcPts val="0"/>
              </a:spcAft>
              <a:buFontTx/>
              <a:buNone/>
              <a:defRPr sz="1400">
                <a:solidFill>
                  <a:schemeClr val="bg1"/>
                </a:solidFill>
              </a:defRPr>
            </a:lvl5pPr>
            <a:lvl6pPr marL="0" indent="0">
              <a:spcBef>
                <a:spcPts val="0"/>
              </a:spcBef>
              <a:spcAft>
                <a:spcPts val="0"/>
              </a:spcAft>
              <a:buFontTx/>
              <a:buNone/>
              <a:defRPr sz="1400">
                <a:solidFill>
                  <a:schemeClr val="bg1"/>
                </a:solidFill>
              </a:defRPr>
            </a:lvl6pPr>
            <a:lvl7pPr marL="0" indent="0">
              <a:spcBef>
                <a:spcPts val="0"/>
              </a:spcBef>
              <a:spcAft>
                <a:spcPts val="0"/>
              </a:spcAft>
              <a:buFontTx/>
              <a:buNone/>
              <a:defRPr sz="1400">
                <a:solidFill>
                  <a:schemeClr val="bg1"/>
                </a:solidFill>
              </a:defRPr>
            </a:lvl7pPr>
            <a:lvl8pPr marL="0" indent="0">
              <a:spcBef>
                <a:spcPts val="0"/>
              </a:spcBef>
              <a:spcAft>
                <a:spcPts val="0"/>
              </a:spcAft>
              <a:buFontTx/>
              <a:buNone/>
              <a:defRPr sz="1400">
                <a:solidFill>
                  <a:schemeClr val="bg1"/>
                </a:solidFill>
              </a:defRPr>
            </a:lvl8pPr>
            <a:lvl9pPr marL="0" indent="0">
              <a:spcBef>
                <a:spcPts val="0"/>
              </a:spcBef>
              <a:spcAft>
                <a:spcPts val="0"/>
              </a:spcAft>
              <a:buFontTx/>
              <a:buNone/>
              <a:defRPr sz="1400">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Freeform 5">
            <a:extLst>
              <a:ext uri="{FF2B5EF4-FFF2-40B4-BE49-F238E27FC236}">
                <a16:creationId xmlns:a16="http://schemas.microsoft.com/office/drawing/2014/main" id="{056180B7-FBDB-F345-B5D1-21FE86D79BA3}"/>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9111AB2D-BD6C-ED44-886E-A866C564DF66}"/>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7" name="TextBox 6">
            <a:extLst>
              <a:ext uri="{FF2B5EF4-FFF2-40B4-BE49-F238E27FC236}">
                <a16:creationId xmlns:a16="http://schemas.microsoft.com/office/drawing/2014/main" id="{3BA32DA9-721C-CB42-9B45-34944DEEA5B9}"/>
              </a:ext>
            </a:extLst>
          </p:cNvPr>
          <p:cNvSpPr txBox="1"/>
          <p:nvPr userDrawn="1"/>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bg1"/>
                </a:solidFill>
              </a:rPr>
              <a:t>PwC</a:t>
            </a:r>
            <a:endParaRPr lang="en-GB" sz="750" b="0" dirty="0">
              <a:solidFill>
                <a:schemeClr val="bg1"/>
              </a:solidFill>
            </a:endParaRPr>
          </a:p>
        </p:txBody>
      </p:sp>
      <p:sp>
        <p:nvSpPr>
          <p:cNvPr id="8" name="Date Placeholder 3">
            <a:extLst>
              <a:ext uri="{FF2B5EF4-FFF2-40B4-BE49-F238E27FC236}">
                <a16:creationId xmlns:a16="http://schemas.microsoft.com/office/drawing/2014/main" id="{9879C374-4EBE-A344-AEC0-A65E3C58CDC1}"/>
              </a:ext>
            </a:extLst>
          </p:cNvPr>
          <p:cNvSpPr txBox="1">
            <a:spLocks/>
          </p:cNvSpPr>
          <p:nvPr userDrawn="1"/>
        </p:nvSpPr>
        <p:spPr>
          <a:xfrm>
            <a:off x="8218488" y="6400800"/>
            <a:ext cx="2942431"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rPr>
              <a:t>Proprietary and confidential. Do not distribute.</a:t>
            </a:r>
          </a:p>
        </p:txBody>
      </p:sp>
    </p:spTree>
    <p:extLst>
      <p:ext uri="{BB962C8B-B14F-4D97-AF65-F5344CB8AC3E}">
        <p14:creationId xmlns:p14="http://schemas.microsoft.com/office/powerpoint/2010/main" val="26927266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p:bg>
      <p:bgPr>
        <a:solidFill>
          <a:srgbClr val="D04A0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dirty="0"/>
              <a:t>[Section header title]</a:t>
            </a:r>
            <a:endParaRPr lang="en-GB" dirty="0"/>
          </a:p>
        </p:txBody>
      </p:sp>
      <p:sp>
        <p:nvSpPr>
          <p:cNvPr id="4" name="Subtitle 2">
            <a:extLst>
              <a:ext uri="{FF2B5EF4-FFF2-40B4-BE49-F238E27FC236}">
                <a16:creationId xmlns:a16="http://schemas.microsoft.com/office/drawing/2014/main" id="{A1971A9E-1347-2E4A-8F01-32BA5D5488B1}"/>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dirty="0"/>
              <a:t>0</a:t>
            </a:r>
          </a:p>
        </p:txBody>
      </p:sp>
    </p:spTree>
    <p:extLst>
      <p:ext uri="{BB962C8B-B14F-4D97-AF65-F5344CB8AC3E}">
        <p14:creationId xmlns:p14="http://schemas.microsoft.com/office/powerpoint/2010/main" val="23751976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p:bg>
      <p:bgPr>
        <a:solidFill>
          <a:srgbClr val="E0301E"/>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dirty="0"/>
              <a:t>[Section header title]</a:t>
            </a:r>
            <a:endParaRPr lang="en-GB" dirty="0"/>
          </a:p>
        </p:txBody>
      </p:sp>
      <p:sp>
        <p:nvSpPr>
          <p:cNvPr id="5" name="Subtitle 2">
            <a:extLst>
              <a:ext uri="{FF2B5EF4-FFF2-40B4-BE49-F238E27FC236}">
                <a16:creationId xmlns:a16="http://schemas.microsoft.com/office/drawing/2014/main" id="{C60A2100-6DF1-414A-91DA-B6027C61BAAC}"/>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dirty="0"/>
              <a:t>0</a:t>
            </a:r>
          </a:p>
        </p:txBody>
      </p:sp>
    </p:spTree>
    <p:extLst>
      <p:ext uri="{BB962C8B-B14F-4D97-AF65-F5344CB8AC3E}">
        <p14:creationId xmlns:p14="http://schemas.microsoft.com/office/powerpoint/2010/main" val="992526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p:bg>
      <p:bgPr>
        <a:solidFill>
          <a:srgbClr val="DB536A"/>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dirty="0"/>
              <a:t>[Section header title]</a:t>
            </a:r>
            <a:endParaRPr lang="en-GB" dirty="0"/>
          </a:p>
        </p:txBody>
      </p:sp>
      <p:sp>
        <p:nvSpPr>
          <p:cNvPr id="5" name="Subtitle 2">
            <a:extLst>
              <a:ext uri="{FF2B5EF4-FFF2-40B4-BE49-F238E27FC236}">
                <a16:creationId xmlns:a16="http://schemas.microsoft.com/office/drawing/2014/main" id="{96D911B5-C441-B44D-9980-56426B1A1974}"/>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dirty="0"/>
              <a:t>0</a:t>
            </a:r>
          </a:p>
        </p:txBody>
      </p:sp>
    </p:spTree>
    <p:extLst>
      <p:ext uri="{BB962C8B-B14F-4D97-AF65-F5344CB8AC3E}">
        <p14:creationId xmlns:p14="http://schemas.microsoft.com/office/powerpoint/2010/main" val="4228540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bg>
      <p:bgPr>
        <a:solidFill>
          <a:srgbClr val="464646"/>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dirty="0"/>
              <a:t>[Section header title]</a:t>
            </a:r>
            <a:endParaRPr lang="en-GB" dirty="0"/>
          </a:p>
        </p:txBody>
      </p:sp>
      <p:sp>
        <p:nvSpPr>
          <p:cNvPr id="5" name="Subtitle 2">
            <a:extLst>
              <a:ext uri="{FF2B5EF4-FFF2-40B4-BE49-F238E27FC236}">
                <a16:creationId xmlns:a16="http://schemas.microsoft.com/office/drawing/2014/main" id="{4F941B13-F925-1C4F-8990-F4149ED1B18B}"/>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dirty="0"/>
              <a:t>0</a:t>
            </a:r>
          </a:p>
        </p:txBody>
      </p:sp>
    </p:spTree>
    <p:extLst>
      <p:ext uri="{BB962C8B-B14F-4D97-AF65-F5344CB8AC3E}">
        <p14:creationId xmlns:p14="http://schemas.microsoft.com/office/powerpoint/2010/main" val="12102663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Manual">
    <p:bg>
      <p:bgPr>
        <a:solidFill>
          <a:srgbClr val="D04A02"/>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D68526-5625-1E4A-90D0-6166C1CB098D}"/>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dirty="0"/>
              <a:t>0</a:t>
            </a:r>
            <a:endParaRPr lang="en-GB" dirty="0"/>
          </a:p>
        </p:txBody>
      </p:sp>
    </p:spTree>
    <p:extLst>
      <p:ext uri="{BB962C8B-B14F-4D97-AF65-F5344CB8AC3E}">
        <p14:creationId xmlns:p14="http://schemas.microsoft.com/office/powerpoint/2010/main" val="2378588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Slide All Whit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442913" y="3764282"/>
            <a:ext cx="5473700" cy="704848"/>
          </a:xfrm>
        </p:spPr>
        <p:txBody>
          <a:bodyPr/>
          <a:lstStyle>
            <a:lvl1pPr marL="0" indent="0" algn="l">
              <a:lnSpc>
                <a:spcPct val="100000"/>
              </a:lnSpc>
              <a:spcBef>
                <a:spcPts val="0"/>
              </a:spcBef>
              <a:spcAft>
                <a:spcPts val="0"/>
              </a:spcAft>
              <a:buNone/>
              <a:defRPr sz="1400" b="0">
                <a:solidFill>
                  <a:schemeClr val="tx1"/>
                </a:solidFill>
              </a:defRPr>
            </a:lvl1pPr>
            <a:lvl2pPr marL="0" indent="0" algn="l">
              <a:lnSpc>
                <a:spcPct val="100000"/>
              </a:lnSpc>
              <a:spcBef>
                <a:spcPts val="0"/>
              </a:spcBef>
              <a:spcAft>
                <a:spcPts val="0"/>
              </a:spcAft>
              <a:buNone/>
              <a:defRPr sz="1400"/>
            </a:lvl2pPr>
            <a:lvl3pPr marL="0" indent="0" algn="l">
              <a:lnSpc>
                <a:spcPct val="100000"/>
              </a:lnSpc>
              <a:spcBef>
                <a:spcPts val="0"/>
              </a:spcBef>
              <a:spcAft>
                <a:spcPts val="0"/>
              </a:spcAft>
              <a:buNone/>
              <a:defRPr sz="1400"/>
            </a:lvl3pPr>
            <a:lvl4pPr marL="0" indent="0" algn="l">
              <a:lnSpc>
                <a:spcPct val="100000"/>
              </a:lnSpc>
              <a:spcBef>
                <a:spcPts val="0"/>
              </a:spcBef>
              <a:spcAft>
                <a:spcPts val="0"/>
              </a:spcAft>
              <a:buNone/>
              <a:defRPr sz="1400"/>
            </a:lvl4pPr>
            <a:lvl5pPr marL="0" indent="0" algn="l">
              <a:lnSpc>
                <a:spcPct val="100000"/>
              </a:lnSpc>
              <a:spcBef>
                <a:spcPts val="0"/>
              </a:spcBef>
              <a:spcAft>
                <a:spcPts val="0"/>
              </a:spcAft>
              <a:buNone/>
              <a:defRPr sz="1400"/>
            </a:lvl5pPr>
            <a:lvl6pPr marL="0" indent="0" algn="l">
              <a:lnSpc>
                <a:spcPct val="100000"/>
              </a:lnSpc>
              <a:spcBef>
                <a:spcPts val="0"/>
              </a:spcBef>
              <a:spcAft>
                <a:spcPts val="0"/>
              </a:spcAft>
              <a:buNone/>
              <a:defRPr sz="1400"/>
            </a:lvl6pPr>
            <a:lvl7pPr marL="0" indent="0" algn="l">
              <a:lnSpc>
                <a:spcPct val="100000"/>
              </a:lnSpc>
              <a:spcBef>
                <a:spcPts val="0"/>
              </a:spcBef>
              <a:spcAft>
                <a:spcPts val="0"/>
              </a:spcAft>
              <a:buNone/>
              <a:defRPr sz="1400"/>
            </a:lvl7pPr>
            <a:lvl8pPr marL="0" indent="0" algn="l">
              <a:lnSpc>
                <a:spcPct val="100000"/>
              </a:lnSpc>
              <a:spcBef>
                <a:spcPts val="0"/>
              </a:spcBef>
              <a:spcAft>
                <a:spcPts val="0"/>
              </a:spcAft>
              <a:buNone/>
              <a:defRPr sz="1400"/>
            </a:lvl8pPr>
            <a:lvl9pPr marL="0" indent="0" algn="l">
              <a:lnSpc>
                <a:spcPct val="100000"/>
              </a:lnSpc>
              <a:spcBef>
                <a:spcPts val="0"/>
              </a:spcBef>
              <a:spcAft>
                <a:spcPts val="0"/>
              </a:spcAft>
              <a:buNone/>
              <a:defRPr sz="1400"/>
            </a:lvl9pPr>
          </a:lstStyle>
          <a:p>
            <a:r>
              <a:rPr lang="en-US" dirty="0"/>
              <a:t>[Presentation subtitle]</a:t>
            </a:r>
          </a:p>
        </p:txBody>
      </p:sp>
      <p:pic>
        <p:nvPicPr>
          <p:cNvPr id="5" name="Picture 4">
            <a:extLst>
              <a:ext uri="{FF2B5EF4-FFF2-40B4-BE49-F238E27FC236}">
                <a16:creationId xmlns:a16="http://schemas.microsoft.com/office/drawing/2014/main" id="{A9644956-77CE-C94F-9DC1-ACB7D92E8927}"/>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36491510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Manual">
    <p:bg>
      <p:bgPr>
        <a:solidFill>
          <a:srgbClr val="E0301E"/>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7054294-58FB-3646-A032-19FD697995B5}"/>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dirty="0"/>
              <a:t>0</a:t>
            </a:r>
            <a:endParaRPr lang="en-GB" dirty="0"/>
          </a:p>
        </p:txBody>
      </p:sp>
    </p:spTree>
    <p:extLst>
      <p:ext uri="{BB962C8B-B14F-4D97-AF65-F5344CB8AC3E}">
        <p14:creationId xmlns:p14="http://schemas.microsoft.com/office/powerpoint/2010/main" val="2558926449"/>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Manual">
    <p:bg>
      <p:bgPr>
        <a:solidFill>
          <a:srgbClr val="DB536A"/>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F4BCE9-03B0-5C4D-A70B-519F67263FF7}"/>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dirty="0"/>
              <a:t>0</a:t>
            </a:r>
            <a:endParaRPr lang="en-GB" dirty="0"/>
          </a:p>
        </p:txBody>
      </p:sp>
    </p:spTree>
    <p:extLst>
      <p:ext uri="{BB962C8B-B14F-4D97-AF65-F5344CB8AC3E}">
        <p14:creationId xmlns:p14="http://schemas.microsoft.com/office/powerpoint/2010/main" val="1686717012"/>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Manual">
    <p:bg>
      <p:bgPr>
        <a:solidFill>
          <a:srgbClr val="464646"/>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146EE5-5980-A84E-9311-F5B9956E43AB}"/>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dirty="0"/>
              <a:t>0</a:t>
            </a:r>
            <a:endParaRPr lang="en-GB" dirty="0"/>
          </a:p>
        </p:txBody>
      </p:sp>
    </p:spTree>
    <p:extLst>
      <p:ext uri="{BB962C8B-B14F-4D97-AF65-F5344CB8AC3E}">
        <p14:creationId xmlns:p14="http://schemas.microsoft.com/office/powerpoint/2010/main" val="3874444732"/>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[Slide title]</a:t>
            </a:r>
            <a:endParaRPr lang="en-GB" dirty="0"/>
          </a:p>
        </p:txBody>
      </p:sp>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1531588365"/>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079579716"/>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Thank You Dark">
    <p:bg>
      <p:bgPr>
        <a:solidFill>
          <a:srgbClr val="464646"/>
        </a:solidFill>
        <a:effectLst/>
      </p:bgPr>
    </p:bg>
    <p:spTree>
      <p:nvGrpSpPr>
        <p:cNvPr id="1" name=""/>
        <p:cNvGrpSpPr/>
        <p:nvPr/>
      </p:nvGrpSpPr>
      <p:grpSpPr>
        <a:xfrm>
          <a:off x="0" y="0"/>
          <a:ext cx="0" cy="0"/>
          <a:chOff x="0" y="0"/>
          <a:chExt cx="0" cy="0"/>
        </a:xfrm>
      </p:grpSpPr>
      <p:sp>
        <p:nvSpPr>
          <p:cNvPr id="14" name="Rectangle 13"/>
          <p:cNvSpPr/>
          <p:nvPr/>
        </p:nvSpPr>
        <p:spPr bwMode="hidden">
          <a:xfrm>
            <a:off x="0" y="4940854"/>
            <a:ext cx="12192000" cy="1917146"/>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4" y="428625"/>
            <a:ext cx="5473699" cy="2428874"/>
          </a:xfrm>
        </p:spPr>
        <p:txBody>
          <a:bodyPr anchor="b" anchorCtr="0"/>
          <a:lstStyle>
            <a:lvl1pPr algn="l">
              <a:lnSpc>
                <a:spcPct val="85000"/>
              </a:lnSpc>
              <a:defRPr sz="5800">
                <a:solidFill>
                  <a:schemeClr val="bg1"/>
                </a:solidFill>
              </a:defRPr>
            </a:lvl1pPr>
          </a:lstStyle>
          <a:p>
            <a:r>
              <a:rPr lang="en-US" dirty="0"/>
              <a:t>Thank you</a:t>
            </a:r>
            <a:endParaRPr lang="en-GB" dirty="0"/>
          </a:p>
        </p:txBody>
      </p:sp>
      <p:sp>
        <p:nvSpPr>
          <p:cNvPr id="7" name="AutoShape 3"/>
          <p:cNvSpPr>
            <a:spLocks noChangeAspect="1" noChangeArrowheads="1" noTextEdit="1"/>
          </p:cNvSpPr>
          <p:nvPr/>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Text Placeholder 5"/>
          <p:cNvSpPr>
            <a:spLocks noGrp="1"/>
          </p:cNvSpPr>
          <p:nvPr>
            <p:ph type="body" sz="quarter" idx="10" hasCustomPrompt="1"/>
          </p:nvPr>
        </p:nvSpPr>
        <p:spPr>
          <a:xfrm>
            <a:off x="442912" y="5259600"/>
            <a:ext cx="11306176" cy="1451610"/>
          </a:xfrm>
        </p:spPr>
        <p:txBody>
          <a:bodyPr/>
          <a:lstStyle>
            <a:lvl1pPr marL="0">
              <a:lnSpc>
                <a:spcPct val="100000"/>
              </a:lnSpc>
              <a:spcBef>
                <a:spcPts val="0"/>
              </a:spcBef>
              <a:spcAft>
                <a:spcPts val="0"/>
              </a:spcAft>
              <a:buFontTx/>
              <a:buNone/>
              <a:defRPr sz="1200" b="0">
                <a:solidFill>
                  <a:schemeClr val="bg1"/>
                </a:solidFill>
              </a:defRPr>
            </a:lvl1pPr>
            <a:lvl2pPr marL="0">
              <a:lnSpc>
                <a:spcPct val="100000"/>
              </a:lnSpc>
              <a:spcBef>
                <a:spcPts val="0"/>
              </a:spcBef>
              <a:spcAft>
                <a:spcPts val="0"/>
              </a:spcAft>
              <a:buFontTx/>
              <a:buNone/>
              <a:defRPr sz="1200" b="0">
                <a:solidFill>
                  <a:schemeClr val="bg1"/>
                </a:solidFill>
              </a:defRPr>
            </a:lvl2pPr>
            <a:lvl3pPr marL="0" indent="0">
              <a:lnSpc>
                <a:spcPct val="100000"/>
              </a:lnSpc>
              <a:spcBef>
                <a:spcPts val="0"/>
              </a:spcBef>
              <a:spcAft>
                <a:spcPts val="0"/>
              </a:spcAft>
              <a:buFontTx/>
              <a:buNone/>
              <a:defRPr sz="1200" b="0">
                <a:solidFill>
                  <a:schemeClr val="bg1"/>
                </a:solidFill>
              </a:defRPr>
            </a:lvl3pPr>
            <a:lvl4pPr marL="0" indent="0">
              <a:lnSpc>
                <a:spcPct val="100000"/>
              </a:lnSpc>
              <a:spcBef>
                <a:spcPts val="0"/>
              </a:spcBef>
              <a:spcAft>
                <a:spcPts val="0"/>
              </a:spcAft>
              <a:buFontTx/>
              <a:buNone/>
              <a:defRPr sz="1200" b="0">
                <a:solidFill>
                  <a:schemeClr val="bg1"/>
                </a:solidFill>
              </a:defRPr>
            </a:lvl4pPr>
            <a:lvl5pPr marL="0" indent="0">
              <a:lnSpc>
                <a:spcPct val="100000"/>
              </a:lnSpc>
              <a:spcBef>
                <a:spcPts val="0"/>
              </a:spcBef>
              <a:spcAft>
                <a:spcPts val="0"/>
              </a:spcAft>
              <a:buFontTx/>
              <a:buNone/>
              <a:defRPr sz="1200" b="0">
                <a:solidFill>
                  <a:schemeClr val="bg1"/>
                </a:solidFill>
              </a:defRPr>
            </a:lvl5pPr>
            <a:lvl6pPr marL="0" indent="0">
              <a:lnSpc>
                <a:spcPct val="100000"/>
              </a:lnSpc>
              <a:spcBef>
                <a:spcPts val="0"/>
              </a:spcBef>
              <a:spcAft>
                <a:spcPts val="0"/>
              </a:spcAft>
              <a:buFontTx/>
              <a:buNone/>
              <a:defRPr sz="1200">
                <a:solidFill>
                  <a:schemeClr val="bg1"/>
                </a:solidFill>
              </a:defRPr>
            </a:lvl6pPr>
            <a:lvl7pPr marL="0" indent="0">
              <a:lnSpc>
                <a:spcPct val="100000"/>
              </a:lnSpc>
              <a:spcBef>
                <a:spcPts val="0"/>
              </a:spcBef>
              <a:spcAft>
                <a:spcPts val="0"/>
              </a:spcAft>
              <a:buFontTx/>
              <a:buNone/>
              <a:defRPr sz="1200">
                <a:solidFill>
                  <a:schemeClr val="bg1"/>
                </a:solidFill>
              </a:defRPr>
            </a:lvl7pPr>
            <a:lvl8pPr marL="0" indent="0">
              <a:lnSpc>
                <a:spcPct val="100000"/>
              </a:lnSpc>
              <a:spcBef>
                <a:spcPts val="0"/>
              </a:spcBef>
              <a:spcAft>
                <a:spcPts val="0"/>
              </a:spcAft>
              <a:buFontTx/>
              <a:buNone/>
              <a:defRPr sz="1200">
                <a:solidFill>
                  <a:schemeClr val="bg1"/>
                </a:solidFill>
              </a:defRPr>
            </a:lvl8pPr>
            <a:lvl9pPr marL="0" indent="0">
              <a:lnSpc>
                <a:spcPct val="100000"/>
              </a:lnSpc>
              <a:spcBef>
                <a:spcPts val="0"/>
              </a:spcBef>
              <a:spcAft>
                <a:spcPts val="0"/>
              </a:spcAft>
              <a:buFontTx/>
              <a:buNone/>
              <a:defRPr sz="1200">
                <a:solidFill>
                  <a:schemeClr val="bg1"/>
                </a:solidFill>
              </a:defRPr>
            </a:lvl9pPr>
          </a:lstStyle>
          <a:p>
            <a:pPr lvl="0"/>
            <a:r>
              <a:rPr lang="en-US" dirty="0"/>
              <a:t>[Legal]</a:t>
            </a:r>
          </a:p>
        </p:txBody>
      </p:sp>
      <p:sp>
        <p:nvSpPr>
          <p:cNvPr id="9" name="AutoShape 3"/>
          <p:cNvSpPr>
            <a:spLocks noChangeAspect="1" noChangeArrowheads="1" noTextEdit="1"/>
          </p:cNvSpPr>
          <p:nvPr userDrawn="1"/>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 name="TextBox 3">
            <a:extLst>
              <a:ext uri="{FF2B5EF4-FFF2-40B4-BE49-F238E27FC236}">
                <a16:creationId xmlns:a16="http://schemas.microsoft.com/office/drawing/2014/main" id="{97A53FBC-337E-0D4B-8811-6E0EEC0A9293}"/>
              </a:ext>
            </a:extLst>
          </p:cNvPr>
          <p:cNvSpPr txBox="1"/>
          <p:nvPr userDrawn="1"/>
        </p:nvSpPr>
        <p:spPr>
          <a:xfrm>
            <a:off x="442913" y="4400548"/>
            <a:ext cx="5473699" cy="340493"/>
          </a:xfrm>
          <a:prstGeom prst="rect">
            <a:avLst/>
          </a:prstGeom>
          <a:noFill/>
        </p:spPr>
        <p:txBody>
          <a:bodyPr wrap="square" lIns="0" tIns="0" rIns="0" bIns="0" rtlCol="0">
            <a:noAutofit/>
          </a:bodyPr>
          <a:lstStyle/>
          <a:p>
            <a:pPr marL="0" indent="0">
              <a:lnSpc>
                <a:spcPct val="100000"/>
              </a:lnSpc>
              <a:spcBef>
                <a:spcPts val="0"/>
              </a:spcBef>
              <a:buSzPct val="100000"/>
              <a:buFont typeface="Arial"/>
              <a:buNone/>
            </a:pPr>
            <a:r>
              <a:rPr lang="en-US" sz="1200" dirty="0" err="1">
                <a:solidFill>
                  <a:schemeClr val="bg1"/>
                </a:solidFill>
              </a:rPr>
              <a:t>pwc.com</a:t>
            </a:r>
            <a:endParaRPr lang="en-US" sz="1200" dirty="0">
              <a:solidFill>
                <a:schemeClr val="bg1"/>
              </a:solidFill>
            </a:endParaRPr>
          </a:p>
        </p:txBody>
      </p:sp>
    </p:spTree>
    <p:extLst>
      <p:ext uri="{BB962C8B-B14F-4D97-AF65-F5344CB8AC3E}">
        <p14:creationId xmlns:p14="http://schemas.microsoft.com/office/powerpoint/2010/main" val="8694997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hank You Light">
    <p:bg>
      <p:bgRef idx="1001">
        <a:schemeClr val="bg1"/>
      </p:bgRef>
    </p:bg>
    <p:spTree>
      <p:nvGrpSpPr>
        <p:cNvPr id="1" name=""/>
        <p:cNvGrpSpPr/>
        <p:nvPr/>
      </p:nvGrpSpPr>
      <p:grpSpPr>
        <a:xfrm>
          <a:off x="0" y="0"/>
          <a:ext cx="0" cy="0"/>
          <a:chOff x="0" y="0"/>
          <a:chExt cx="0" cy="0"/>
        </a:xfrm>
      </p:grpSpPr>
      <p:sp>
        <p:nvSpPr>
          <p:cNvPr id="14" name="Rectangle 13"/>
          <p:cNvSpPr/>
          <p:nvPr/>
        </p:nvSpPr>
        <p:spPr bwMode="hidden">
          <a:xfrm>
            <a:off x="0" y="4940854"/>
            <a:ext cx="12192000" cy="1917146"/>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4" y="428625"/>
            <a:ext cx="5473699" cy="2428874"/>
          </a:xfrm>
        </p:spPr>
        <p:txBody>
          <a:bodyPr anchor="b" anchorCtr="0"/>
          <a:lstStyle>
            <a:lvl1pPr algn="l">
              <a:lnSpc>
                <a:spcPct val="85000"/>
              </a:lnSpc>
              <a:defRPr sz="5800">
                <a:solidFill>
                  <a:schemeClr val="tx1"/>
                </a:solidFill>
              </a:defRPr>
            </a:lvl1pPr>
          </a:lstStyle>
          <a:p>
            <a:r>
              <a:rPr lang="en-US" dirty="0"/>
              <a:t>Thank you</a:t>
            </a:r>
            <a:endParaRPr lang="en-GB" dirty="0"/>
          </a:p>
        </p:txBody>
      </p:sp>
      <p:sp>
        <p:nvSpPr>
          <p:cNvPr id="7" name="AutoShape 3"/>
          <p:cNvSpPr>
            <a:spLocks noChangeAspect="1" noChangeArrowheads="1" noTextEdit="1"/>
          </p:cNvSpPr>
          <p:nvPr/>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Text Placeholder 5"/>
          <p:cNvSpPr>
            <a:spLocks noGrp="1"/>
          </p:cNvSpPr>
          <p:nvPr>
            <p:ph type="body" sz="quarter" idx="10" hasCustomPrompt="1"/>
          </p:nvPr>
        </p:nvSpPr>
        <p:spPr>
          <a:xfrm>
            <a:off x="442912" y="5259600"/>
            <a:ext cx="11306176" cy="1451610"/>
          </a:xfrm>
        </p:spPr>
        <p:txBody>
          <a:bodyPr/>
          <a:lstStyle>
            <a:lvl1pPr marL="0">
              <a:lnSpc>
                <a:spcPct val="100000"/>
              </a:lnSpc>
              <a:spcBef>
                <a:spcPts val="0"/>
              </a:spcBef>
              <a:spcAft>
                <a:spcPts val="0"/>
              </a:spcAft>
              <a:buFontTx/>
              <a:buNone/>
              <a:defRPr sz="1200" b="0">
                <a:solidFill>
                  <a:schemeClr val="bg1"/>
                </a:solidFill>
              </a:defRPr>
            </a:lvl1pPr>
            <a:lvl2pPr marL="0">
              <a:lnSpc>
                <a:spcPct val="100000"/>
              </a:lnSpc>
              <a:spcBef>
                <a:spcPts val="0"/>
              </a:spcBef>
              <a:spcAft>
                <a:spcPts val="0"/>
              </a:spcAft>
              <a:buFontTx/>
              <a:buNone/>
              <a:defRPr sz="1200" b="0">
                <a:solidFill>
                  <a:schemeClr val="bg1"/>
                </a:solidFill>
              </a:defRPr>
            </a:lvl2pPr>
            <a:lvl3pPr marL="0" indent="0">
              <a:lnSpc>
                <a:spcPct val="100000"/>
              </a:lnSpc>
              <a:spcBef>
                <a:spcPts val="0"/>
              </a:spcBef>
              <a:spcAft>
                <a:spcPts val="0"/>
              </a:spcAft>
              <a:buFontTx/>
              <a:buNone/>
              <a:defRPr sz="1200" b="0">
                <a:solidFill>
                  <a:schemeClr val="bg1"/>
                </a:solidFill>
              </a:defRPr>
            </a:lvl3pPr>
            <a:lvl4pPr marL="0" indent="0">
              <a:lnSpc>
                <a:spcPct val="100000"/>
              </a:lnSpc>
              <a:spcBef>
                <a:spcPts val="0"/>
              </a:spcBef>
              <a:spcAft>
                <a:spcPts val="0"/>
              </a:spcAft>
              <a:buFontTx/>
              <a:buNone/>
              <a:defRPr sz="1200" b="0">
                <a:solidFill>
                  <a:schemeClr val="bg1"/>
                </a:solidFill>
              </a:defRPr>
            </a:lvl4pPr>
            <a:lvl5pPr marL="0" indent="0">
              <a:lnSpc>
                <a:spcPct val="100000"/>
              </a:lnSpc>
              <a:spcBef>
                <a:spcPts val="0"/>
              </a:spcBef>
              <a:spcAft>
                <a:spcPts val="0"/>
              </a:spcAft>
              <a:buFontTx/>
              <a:buNone/>
              <a:defRPr sz="1200" b="0">
                <a:solidFill>
                  <a:schemeClr val="bg1"/>
                </a:solidFill>
              </a:defRPr>
            </a:lvl5pPr>
            <a:lvl6pPr marL="0" indent="0">
              <a:lnSpc>
                <a:spcPct val="100000"/>
              </a:lnSpc>
              <a:spcBef>
                <a:spcPts val="0"/>
              </a:spcBef>
              <a:spcAft>
                <a:spcPts val="0"/>
              </a:spcAft>
              <a:buFontTx/>
              <a:buNone/>
              <a:defRPr sz="1200">
                <a:solidFill>
                  <a:schemeClr val="bg1"/>
                </a:solidFill>
              </a:defRPr>
            </a:lvl6pPr>
            <a:lvl7pPr marL="0" indent="0">
              <a:lnSpc>
                <a:spcPct val="100000"/>
              </a:lnSpc>
              <a:spcBef>
                <a:spcPts val="0"/>
              </a:spcBef>
              <a:spcAft>
                <a:spcPts val="0"/>
              </a:spcAft>
              <a:buFontTx/>
              <a:buNone/>
              <a:defRPr sz="1200">
                <a:solidFill>
                  <a:schemeClr val="bg1"/>
                </a:solidFill>
              </a:defRPr>
            </a:lvl7pPr>
            <a:lvl8pPr marL="0" indent="0">
              <a:lnSpc>
                <a:spcPct val="100000"/>
              </a:lnSpc>
              <a:spcBef>
                <a:spcPts val="0"/>
              </a:spcBef>
              <a:spcAft>
                <a:spcPts val="0"/>
              </a:spcAft>
              <a:buFontTx/>
              <a:buNone/>
              <a:defRPr sz="1200">
                <a:solidFill>
                  <a:schemeClr val="bg1"/>
                </a:solidFill>
              </a:defRPr>
            </a:lvl8pPr>
            <a:lvl9pPr marL="0" indent="0">
              <a:lnSpc>
                <a:spcPct val="100000"/>
              </a:lnSpc>
              <a:spcBef>
                <a:spcPts val="0"/>
              </a:spcBef>
              <a:spcAft>
                <a:spcPts val="0"/>
              </a:spcAft>
              <a:buFontTx/>
              <a:buNone/>
              <a:defRPr sz="1200">
                <a:solidFill>
                  <a:schemeClr val="bg1"/>
                </a:solidFill>
              </a:defRPr>
            </a:lvl9pPr>
          </a:lstStyle>
          <a:p>
            <a:pPr lvl="0"/>
            <a:r>
              <a:rPr lang="en-US" dirty="0"/>
              <a:t>[Legal]</a:t>
            </a:r>
          </a:p>
        </p:txBody>
      </p:sp>
      <p:sp>
        <p:nvSpPr>
          <p:cNvPr id="9" name="AutoShape 3"/>
          <p:cNvSpPr>
            <a:spLocks noChangeAspect="1" noChangeArrowheads="1" noTextEdit="1"/>
          </p:cNvSpPr>
          <p:nvPr userDrawn="1"/>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 name="TextBox 7">
            <a:extLst>
              <a:ext uri="{FF2B5EF4-FFF2-40B4-BE49-F238E27FC236}">
                <a16:creationId xmlns:a16="http://schemas.microsoft.com/office/drawing/2014/main" id="{3745B5A1-1961-2549-9AC7-6FB51905A5F2}"/>
              </a:ext>
            </a:extLst>
          </p:cNvPr>
          <p:cNvSpPr txBox="1"/>
          <p:nvPr userDrawn="1"/>
        </p:nvSpPr>
        <p:spPr>
          <a:xfrm>
            <a:off x="442913" y="4400548"/>
            <a:ext cx="5473699" cy="340493"/>
          </a:xfrm>
          <a:prstGeom prst="rect">
            <a:avLst/>
          </a:prstGeom>
          <a:noFill/>
        </p:spPr>
        <p:txBody>
          <a:bodyPr wrap="square" lIns="0" tIns="0" rIns="0" bIns="0" rtlCol="0">
            <a:noAutofit/>
          </a:bodyPr>
          <a:lstStyle/>
          <a:p>
            <a:pPr marL="0" indent="0">
              <a:lnSpc>
                <a:spcPct val="100000"/>
              </a:lnSpc>
              <a:spcBef>
                <a:spcPts val="0"/>
              </a:spcBef>
              <a:buSzPct val="100000"/>
              <a:buFont typeface="Arial"/>
              <a:buNone/>
            </a:pPr>
            <a:r>
              <a:rPr lang="en-US" sz="1200" dirty="0" err="1">
                <a:solidFill>
                  <a:schemeClr val="tx1"/>
                </a:solidFill>
              </a:rPr>
              <a:t>pwc.com</a:t>
            </a:r>
            <a:endParaRPr lang="en-US" sz="1200" dirty="0">
              <a:solidFill>
                <a:schemeClr val="tx1"/>
              </a:solidFill>
            </a:endParaRPr>
          </a:p>
        </p:txBody>
      </p:sp>
    </p:spTree>
    <p:extLst>
      <p:ext uri="{BB962C8B-B14F-4D97-AF65-F5344CB8AC3E}">
        <p14:creationId xmlns:p14="http://schemas.microsoft.com/office/powerpoint/2010/main" val="3270651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1_Section Header Orange Manual">
    <p:bg>
      <p:bgPr>
        <a:solidFill>
          <a:srgbClr val="D04A02"/>
        </a:solidFill>
        <a:effectLst/>
      </p:bgPr>
    </p:bg>
    <p:spTree>
      <p:nvGrpSpPr>
        <p:cNvPr id="1" name="Shape 130"/>
        <p:cNvGrpSpPr/>
        <p:nvPr/>
      </p:nvGrpSpPr>
      <p:grpSpPr>
        <a:xfrm>
          <a:off x="0" y="0"/>
          <a:ext cx="0" cy="0"/>
          <a:chOff x="0" y="0"/>
          <a:chExt cx="0" cy="0"/>
        </a:xfrm>
      </p:grpSpPr>
      <p:sp>
        <p:nvSpPr>
          <p:cNvPr id="131" name="Google Shape;131;p21"/>
          <p:cNvSpPr txBox="1">
            <a:spLocks noGrp="1"/>
          </p:cNvSpPr>
          <p:nvPr>
            <p:ph type="title"/>
          </p:nvPr>
        </p:nvSpPr>
        <p:spPr>
          <a:xfrm>
            <a:off x="609600" y="457200"/>
            <a:ext cx="1463040" cy="1646238"/>
          </a:xfrm>
          <a:prstGeom prst="rect">
            <a:avLst/>
          </a:prstGeom>
          <a:noFill/>
          <a:ln>
            <a:noFill/>
          </a:ln>
        </p:spPr>
        <p:txBody>
          <a:bodyPr spcFirstLastPara="1" wrap="square" lIns="0" tIns="0" rIns="0" bIns="0" anchor="b" anchorCtr="0"/>
          <a:lstStyle>
            <a:lvl1pPr lvl="0" algn="l">
              <a:lnSpc>
                <a:spcPct val="80000"/>
              </a:lnSpc>
              <a:spcBef>
                <a:spcPts val="0"/>
              </a:spcBef>
              <a:spcAft>
                <a:spcPts val="0"/>
              </a:spcAft>
              <a:buClr>
                <a:schemeClr val="lt1"/>
              </a:buClr>
              <a:buSzPts val="11500"/>
              <a:buFont typeface="Arial"/>
              <a:buNone/>
              <a:defRPr sz="11500" b="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313357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le Slide 2">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6096000" y="0"/>
            <a:ext cx="6096000" cy="4575812"/>
          </a:xfrm>
          <a:solidFill>
            <a:srgbClr val="DEDEDE"/>
          </a:solidFill>
        </p:spPr>
        <p:txBody>
          <a:bodyPr anchor="ctr" anchorCtr="0"/>
          <a:lstStyle>
            <a:lvl1pPr algn="ctr">
              <a:defRPr sz="1200" b="0">
                <a:solidFill>
                  <a:schemeClr val="tx1"/>
                </a:solidFill>
              </a:defRPr>
            </a:lvl1pPr>
          </a:lstStyle>
          <a:p>
            <a:r>
              <a:rPr lang="en-US" smtClean="0"/>
              <a:t>Click icon to add picture</a:t>
            </a:r>
            <a:endParaRPr lang="en-GB" dirty="0"/>
          </a:p>
        </p:txBody>
      </p:sp>
      <p:sp>
        <p:nvSpPr>
          <p:cNvPr id="9" name="Rectangle 8"/>
          <p:cNvSpPr/>
          <p:nvPr/>
        </p:nvSpPr>
        <p:spPr bwMode="hidden">
          <a:xfrm>
            <a:off x="0" y="0"/>
            <a:ext cx="6096000" cy="4575812"/>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bwMode="hidden">
          <a:xfrm>
            <a:off x="0" y="4575812"/>
            <a:ext cx="6096000" cy="2282188"/>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3" y="428625"/>
            <a:ext cx="5473700" cy="2066926"/>
          </a:xfrm>
        </p:spPr>
        <p:txBody>
          <a:bodyPr anchor="b" anchorCtr="0"/>
          <a:lstStyle>
            <a:lvl1pPr algn="l">
              <a:lnSpc>
                <a:spcPct val="85000"/>
              </a:lnSpc>
              <a:defRPr sz="5000">
                <a:solidFill>
                  <a:schemeClr val="bg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6281139" y="4802664"/>
            <a:ext cx="5473700" cy="704848"/>
          </a:xfrm>
        </p:spPr>
        <p:txBody>
          <a:bodyPr/>
          <a:lstStyle>
            <a:lvl1pPr marL="0" indent="0" algn="l">
              <a:lnSpc>
                <a:spcPct val="100000"/>
              </a:lnSpc>
              <a:spcBef>
                <a:spcPts val="0"/>
              </a:spcBef>
              <a:spcAft>
                <a:spcPts val="0"/>
              </a:spcAft>
              <a:buNone/>
              <a:defRPr sz="1400" b="0">
                <a:solidFill>
                  <a:schemeClr val="tx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pic>
        <p:nvPicPr>
          <p:cNvPr id="11" name="Picture 10">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spTree>
    <p:extLst>
      <p:ext uri="{BB962C8B-B14F-4D97-AF65-F5344CB8AC3E}">
        <p14:creationId xmlns:p14="http://schemas.microsoft.com/office/powerpoint/2010/main" val="37464888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Lines">
    <p:bg>
      <p:bgPr>
        <a:solidFill>
          <a:srgbClr val="DEDEDE"/>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0" y="0"/>
            <a:ext cx="12192000" cy="6858000"/>
          </a:xfrm>
          <a:solidFill>
            <a:srgbClr val="DEDEDE"/>
          </a:solidFill>
        </p:spPr>
        <p:txBody>
          <a:bodyPr tIns="91440"/>
          <a:lstStyle>
            <a:lvl1pPr algn="ctr">
              <a:defRPr sz="1200" b="0">
                <a:solidFill>
                  <a:schemeClr val="tx1"/>
                </a:solidFill>
              </a:defRPr>
            </a:lvl1pPr>
          </a:lstStyle>
          <a:p>
            <a:r>
              <a:rPr lang="en-US" smtClean="0"/>
              <a:t>Click icon to add picture</a:t>
            </a:r>
            <a:endParaRPr lang="en-GB" dirty="0"/>
          </a:p>
        </p:txBody>
      </p:sp>
      <p:grpSp>
        <p:nvGrpSpPr>
          <p:cNvPr id="9" name="Group 8">
            <a:extLst>
              <a:ext uri="{FF2B5EF4-FFF2-40B4-BE49-F238E27FC236}">
                <a16:creationId xmlns:a16="http://schemas.microsoft.com/office/drawing/2014/main" id="{E91E7E14-05A1-3C44-AC4F-3B254DA49C58}"/>
              </a:ext>
            </a:extLst>
          </p:cNvPr>
          <p:cNvGrpSpPr/>
          <p:nvPr userDrawn="1"/>
        </p:nvGrpSpPr>
        <p:grpSpPr>
          <a:xfrm>
            <a:off x="0" y="0"/>
            <a:ext cx="12192000" cy="6858000"/>
            <a:chOff x="0" y="0"/>
            <a:chExt cx="12192000" cy="6858000"/>
          </a:xfrm>
        </p:grpSpPr>
        <p:grpSp>
          <p:nvGrpSpPr>
            <p:cNvPr id="5" name="Group 4">
              <a:extLst>
                <a:ext uri="{FF2B5EF4-FFF2-40B4-BE49-F238E27FC236}">
                  <a16:creationId xmlns:a16="http://schemas.microsoft.com/office/drawing/2014/main" id="{30AF71D2-4341-774D-95E6-2A6EC9FAB977}"/>
                </a:ext>
              </a:extLst>
            </p:cNvPr>
            <p:cNvGrpSpPr>
              <a:grpSpLocks noChangeAspect="1"/>
            </p:cNvGrpSpPr>
            <p:nvPr userDrawn="1"/>
          </p:nvGrpSpPr>
          <p:grpSpPr>
            <a:xfrm>
              <a:off x="0" y="0"/>
              <a:ext cx="12192000" cy="6858000"/>
              <a:chOff x="152400" y="152400"/>
              <a:chExt cx="12196763" cy="6862763"/>
            </a:xfrm>
          </p:grpSpPr>
          <p:sp>
            <p:nvSpPr>
              <p:cNvPr id="6" name="Freeform 5">
                <a:extLst>
                  <a:ext uri="{FF2B5EF4-FFF2-40B4-BE49-F238E27FC236}">
                    <a16:creationId xmlns:a16="http://schemas.microsoft.com/office/drawing/2014/main" id="{EB6FF182-420C-CE44-A08A-9911616955D9}"/>
                  </a:ext>
                </a:extLst>
              </p:cNvPr>
              <p:cNvSpPr>
                <a:spLocks noChangeAspect="1"/>
              </p:cNvSpPr>
              <p:nvPr/>
            </p:nvSpPr>
            <p:spPr bwMode="hidden">
              <a:xfrm>
                <a:off x="152400" y="3775075"/>
                <a:ext cx="9142413" cy="777875"/>
              </a:xfrm>
              <a:custGeom>
                <a:avLst/>
                <a:gdLst>
                  <a:gd name="T0" fmla="*/ 0 w 7908"/>
                  <a:gd name="T1" fmla="*/ 0 h 1632"/>
                  <a:gd name="T2" fmla="*/ 0 w 7908"/>
                  <a:gd name="T3" fmla="*/ 0 h 1632"/>
                  <a:gd name="T4" fmla="*/ 7908 w 7908"/>
                  <a:gd name="T5" fmla="*/ 0 h 1632"/>
                  <a:gd name="T6" fmla="*/ 7908 w 7908"/>
                  <a:gd name="T7" fmla="*/ 1632 h 1632"/>
                  <a:gd name="T8" fmla="*/ 0 w 7908"/>
                  <a:gd name="T9" fmla="*/ 1632 h 1632"/>
                  <a:gd name="T10" fmla="*/ 0 w 7908"/>
                  <a:gd name="T11" fmla="*/ 0 h 1632"/>
                </a:gdLst>
                <a:ahLst/>
                <a:cxnLst>
                  <a:cxn ang="0">
                    <a:pos x="T0" y="T1"/>
                  </a:cxn>
                  <a:cxn ang="0">
                    <a:pos x="T2" y="T3"/>
                  </a:cxn>
                  <a:cxn ang="0">
                    <a:pos x="T4" y="T5"/>
                  </a:cxn>
                  <a:cxn ang="0">
                    <a:pos x="T6" y="T7"/>
                  </a:cxn>
                  <a:cxn ang="0">
                    <a:pos x="T8" y="T9"/>
                  </a:cxn>
                  <a:cxn ang="0">
                    <a:pos x="T10" y="T11"/>
                  </a:cxn>
                </a:cxnLst>
                <a:rect l="0" t="0" r="r" b="b"/>
                <a:pathLst>
                  <a:path w="7908" h="1632">
                    <a:moveTo>
                      <a:pt x="0" y="0"/>
                    </a:moveTo>
                    <a:lnTo>
                      <a:pt x="0" y="0"/>
                    </a:lnTo>
                    <a:lnTo>
                      <a:pt x="7908" y="0"/>
                    </a:lnTo>
                    <a:lnTo>
                      <a:pt x="7908" y="1632"/>
                    </a:lnTo>
                    <a:lnTo>
                      <a:pt x="0" y="1632"/>
                    </a:lnTo>
                    <a:lnTo>
                      <a:pt x="0" y="0"/>
                    </a:lnTo>
                    <a:close/>
                  </a:path>
                </a:pathLst>
              </a:custGeom>
              <a:solidFill>
                <a:srgbClr val="D04A0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6">
                <a:extLst>
                  <a:ext uri="{FF2B5EF4-FFF2-40B4-BE49-F238E27FC236}">
                    <a16:creationId xmlns:a16="http://schemas.microsoft.com/office/drawing/2014/main" id="{3BE432B1-2C50-3E4E-AD63-D3F80C22CFAE}"/>
                  </a:ext>
                </a:extLst>
              </p:cNvPr>
              <p:cNvSpPr>
                <a:spLocks noChangeAspect="1"/>
              </p:cNvSpPr>
              <p:nvPr/>
            </p:nvSpPr>
            <p:spPr bwMode="white">
              <a:xfrm>
                <a:off x="152400" y="152400"/>
                <a:ext cx="12196763" cy="6862763"/>
              </a:xfrm>
              <a:custGeom>
                <a:avLst/>
                <a:gdLst>
                  <a:gd name="T0" fmla="*/ 19187 w 25599"/>
                  <a:gd name="T1" fmla="*/ 0 h 14399"/>
                  <a:gd name="T2" fmla="*/ 19187 w 25599"/>
                  <a:gd name="T3" fmla="*/ 0 h 14399"/>
                  <a:gd name="T4" fmla="*/ 19187 w 25599"/>
                  <a:gd name="T5" fmla="*/ 6949 h 14399"/>
                  <a:gd name="T6" fmla="*/ 0 w 25599"/>
                  <a:gd name="T7" fmla="*/ 6949 h 14399"/>
                  <a:gd name="T8" fmla="*/ 0 w 25599"/>
                  <a:gd name="T9" fmla="*/ 7602 h 14399"/>
                  <a:gd name="T10" fmla="*/ 19187 w 25599"/>
                  <a:gd name="T11" fmla="*/ 7602 h 14399"/>
                  <a:gd name="T12" fmla="*/ 19187 w 25599"/>
                  <a:gd name="T13" fmla="*/ 9234 h 14399"/>
                  <a:gd name="T14" fmla="*/ 0 w 25599"/>
                  <a:gd name="T15" fmla="*/ 9234 h 14399"/>
                  <a:gd name="T16" fmla="*/ 0 w 25599"/>
                  <a:gd name="T17" fmla="*/ 9887 h 14399"/>
                  <a:gd name="T18" fmla="*/ 19187 w 25599"/>
                  <a:gd name="T19" fmla="*/ 9887 h 14399"/>
                  <a:gd name="T20" fmla="*/ 19187 w 25599"/>
                  <a:gd name="T21" fmla="*/ 14399 h 14399"/>
                  <a:gd name="T22" fmla="*/ 19839 w 25599"/>
                  <a:gd name="T23" fmla="*/ 14399 h 14399"/>
                  <a:gd name="T24" fmla="*/ 19839 w 25599"/>
                  <a:gd name="T25" fmla="*/ 9887 h 14399"/>
                  <a:gd name="T26" fmla="*/ 25599 w 25599"/>
                  <a:gd name="T27" fmla="*/ 9887 h 14399"/>
                  <a:gd name="T28" fmla="*/ 25599 w 25599"/>
                  <a:gd name="T29" fmla="*/ 9234 h 14399"/>
                  <a:gd name="T30" fmla="*/ 19839 w 25599"/>
                  <a:gd name="T31" fmla="*/ 9234 h 14399"/>
                  <a:gd name="T32" fmla="*/ 19839 w 25599"/>
                  <a:gd name="T33" fmla="*/ 7602 h 14399"/>
                  <a:gd name="T34" fmla="*/ 25599 w 25599"/>
                  <a:gd name="T35" fmla="*/ 7602 h 14399"/>
                  <a:gd name="T36" fmla="*/ 25599 w 25599"/>
                  <a:gd name="T37" fmla="*/ 6949 h 14399"/>
                  <a:gd name="T38" fmla="*/ 19839 w 25599"/>
                  <a:gd name="T39" fmla="*/ 6949 h 14399"/>
                  <a:gd name="T40" fmla="*/ 19839 w 25599"/>
                  <a:gd name="T41" fmla="*/ 0 h 14399"/>
                  <a:gd name="T42" fmla="*/ 19187 w 25599"/>
                  <a:gd name="T43" fmla="*/ 0 h 14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599" h="14399">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pic>
          <p:nvPicPr>
            <p:cNvPr id="10" name="Picture 9">
              <a:extLst>
                <a:ext uri="{FF2B5EF4-FFF2-40B4-BE49-F238E27FC236}">
                  <a16:creationId xmlns:a16="http://schemas.microsoft.com/office/drawing/2014/main" id="{642E31FB-8697-8E4D-9430-7773E9181739}"/>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3" name="Subtitle 2"/>
          <p:cNvSpPr>
            <a:spLocks noGrp="1"/>
          </p:cNvSpPr>
          <p:nvPr userDrawn="1">
            <p:ph type="subTitle" idx="1" hasCustomPrompt="1"/>
          </p:nvPr>
        </p:nvSpPr>
        <p:spPr>
          <a:xfrm>
            <a:off x="442914" y="3713607"/>
            <a:ext cx="5473699" cy="592074"/>
          </a:xfrm>
          <a:noFill/>
        </p:spPr>
        <p:txBody>
          <a:bodyPr lIns="0" tIns="0" rIns="0" bIns="0" anchor="ctr" anchorCtr="0"/>
          <a:lstStyle>
            <a:lvl1pPr marL="0" indent="0" algn="l">
              <a:lnSpc>
                <a:spcPct val="100000"/>
              </a:lnSpc>
              <a:spcBef>
                <a:spcPts val="0"/>
              </a:spcBef>
              <a:spcAft>
                <a:spcPts val="0"/>
              </a:spcAft>
              <a:buNone/>
              <a:defRPr sz="1400" b="0">
                <a:solidFill>
                  <a:schemeClr val="bg1"/>
                </a:solidFill>
              </a:defRPr>
            </a:lvl1pPr>
            <a:lvl2pPr marL="0" indent="0" algn="l">
              <a:lnSpc>
                <a:spcPct val="100000"/>
              </a:lnSpc>
              <a:spcBef>
                <a:spcPts val="0"/>
              </a:spcBef>
              <a:spcAft>
                <a:spcPts val="0"/>
              </a:spcAft>
              <a:buNone/>
              <a:defRPr sz="1400">
                <a:solidFill>
                  <a:schemeClr val="bg1"/>
                </a:solidFill>
              </a:defRPr>
            </a:lvl2pPr>
            <a:lvl3pPr marL="0" indent="0" algn="l">
              <a:lnSpc>
                <a:spcPct val="100000"/>
              </a:lnSpc>
              <a:spcBef>
                <a:spcPts val="0"/>
              </a:spcBef>
              <a:spcAft>
                <a:spcPts val="0"/>
              </a:spcAft>
              <a:buNone/>
              <a:defRPr sz="1400">
                <a:solidFill>
                  <a:schemeClr val="bg1"/>
                </a:solidFill>
              </a:defRPr>
            </a:lvl3pPr>
            <a:lvl4pPr marL="0" indent="0" algn="l">
              <a:lnSpc>
                <a:spcPct val="100000"/>
              </a:lnSpc>
              <a:spcBef>
                <a:spcPts val="0"/>
              </a:spcBef>
              <a:spcAft>
                <a:spcPts val="0"/>
              </a:spcAft>
              <a:buNone/>
              <a:defRPr sz="1400">
                <a:solidFill>
                  <a:schemeClr val="bg1"/>
                </a:solidFill>
              </a:defRPr>
            </a:lvl4pPr>
            <a:lvl5pPr marL="0" indent="0" algn="l">
              <a:lnSpc>
                <a:spcPct val="100000"/>
              </a:lnSpc>
              <a:spcBef>
                <a:spcPts val="0"/>
              </a:spcBef>
              <a:spcAft>
                <a:spcPts val="0"/>
              </a:spcAft>
              <a:buNone/>
              <a:defRPr sz="1400">
                <a:solidFill>
                  <a:schemeClr val="bg1"/>
                </a:solidFill>
              </a:defRPr>
            </a:lvl5pPr>
            <a:lvl6pPr marL="0" indent="0" algn="l">
              <a:lnSpc>
                <a:spcPct val="100000"/>
              </a:lnSpc>
              <a:spcBef>
                <a:spcPts val="0"/>
              </a:spcBef>
              <a:spcAft>
                <a:spcPts val="0"/>
              </a:spcAft>
              <a:buNone/>
              <a:defRPr sz="1400">
                <a:solidFill>
                  <a:schemeClr val="bg1"/>
                </a:solidFill>
              </a:defRPr>
            </a:lvl6pPr>
            <a:lvl7pPr marL="0" indent="0" algn="l">
              <a:lnSpc>
                <a:spcPct val="100000"/>
              </a:lnSpc>
              <a:spcBef>
                <a:spcPts val="0"/>
              </a:spcBef>
              <a:spcAft>
                <a:spcPts val="0"/>
              </a:spcAft>
              <a:buNone/>
              <a:defRPr sz="1400">
                <a:solidFill>
                  <a:schemeClr val="bg1"/>
                </a:solidFill>
              </a:defRPr>
            </a:lvl7pPr>
            <a:lvl8pPr marL="0" indent="0" algn="l">
              <a:lnSpc>
                <a:spcPct val="100000"/>
              </a:lnSpc>
              <a:spcBef>
                <a:spcPts val="0"/>
              </a:spcBef>
              <a:spcAft>
                <a:spcPts val="0"/>
              </a:spcAft>
              <a:buNone/>
              <a:defRPr sz="1400">
                <a:solidFill>
                  <a:schemeClr val="bg1"/>
                </a:solidFill>
              </a:defRPr>
            </a:lvl8pPr>
            <a:lvl9pPr marL="0" indent="0" algn="l">
              <a:lnSpc>
                <a:spcPct val="100000"/>
              </a:lnSpc>
              <a:spcBef>
                <a:spcPts val="0"/>
              </a:spcBef>
              <a:spcAft>
                <a:spcPts val="0"/>
              </a:spcAft>
              <a:buNone/>
              <a:defRPr sz="1400">
                <a:solidFill>
                  <a:schemeClr val="bg1"/>
                </a:solidFill>
              </a:defRPr>
            </a:lvl9pPr>
          </a:lstStyle>
          <a:p>
            <a:r>
              <a:rPr lang="en-US" dirty="0"/>
              <a:t>[Presentation subtitle]</a:t>
            </a:r>
          </a:p>
        </p:txBody>
      </p:sp>
      <p:sp>
        <p:nvSpPr>
          <p:cNvPr id="2" name="Title 1"/>
          <p:cNvSpPr>
            <a:spLocks noGrp="1"/>
          </p:cNvSpPr>
          <p:nvPr userDrawn="1">
            <p:ph type="ctrTitle" hasCustomPrompt="1"/>
          </p:nvPr>
        </p:nvSpPr>
        <p:spPr>
          <a:xfrm>
            <a:off x="442914" y="428624"/>
            <a:ext cx="7418386" cy="1884391"/>
          </a:xfrm>
        </p:spPr>
        <p:txBody>
          <a:bodyPr anchor="b" anchorCtr="0"/>
          <a:lstStyle>
            <a:lvl1pPr algn="l">
              <a:lnSpc>
                <a:spcPct val="85000"/>
              </a:lnSpc>
              <a:defRPr sz="4500">
                <a:solidFill>
                  <a:schemeClr val="bg1"/>
                </a:solidFill>
              </a:defRPr>
            </a:lvl1pPr>
          </a:lstStyle>
          <a:p>
            <a:r>
              <a:rPr lang="en-US" dirty="0"/>
              <a:t>[Presentation title]</a:t>
            </a:r>
            <a:endParaRPr lang="en-GB" dirty="0"/>
          </a:p>
        </p:txBody>
      </p:sp>
    </p:spTree>
    <p:extLst>
      <p:ext uri="{BB962C8B-B14F-4D97-AF65-F5344CB8AC3E}">
        <p14:creationId xmlns:p14="http://schemas.microsoft.com/office/powerpoint/2010/main" val="12918934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Lines 2">
    <p:bg>
      <p:bgPr>
        <a:solidFill>
          <a:srgbClr val="DEDEDE"/>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0" y="0"/>
            <a:ext cx="12192000" cy="6858000"/>
          </a:xfrm>
          <a:solidFill>
            <a:srgbClr val="DEDEDE"/>
          </a:solidFill>
        </p:spPr>
        <p:txBody>
          <a:bodyPr tIns="91440"/>
          <a:lstStyle>
            <a:lvl1pPr algn="ctr">
              <a:defRPr sz="1200" b="0">
                <a:solidFill>
                  <a:schemeClr val="tx1"/>
                </a:solidFill>
              </a:defRPr>
            </a:lvl1pPr>
          </a:lstStyle>
          <a:p>
            <a:r>
              <a:rPr lang="en-US" smtClean="0"/>
              <a:t>Click icon to add picture</a:t>
            </a:r>
            <a:endParaRPr lang="en-GB" dirty="0"/>
          </a:p>
        </p:txBody>
      </p:sp>
      <p:grpSp>
        <p:nvGrpSpPr>
          <p:cNvPr id="4" name="Group 3">
            <a:extLst>
              <a:ext uri="{FF2B5EF4-FFF2-40B4-BE49-F238E27FC236}">
                <a16:creationId xmlns:a16="http://schemas.microsoft.com/office/drawing/2014/main" id="{B7BDC28A-6CCA-D946-B517-6BB4EEB49B0B}"/>
              </a:ext>
            </a:extLst>
          </p:cNvPr>
          <p:cNvGrpSpPr/>
          <p:nvPr userDrawn="1"/>
        </p:nvGrpSpPr>
        <p:grpSpPr>
          <a:xfrm>
            <a:off x="0" y="0"/>
            <a:ext cx="12192000" cy="6858000"/>
            <a:chOff x="0" y="0"/>
            <a:chExt cx="12192000" cy="6858000"/>
          </a:xfrm>
        </p:grpSpPr>
        <p:sp>
          <p:nvSpPr>
            <p:cNvPr id="7" name="Freeform: Shape 7">
              <a:extLst>
                <a:ext uri="{FF2B5EF4-FFF2-40B4-BE49-F238E27FC236}">
                  <a16:creationId xmlns:a16="http://schemas.microsoft.com/office/drawing/2014/main" id="{88987A12-2FCD-A24E-A035-A87DB2CE21C2}"/>
                </a:ext>
              </a:extLst>
            </p:cNvPr>
            <p:cNvSpPr/>
            <p:nvPr userDrawn="1"/>
          </p:nvSpPr>
          <p:spPr bwMode="white">
            <a:xfrm>
              <a:off x="0" y="0"/>
              <a:ext cx="12192000" cy="6858000"/>
            </a:xfrm>
            <a:custGeom>
              <a:avLst/>
              <a:gdLst>
                <a:gd name="connsiteX0" fmla="*/ 9144000 w 12192000"/>
                <a:gd name="connsiteY0" fmla="*/ 0 h 6858000"/>
                <a:gd name="connsiteX1" fmla="*/ 9450000 w 12192000"/>
                <a:gd name="connsiteY1" fmla="*/ 0 h 6858000"/>
                <a:gd name="connsiteX2" fmla="*/ 9450000 w 12192000"/>
                <a:gd name="connsiteY2" fmla="*/ 3309692 h 6858000"/>
                <a:gd name="connsiteX3" fmla="*/ 12192000 w 12192000"/>
                <a:gd name="connsiteY3" fmla="*/ 3309692 h 6858000"/>
                <a:gd name="connsiteX4" fmla="*/ 12192000 w 12192000"/>
                <a:gd name="connsiteY4" fmla="*/ 3615692 h 6858000"/>
                <a:gd name="connsiteX5" fmla="*/ 9450000 w 12192000"/>
                <a:gd name="connsiteY5" fmla="*/ 3615692 h 6858000"/>
                <a:gd name="connsiteX6" fmla="*/ 9450000 w 12192000"/>
                <a:gd name="connsiteY6" fmla="*/ 4394836 h 6858000"/>
                <a:gd name="connsiteX7" fmla="*/ 12192000 w 12192000"/>
                <a:gd name="connsiteY7" fmla="*/ 4394836 h 6858000"/>
                <a:gd name="connsiteX8" fmla="*/ 12192000 w 12192000"/>
                <a:gd name="connsiteY8" fmla="*/ 4700836 h 6858000"/>
                <a:gd name="connsiteX9" fmla="*/ 9450000 w 12192000"/>
                <a:gd name="connsiteY9" fmla="*/ 4700836 h 6858000"/>
                <a:gd name="connsiteX10" fmla="*/ 9450000 w 12192000"/>
                <a:gd name="connsiteY10" fmla="*/ 6858000 h 6858000"/>
                <a:gd name="connsiteX11" fmla="*/ 9144000 w 12192000"/>
                <a:gd name="connsiteY11" fmla="*/ 6858000 h 6858000"/>
                <a:gd name="connsiteX12" fmla="*/ 9144000 w 12192000"/>
                <a:gd name="connsiteY12" fmla="*/ 4700836 h 6858000"/>
                <a:gd name="connsiteX13" fmla="*/ 0 w 12192000"/>
                <a:gd name="connsiteY13" fmla="*/ 4700836 h 6858000"/>
                <a:gd name="connsiteX14" fmla="*/ 0 w 12192000"/>
                <a:gd name="connsiteY14" fmla="*/ 4394836 h 6858000"/>
                <a:gd name="connsiteX15" fmla="*/ 9144000 w 12192000"/>
                <a:gd name="connsiteY15" fmla="*/ 4394836 h 6858000"/>
                <a:gd name="connsiteX16" fmla="*/ 9144000 w 12192000"/>
                <a:gd name="connsiteY16" fmla="*/ 3615692 h 6858000"/>
                <a:gd name="connsiteX17" fmla="*/ 0 w 12192000"/>
                <a:gd name="connsiteY17" fmla="*/ 3615692 h 6858000"/>
                <a:gd name="connsiteX18" fmla="*/ 0 w 12192000"/>
                <a:gd name="connsiteY18" fmla="*/ 3309692 h 6858000"/>
                <a:gd name="connsiteX19" fmla="*/ 9144000 w 12192000"/>
                <a:gd name="connsiteY19" fmla="*/ 3309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192000" h="685800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pic>
          <p:nvPicPr>
            <p:cNvPr id="9" name="Picture 8">
              <a:extLst>
                <a:ext uri="{FF2B5EF4-FFF2-40B4-BE49-F238E27FC236}">
                  <a16:creationId xmlns:a16="http://schemas.microsoft.com/office/drawing/2014/main" id="{7BFFF2DD-324A-4741-B09D-D8BFF0170BC8}"/>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grpSp>
      <p:sp>
        <p:nvSpPr>
          <p:cNvPr id="8" name="Subtitle 2">
            <a:extLst>
              <a:ext uri="{FF2B5EF4-FFF2-40B4-BE49-F238E27FC236}">
                <a16:creationId xmlns:a16="http://schemas.microsoft.com/office/drawing/2014/main" id="{B2285DDC-FA1B-F84F-B44E-C04413327EF5}"/>
              </a:ext>
            </a:extLst>
          </p:cNvPr>
          <p:cNvSpPr>
            <a:spLocks noGrp="1"/>
          </p:cNvSpPr>
          <p:nvPr userDrawn="1">
            <p:ph type="subTitle" idx="1" hasCustomPrompt="1"/>
          </p:nvPr>
        </p:nvSpPr>
        <p:spPr>
          <a:xfrm>
            <a:off x="442913" y="3713607"/>
            <a:ext cx="5473700" cy="594221"/>
          </a:xfrm>
          <a:noFill/>
        </p:spPr>
        <p:txBody>
          <a:bodyPr lIns="0" tIns="0" rIns="0" bIns="0" anchor="ctr" anchorCtr="0"/>
          <a:lstStyle>
            <a:lvl1pPr marL="0" indent="0" algn="l">
              <a:lnSpc>
                <a:spcPct val="100000"/>
              </a:lnSpc>
              <a:spcBef>
                <a:spcPts val="0"/>
              </a:spcBef>
              <a:spcAft>
                <a:spcPts val="0"/>
              </a:spcAft>
              <a:buNone/>
              <a:defRPr sz="1400" b="0">
                <a:solidFill>
                  <a:schemeClr val="tx1"/>
                </a:solidFill>
              </a:defRPr>
            </a:lvl1pPr>
            <a:lvl2pPr marL="0" indent="0" algn="l">
              <a:lnSpc>
                <a:spcPct val="100000"/>
              </a:lnSpc>
              <a:spcBef>
                <a:spcPts val="0"/>
              </a:spcBef>
              <a:spcAft>
                <a:spcPts val="0"/>
              </a:spcAft>
              <a:buNone/>
              <a:defRPr sz="1400"/>
            </a:lvl2pPr>
            <a:lvl3pPr marL="0" indent="0" algn="l">
              <a:lnSpc>
                <a:spcPct val="100000"/>
              </a:lnSpc>
              <a:spcBef>
                <a:spcPts val="0"/>
              </a:spcBef>
              <a:spcAft>
                <a:spcPts val="0"/>
              </a:spcAft>
              <a:buNone/>
              <a:defRPr sz="1400"/>
            </a:lvl3pPr>
            <a:lvl4pPr marL="0" indent="0" algn="l">
              <a:lnSpc>
                <a:spcPct val="100000"/>
              </a:lnSpc>
              <a:spcBef>
                <a:spcPts val="0"/>
              </a:spcBef>
              <a:spcAft>
                <a:spcPts val="0"/>
              </a:spcAft>
              <a:buNone/>
              <a:defRPr sz="1400"/>
            </a:lvl4pPr>
            <a:lvl5pPr marL="0" indent="0" algn="l">
              <a:lnSpc>
                <a:spcPct val="100000"/>
              </a:lnSpc>
              <a:spcBef>
                <a:spcPts val="0"/>
              </a:spcBef>
              <a:spcAft>
                <a:spcPts val="0"/>
              </a:spcAft>
              <a:buNone/>
              <a:defRPr sz="1400"/>
            </a:lvl5pPr>
            <a:lvl6pPr marL="0" indent="0" algn="l">
              <a:lnSpc>
                <a:spcPct val="100000"/>
              </a:lnSpc>
              <a:spcBef>
                <a:spcPts val="0"/>
              </a:spcBef>
              <a:spcAft>
                <a:spcPts val="0"/>
              </a:spcAft>
              <a:buNone/>
              <a:defRPr sz="1400"/>
            </a:lvl6pPr>
            <a:lvl7pPr marL="0" indent="0" algn="l">
              <a:lnSpc>
                <a:spcPct val="100000"/>
              </a:lnSpc>
              <a:spcBef>
                <a:spcPts val="0"/>
              </a:spcBef>
              <a:spcAft>
                <a:spcPts val="0"/>
              </a:spcAft>
              <a:buNone/>
              <a:defRPr sz="1400"/>
            </a:lvl7pPr>
            <a:lvl8pPr marL="0" indent="0" algn="l">
              <a:lnSpc>
                <a:spcPct val="100000"/>
              </a:lnSpc>
              <a:spcBef>
                <a:spcPts val="0"/>
              </a:spcBef>
              <a:spcAft>
                <a:spcPts val="0"/>
              </a:spcAft>
              <a:buNone/>
              <a:defRPr sz="1400"/>
            </a:lvl8pPr>
            <a:lvl9pPr marL="0" indent="0" algn="l">
              <a:lnSpc>
                <a:spcPct val="100000"/>
              </a:lnSpc>
              <a:spcBef>
                <a:spcPts val="0"/>
              </a:spcBef>
              <a:spcAft>
                <a:spcPts val="0"/>
              </a:spcAft>
              <a:buNone/>
              <a:defRPr sz="1400"/>
            </a:lvl9pPr>
          </a:lstStyle>
          <a:p>
            <a:r>
              <a:rPr lang="en-US" dirty="0"/>
              <a:t>[Presentation subtitle]</a:t>
            </a:r>
          </a:p>
        </p:txBody>
      </p:sp>
      <p:sp>
        <p:nvSpPr>
          <p:cNvPr id="2" name="Title 1"/>
          <p:cNvSpPr>
            <a:spLocks noGrp="1"/>
          </p:cNvSpPr>
          <p:nvPr userDrawn="1">
            <p:ph type="ctrTitle" hasCustomPrompt="1"/>
          </p:nvPr>
        </p:nvSpPr>
        <p:spPr>
          <a:xfrm>
            <a:off x="442912" y="428624"/>
            <a:ext cx="7418387" cy="1884391"/>
          </a:xfrm>
        </p:spPr>
        <p:txBody>
          <a:bodyPr anchor="b" anchorCtr="0"/>
          <a:lstStyle>
            <a:lvl1pPr algn="l">
              <a:lnSpc>
                <a:spcPct val="85000"/>
              </a:lnSpc>
              <a:defRPr sz="4500">
                <a:solidFill>
                  <a:schemeClr val="tx1"/>
                </a:solidFill>
              </a:defRPr>
            </a:lvl1pPr>
          </a:lstStyle>
          <a:p>
            <a:r>
              <a:rPr lang="en-US" dirty="0"/>
              <a:t>[Presentation title]</a:t>
            </a:r>
            <a:endParaRPr lang="en-GB" dirty="0"/>
          </a:p>
        </p:txBody>
      </p:sp>
    </p:spTree>
    <p:extLst>
      <p:ext uri="{BB962C8B-B14F-4D97-AF65-F5344CB8AC3E}">
        <p14:creationId xmlns:p14="http://schemas.microsoft.com/office/powerpoint/2010/main" val="28037116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2913" y="432001"/>
            <a:ext cx="11306175" cy="1387274"/>
          </a:xfrm>
          <a:prstGeom prst="rect">
            <a:avLst/>
          </a:prstGeom>
        </p:spPr>
        <p:txBody>
          <a:bodyPr vert="horz" lIns="0" tIns="0" rIns="0" bIns="0" rtlCol="0" anchor="t" anchorCtr="0">
            <a:normAutofit/>
          </a:bodyPr>
          <a:lstStyle/>
          <a:p>
            <a:r>
              <a:rPr lang="en-US" dirty="0"/>
              <a:t>[Slide title]</a:t>
            </a:r>
            <a:endParaRPr lang="en-GB" dirty="0"/>
          </a:p>
        </p:txBody>
      </p:sp>
      <p:sp>
        <p:nvSpPr>
          <p:cNvPr id="3" name="Text Placeholder 2"/>
          <p:cNvSpPr>
            <a:spLocks noGrp="1"/>
          </p:cNvSpPr>
          <p:nvPr>
            <p:ph type="body" idx="1"/>
          </p:nvPr>
        </p:nvSpPr>
        <p:spPr>
          <a:xfrm>
            <a:off x="442913" y="2103438"/>
            <a:ext cx="11306175" cy="4068762"/>
          </a:xfrm>
          <a:prstGeom prst="rect">
            <a:avLst/>
          </a:prstGeom>
        </p:spPr>
        <p:txBody>
          <a:bodyPr vert="horz" lIns="0" tIns="0" rIns="0" bIns="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11327130" y="6400800"/>
            <a:ext cx="421958" cy="137160"/>
          </a:xfrm>
          <a:prstGeom prst="rect">
            <a:avLst/>
          </a:prstGeom>
        </p:spPr>
        <p:txBody>
          <a:bodyPr vert="horz" lIns="0" tIns="0" rIns="0" bIns="0" rtlCol="0" anchor="b" anchorCtr="0">
            <a:noAutofit/>
          </a:bodyPr>
          <a:lstStyle>
            <a:lvl1pPr algn="r">
              <a:defRPr sz="750">
                <a:solidFill>
                  <a:schemeClr val="tx1"/>
                </a:solidFill>
              </a:defRPr>
            </a:lvl1pPr>
          </a:lstStyle>
          <a:p>
            <a:fld id="{7870704B-CE94-48CC-AF30-84932A1262A7}" type="slidenum">
              <a:rPr lang="en-GB" smtClean="0"/>
              <a:pPr/>
              <a:t>‹#›</a:t>
            </a:fld>
            <a:endParaRPr lang="en-GB" dirty="0"/>
          </a:p>
        </p:txBody>
      </p:sp>
      <p:sp>
        <p:nvSpPr>
          <p:cNvPr id="8" name="TextBox 7"/>
          <p:cNvSpPr txBox="1"/>
          <p:nvPr/>
        </p:nvSpPr>
        <p:spPr>
          <a:xfrm>
            <a:off x="442913" y="6400798"/>
            <a:ext cx="304800" cy="137160"/>
          </a:xfrm>
          <a:prstGeom prst="rect">
            <a:avLst/>
          </a:prstGeom>
          <a:noFill/>
        </p:spPr>
        <p:txBody>
          <a:bodyPr wrap="square" lIns="0" tIns="0" rIns="0" bIns="0" rtlCol="0" anchor="b" anchorCtr="0">
            <a:noAutofit/>
          </a:bodyPr>
          <a:lstStyle/>
          <a:p>
            <a:pPr algn="l"/>
            <a:r>
              <a:rPr lang="en-GB" sz="750" b="1" dirty="0">
                <a:solidFill>
                  <a:schemeClr val="tx1"/>
                </a:solidFill>
              </a:rPr>
              <a:t>PwC</a:t>
            </a:r>
            <a:endParaRPr lang="en-GB" sz="750" b="0" dirty="0">
              <a:solidFill>
                <a:schemeClr val="tx1"/>
              </a:solidFill>
            </a:endParaRPr>
          </a:p>
        </p:txBody>
      </p:sp>
      <p:sp>
        <p:nvSpPr>
          <p:cNvPr id="10" name="Date Placeholder 3">
            <a:extLst>
              <a:ext uri="{FF2B5EF4-FFF2-40B4-BE49-F238E27FC236}">
                <a16:creationId xmlns:a16="http://schemas.microsoft.com/office/drawing/2014/main" id="{5DB9102B-56F6-3849-9FD1-5C48A251FFFC}"/>
              </a:ext>
            </a:extLst>
          </p:cNvPr>
          <p:cNvSpPr txBox="1">
            <a:spLocks/>
          </p:cNvSpPr>
          <p:nvPr userDrawn="1"/>
        </p:nvSpPr>
        <p:spPr>
          <a:xfrm>
            <a:off x="773905" y="6400800"/>
            <a:ext cx="5142708" cy="137160"/>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chemeClr val="tx1"/>
                </a:solidFill>
              </a:rPr>
              <a:t>2019 ZICA AGM –</a:t>
            </a:r>
            <a:r>
              <a:rPr lang="en-GB" baseline="0" dirty="0" smtClean="0">
                <a:solidFill>
                  <a:schemeClr val="tx1"/>
                </a:solidFill>
              </a:rPr>
              <a:t> IFRS update</a:t>
            </a:r>
            <a:endParaRPr lang="en-GB" dirty="0">
              <a:solidFill>
                <a:schemeClr val="tx1"/>
              </a:solidFill>
            </a:endParaRPr>
          </a:p>
        </p:txBody>
      </p:sp>
    </p:spTree>
    <p:extLst>
      <p:ext uri="{BB962C8B-B14F-4D97-AF65-F5344CB8AC3E}">
        <p14:creationId xmlns:p14="http://schemas.microsoft.com/office/powerpoint/2010/main" val="301110157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 id="2147483741" r:id="rId18"/>
    <p:sldLayoutId id="2147483742" r:id="rId19"/>
    <p:sldLayoutId id="2147483743" r:id="rId20"/>
    <p:sldLayoutId id="2147483744" r:id="rId21"/>
    <p:sldLayoutId id="2147483745" r:id="rId22"/>
    <p:sldLayoutId id="2147483746" r:id="rId23"/>
    <p:sldLayoutId id="2147483747" r:id="rId24"/>
    <p:sldLayoutId id="2147483748" r:id="rId25"/>
    <p:sldLayoutId id="2147483749" r:id="rId26"/>
    <p:sldLayoutId id="2147483750" r:id="rId27"/>
    <p:sldLayoutId id="2147483751" r:id="rId28"/>
    <p:sldLayoutId id="2147483752" r:id="rId29"/>
    <p:sldLayoutId id="2147483753" r:id="rId30"/>
    <p:sldLayoutId id="2147483754" r:id="rId31"/>
    <p:sldLayoutId id="2147483755" r:id="rId32"/>
    <p:sldLayoutId id="2147483756" r:id="rId33"/>
    <p:sldLayoutId id="2147483757" r:id="rId34"/>
    <p:sldLayoutId id="2147483758" r:id="rId35"/>
    <p:sldLayoutId id="2147483759" r:id="rId36"/>
    <p:sldLayoutId id="2147483760" r:id="rId37"/>
    <p:sldLayoutId id="2147483761" r:id="rId38"/>
    <p:sldLayoutId id="2147483762" r:id="rId39"/>
    <p:sldLayoutId id="2147483763" r:id="rId40"/>
    <p:sldLayoutId id="2147483764" r:id="rId41"/>
    <p:sldLayoutId id="2147483765" r:id="rId42"/>
    <p:sldLayoutId id="2147483766" r:id="rId43"/>
    <p:sldLayoutId id="2147483767" r:id="rId44"/>
    <p:sldLayoutId id="2147483768" r:id="rId45"/>
    <p:sldLayoutId id="2147483769" r:id="rId46"/>
    <p:sldLayoutId id="2147483770" r:id="rId47"/>
    <p:sldLayoutId id="2147483771" r:id="rId48"/>
    <p:sldLayoutId id="2147483772" r:id="rId49"/>
    <p:sldLayoutId id="2147483773" r:id="rId50"/>
    <p:sldLayoutId id="2147483774" r:id="rId51"/>
    <p:sldLayoutId id="2147483775" r:id="rId52"/>
    <p:sldLayoutId id="2147483776" r:id="rId53"/>
    <p:sldLayoutId id="2147483777" r:id="rId54"/>
    <p:sldLayoutId id="2147483778" r:id="rId55"/>
    <p:sldLayoutId id="2147483779" r:id="rId56"/>
    <p:sldLayoutId id="2147483780" r:id="rId57"/>
    <p:sldLayoutId id="2147483781" r:id="rId58"/>
    <p:sldLayoutId id="2147483782" r:id="rId59"/>
    <p:sldLayoutId id="2147483783" r:id="rId60"/>
    <p:sldLayoutId id="2147483784" r:id="rId61"/>
    <p:sldLayoutId id="2147483785" r:id="rId62"/>
    <p:sldLayoutId id="2147483786" r:id="rId63"/>
    <p:sldLayoutId id="2147483787" r:id="rId64"/>
    <p:sldLayoutId id="2147483788" r:id="rId65"/>
    <p:sldLayoutId id="2147483789" r:id="rId66"/>
    <p:sldLayoutId id="2147483790" r:id="rId67"/>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32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600" kern="1200">
          <a:solidFill>
            <a:schemeClr val="tx1"/>
          </a:solidFill>
          <a:latin typeface="+mn-lt"/>
          <a:ea typeface="+mn-ea"/>
          <a:cs typeface="+mn-cs"/>
        </a:defRPr>
      </a:lvl6pPr>
      <a:lvl7pPr marL="2743200" algn="l" defTabSz="914400" rtl="0" eaLnBrk="1" latinLnBrk="0" hangingPunct="1">
        <a:defRPr sz="1600" kern="1200">
          <a:solidFill>
            <a:schemeClr val="tx1"/>
          </a:solidFill>
          <a:latin typeface="+mn-lt"/>
          <a:ea typeface="+mn-ea"/>
          <a:cs typeface="+mn-cs"/>
        </a:defRPr>
      </a:lvl7pPr>
      <a:lvl8pPr marL="3200400" algn="l" defTabSz="914400" rtl="0" eaLnBrk="1" latinLnBrk="0" hangingPunct="1">
        <a:defRPr sz="1600" kern="1200">
          <a:solidFill>
            <a:schemeClr val="tx1"/>
          </a:solidFill>
          <a:latin typeface="+mn-lt"/>
          <a:ea typeface="+mn-ea"/>
          <a:cs typeface="+mn-cs"/>
        </a:defRPr>
      </a:lvl8pPr>
      <a:lvl9pPr marL="3657600" algn="l" defTabSz="914400" rtl="0" eaLnBrk="1" latinLnBrk="0" hangingPunct="1">
        <a:defRPr sz="1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userDrawn="1">
          <p15:clr>
            <a:srgbClr val="F26B43"/>
          </p15:clr>
        </p15:guide>
        <p15:guide id="1" pos="279" userDrawn="1">
          <p15:clr>
            <a:srgbClr val="F26B43"/>
          </p15:clr>
        </p15:guide>
        <p15:guide id="2" pos="7401" userDrawn="1">
          <p15:clr>
            <a:srgbClr val="F26B43"/>
          </p15:clr>
        </p15:guide>
        <p15:guide id="3" pos="3953" userDrawn="1">
          <p15:clr>
            <a:srgbClr val="F26B43"/>
          </p15:clr>
        </p15:guide>
        <p15:guide id="4" pos="3727" userDrawn="1">
          <p15:clr>
            <a:srgbClr val="F26B43"/>
          </p15:clr>
        </p15:guide>
        <p15:guide id="5" orient="horz" pos="3888" userDrawn="1">
          <p15:clr>
            <a:srgbClr val="F26B43"/>
          </p15:clr>
        </p15:guide>
        <p15:guide id="6" pos="2726" userDrawn="1">
          <p15:clr>
            <a:srgbClr val="F26B43"/>
          </p15:clr>
        </p15:guide>
        <p15:guide id="7" pos="2502" userDrawn="1">
          <p15:clr>
            <a:srgbClr val="F26B43"/>
          </p15:clr>
        </p15:guide>
        <p15:guide id="8" pos="4952" userDrawn="1">
          <p15:clr>
            <a:srgbClr val="F26B43"/>
          </p15:clr>
        </p15:guide>
        <p15:guide id="9" pos="5177" userDrawn="1">
          <p15:clr>
            <a:srgbClr val="F26B43"/>
          </p15:clr>
        </p15:guide>
        <p15:guide id="10" orient="horz" pos="2160" userDrawn="1">
          <p15:clr>
            <a:srgbClr val="F26B43"/>
          </p15:clr>
        </p15:guide>
        <p15:guide id="11" orient="horz" pos="1325" userDrawn="1">
          <p15:clr>
            <a:srgbClr val="F26B43"/>
          </p15:clr>
        </p15:guide>
        <p15:guide id="12" orient="horz" pos="1146" userDrawn="1">
          <p15:clr>
            <a:srgbClr val="F26B43"/>
          </p15:clr>
        </p15:guide>
        <p15:guide id="13" orient="horz" pos="27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6.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2.xml"/><Relationship Id="rId1" Type="http://schemas.openxmlformats.org/officeDocument/2006/relationships/tags" Target="../tags/tag3.xml"/><Relationship Id="rId5" Type="http://schemas.openxmlformats.org/officeDocument/2006/relationships/image" Target="../media/image7.jp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37D624-18E1-4A43-9E51-927BC2E6E56F}"/>
              </a:ext>
            </a:extLst>
          </p:cNvPr>
          <p:cNvSpPr/>
          <p:nvPr/>
        </p:nvSpPr>
        <p:spPr>
          <a:xfrm>
            <a:off x="8218488" y="428625"/>
            <a:ext cx="3530599" cy="1674813"/>
          </a:xfrm>
          <a:prstGeom prst="rect">
            <a:avLst/>
          </a:prstGeom>
          <a:solidFill>
            <a:srgbClr val="0060D7"/>
          </a:solidFill>
          <a:ln>
            <a:noFill/>
          </a:ln>
        </p:spPr>
        <p:style>
          <a:lnRef idx="0">
            <a:schemeClr val="accent1"/>
          </a:lnRef>
          <a:fillRef idx="1">
            <a:schemeClr val="accent1"/>
          </a:fillRef>
          <a:effectRef idx="0">
            <a:schemeClr val="dk1"/>
          </a:effectRef>
          <a:fontRef idx="minor">
            <a:schemeClr val="lt1"/>
          </a:fontRef>
        </p:style>
        <p:txBody>
          <a:bodyPr wrap="square" tIns="91440" bIns="91440" rtlCol="0" anchor="ctr">
            <a:noAutofit/>
          </a:bodyPr>
          <a:lstStyle/>
          <a:p>
            <a:pPr algn="ctr">
              <a:lnSpc>
                <a:spcPct val="90000"/>
              </a:lnSpc>
              <a:spcAft>
                <a:spcPts val="600"/>
              </a:spcAft>
            </a:pPr>
            <a:r>
              <a:rPr lang="en-US" sz="1200" b="1" dirty="0">
                <a:solidFill>
                  <a:schemeClr val="bg1"/>
                </a:solidFill>
              </a:rPr>
              <a:t>READ &amp; DELETE BEFORE USING</a:t>
            </a:r>
          </a:p>
          <a:p>
            <a:pPr algn="ctr">
              <a:lnSpc>
                <a:spcPct val="90000"/>
              </a:lnSpc>
              <a:spcAft>
                <a:spcPts val="600"/>
              </a:spcAft>
            </a:pPr>
            <a:r>
              <a:rPr lang="en-US" sz="1200" dirty="0">
                <a:solidFill>
                  <a:schemeClr val="bg1"/>
                </a:solidFill>
              </a:rPr>
              <a:t>If replacing the pattern/photo on this slide, first, click on and delete the pattern/photo. Then, click on the icon in the placeholder to select a new image. Size and crop if/as needed. Final image is 7.5”/190.5mm tall x 7.5”/190.5mm wide. Use images from our library.</a:t>
            </a:r>
          </a:p>
        </p:txBody>
      </p:sp>
      <p:sp>
        <p:nvSpPr>
          <p:cNvPr id="10" name="Title 9">
            <a:extLst>
              <a:ext uri="{FF2B5EF4-FFF2-40B4-BE49-F238E27FC236}">
                <a16:creationId xmlns:a16="http://schemas.microsoft.com/office/drawing/2014/main" id="{34FABB4B-0D40-4E6E-845A-87BBECB25A72}"/>
              </a:ext>
            </a:extLst>
          </p:cNvPr>
          <p:cNvSpPr>
            <a:spLocks noGrp="1"/>
          </p:cNvSpPr>
          <p:nvPr>
            <p:ph type="ctrTitle"/>
          </p:nvPr>
        </p:nvSpPr>
        <p:spPr/>
        <p:txBody>
          <a:bodyPr>
            <a:normAutofit/>
          </a:bodyPr>
          <a:lstStyle/>
          <a:p>
            <a:r>
              <a:rPr lang="en-GB" dirty="0" smtClean="0"/>
              <a:t>2019 ZICA AGM</a:t>
            </a:r>
            <a:br>
              <a:rPr lang="en-GB" dirty="0" smtClean="0"/>
            </a:br>
            <a:r>
              <a:rPr lang="en-GB" dirty="0" smtClean="0"/>
              <a:t>IFRS Updates</a:t>
            </a:r>
            <a:br>
              <a:rPr lang="en-GB" dirty="0" smtClean="0"/>
            </a:br>
            <a:r>
              <a:rPr lang="en-GB" dirty="0" smtClean="0"/>
              <a:t/>
            </a:r>
            <a:br>
              <a:rPr lang="en-GB" dirty="0" smtClean="0"/>
            </a:br>
            <a:r>
              <a:rPr lang="en-GB" sz="2200" dirty="0" smtClean="0"/>
              <a:t>Andrew Chibuye</a:t>
            </a:r>
            <a:br>
              <a:rPr lang="en-GB" sz="2200" dirty="0" smtClean="0"/>
            </a:br>
            <a:r>
              <a:rPr lang="en-GB" sz="2200" i="1" dirty="0" smtClean="0"/>
              <a:t>May 2019</a:t>
            </a:r>
            <a:r>
              <a:rPr lang="en-GB" sz="2200" dirty="0" smtClean="0"/>
              <a:t/>
            </a:r>
            <a:br>
              <a:rPr lang="en-GB" sz="2200" dirty="0" smtClean="0"/>
            </a:br>
            <a:endParaRPr lang="en-US" sz="2200" dirty="0"/>
          </a:p>
        </p:txBody>
      </p:sp>
      <p:pic>
        <p:nvPicPr>
          <p:cNvPr id="6" name="Picture Placeholder 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21882" r="21882"/>
          <a:stretch>
            <a:fillRect/>
          </a:stretch>
        </p:blipFill>
        <p:spPr/>
      </p:pic>
    </p:spTree>
    <p:custDataLst>
      <p:tags r:id="rId1"/>
    </p:custDataLst>
    <p:extLst>
      <p:ext uri="{BB962C8B-B14F-4D97-AF65-F5344CB8AC3E}">
        <p14:creationId xmlns:p14="http://schemas.microsoft.com/office/powerpoint/2010/main" val="1403655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Survey findings: Banks and NBFIs</a:t>
            </a:r>
          </a:p>
        </p:txBody>
      </p:sp>
      <p:sp>
        <p:nvSpPr>
          <p:cNvPr id="6" name="Subtitle 5"/>
          <p:cNvSpPr>
            <a:spLocks noGrp="1"/>
          </p:cNvSpPr>
          <p:nvPr>
            <p:ph type="subTitle" idx="16"/>
          </p:nvPr>
        </p:nvSpPr>
        <p:spPr/>
        <p:txBody>
          <a:bodyPr/>
          <a:lstStyle/>
          <a:p>
            <a:r>
              <a:rPr lang="en-US" dirty="0" smtClean="0"/>
              <a:t>Implementation of IFRS 9</a:t>
            </a:r>
            <a:endParaRPr lang="en-US" dirty="0"/>
          </a:p>
        </p:txBody>
      </p:sp>
      <p:cxnSp>
        <p:nvCxnSpPr>
          <p:cNvPr id="14" name="Straight Arrow Connector 13"/>
          <p:cNvCxnSpPr/>
          <p:nvPr/>
        </p:nvCxnSpPr>
        <p:spPr>
          <a:xfrm flipH="1" flipV="1">
            <a:off x="499787" y="1835088"/>
            <a:ext cx="16330" cy="420216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524480" y="6037250"/>
            <a:ext cx="5953438" cy="112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16200000">
            <a:off x="-594385" y="4044638"/>
            <a:ext cx="1600200" cy="315686"/>
          </a:xfrm>
          <a:prstGeom prst="rect">
            <a:avLst/>
          </a:prstGeom>
          <a:noFill/>
        </p:spPr>
        <p:txBody>
          <a:bodyPr wrap="square" lIns="0" tIns="0" rIns="0" bIns="0" rtlCol="0">
            <a:noAutofit/>
          </a:bodyPr>
          <a:lstStyle/>
          <a:p>
            <a:pPr indent="-274320">
              <a:spcAft>
                <a:spcPts val="900"/>
              </a:spcAft>
            </a:pPr>
            <a:r>
              <a:rPr lang="en-US" sz="2000" b="1" dirty="0" smtClean="0">
                <a:latin typeface="Georgia" pitchFamily="18" charset="0"/>
              </a:rPr>
              <a:t>Complexity</a:t>
            </a:r>
          </a:p>
        </p:txBody>
      </p:sp>
      <p:sp>
        <p:nvSpPr>
          <p:cNvPr id="17" name="Oval 16"/>
          <p:cNvSpPr/>
          <p:nvPr/>
        </p:nvSpPr>
        <p:spPr bwMode="ltGray">
          <a:xfrm>
            <a:off x="3884491" y="2281679"/>
            <a:ext cx="1240971" cy="1251857"/>
          </a:xfrm>
          <a:prstGeom prst="ellipse">
            <a:avLst/>
          </a:prstGeom>
          <a:solidFill>
            <a:srgbClr val="C00000"/>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chemeClr val="bg1"/>
                </a:solidFill>
                <a:latin typeface="Georgia" pitchFamily="18" charset="0"/>
              </a:rPr>
              <a:t>Fwd</a:t>
            </a:r>
            <a:r>
              <a:rPr lang="en-US" sz="1400" b="1" dirty="0" smtClean="0">
                <a:solidFill>
                  <a:schemeClr val="bg1"/>
                </a:solidFill>
                <a:latin typeface="Georgia" pitchFamily="18" charset="0"/>
              </a:rPr>
              <a:t> looking info</a:t>
            </a:r>
          </a:p>
        </p:txBody>
      </p:sp>
      <p:sp>
        <p:nvSpPr>
          <p:cNvPr id="18" name="Oval 17"/>
          <p:cNvSpPr/>
          <p:nvPr/>
        </p:nvSpPr>
        <p:spPr bwMode="ltGray">
          <a:xfrm>
            <a:off x="4504976" y="3202348"/>
            <a:ext cx="1240971" cy="1251857"/>
          </a:xfrm>
          <a:prstGeom prst="ellipse">
            <a:avLst/>
          </a:prstGeom>
          <a:solidFill>
            <a:srgbClr val="C00000"/>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Georgia" pitchFamily="18" charset="0"/>
              </a:rPr>
              <a:t>Data</a:t>
            </a:r>
          </a:p>
        </p:txBody>
      </p:sp>
      <p:sp>
        <p:nvSpPr>
          <p:cNvPr id="19" name="Oval 18"/>
          <p:cNvSpPr/>
          <p:nvPr/>
        </p:nvSpPr>
        <p:spPr bwMode="ltGray">
          <a:xfrm>
            <a:off x="5125462" y="1986938"/>
            <a:ext cx="1240971" cy="1251857"/>
          </a:xfrm>
          <a:prstGeom prst="ellipse">
            <a:avLst/>
          </a:prstGeom>
          <a:solidFill>
            <a:srgbClr val="C00000"/>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Georgia" pitchFamily="18" charset="0"/>
              </a:rPr>
              <a:t>Model build</a:t>
            </a:r>
          </a:p>
        </p:txBody>
      </p:sp>
      <p:sp>
        <p:nvSpPr>
          <p:cNvPr id="20" name="Oval 19"/>
          <p:cNvSpPr/>
          <p:nvPr/>
        </p:nvSpPr>
        <p:spPr bwMode="ltGray">
          <a:xfrm>
            <a:off x="2273406" y="3238795"/>
            <a:ext cx="1240971" cy="1251857"/>
          </a:xfrm>
          <a:prstGeom prst="ellipse">
            <a:avLst/>
          </a:prstGeom>
          <a:solidFill>
            <a:srgbClr val="EB8C00"/>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Georgia" pitchFamily="18" charset="0"/>
              </a:rPr>
              <a:t>BAU review</a:t>
            </a:r>
          </a:p>
        </p:txBody>
      </p:sp>
      <p:sp>
        <p:nvSpPr>
          <p:cNvPr id="21" name="Oval 20"/>
          <p:cNvSpPr/>
          <p:nvPr/>
        </p:nvSpPr>
        <p:spPr bwMode="ltGray">
          <a:xfrm>
            <a:off x="4526750" y="4128448"/>
            <a:ext cx="1240971" cy="1251857"/>
          </a:xfrm>
          <a:prstGeom prst="ellipse">
            <a:avLst/>
          </a:prstGeom>
          <a:solidFill>
            <a:srgbClr val="C00000"/>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Georgia" pitchFamily="18" charset="0"/>
              </a:rPr>
              <a:t>SICR</a:t>
            </a:r>
          </a:p>
        </p:txBody>
      </p:sp>
      <p:sp>
        <p:nvSpPr>
          <p:cNvPr id="22" name="Oval 21"/>
          <p:cNvSpPr/>
          <p:nvPr/>
        </p:nvSpPr>
        <p:spPr bwMode="ltGray">
          <a:xfrm>
            <a:off x="2643519" y="2052252"/>
            <a:ext cx="1240971" cy="1251857"/>
          </a:xfrm>
          <a:prstGeom prst="ellipse">
            <a:avLst/>
          </a:prstGeom>
          <a:solidFill>
            <a:srgbClr val="EB8C00"/>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Georgia" pitchFamily="18" charset="0"/>
              </a:rPr>
              <a:t>Skills</a:t>
            </a:r>
          </a:p>
        </p:txBody>
      </p:sp>
      <p:sp>
        <p:nvSpPr>
          <p:cNvPr id="23" name="Oval 22"/>
          <p:cNvSpPr/>
          <p:nvPr/>
        </p:nvSpPr>
        <p:spPr bwMode="ltGray">
          <a:xfrm>
            <a:off x="709538" y="4572708"/>
            <a:ext cx="1306286" cy="1251857"/>
          </a:xfrm>
          <a:prstGeom prst="ellipse">
            <a:avLst/>
          </a:prstGeom>
          <a:solidFill>
            <a:srgbClr val="2C8646"/>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Georgia" pitchFamily="18" charset="0"/>
              </a:rPr>
              <a:t>Stake-holders</a:t>
            </a:r>
          </a:p>
          <a:p>
            <a:pPr algn="ctr"/>
            <a:endParaRPr lang="en-US" sz="1400" b="1" dirty="0" smtClean="0">
              <a:solidFill>
                <a:schemeClr val="bg1"/>
              </a:solidFill>
              <a:latin typeface="Georgia" pitchFamily="18" charset="0"/>
            </a:endParaRPr>
          </a:p>
        </p:txBody>
      </p:sp>
      <p:sp>
        <p:nvSpPr>
          <p:cNvPr id="24" name="Oval 23"/>
          <p:cNvSpPr/>
          <p:nvPr/>
        </p:nvSpPr>
        <p:spPr bwMode="ltGray">
          <a:xfrm>
            <a:off x="3400078" y="4484796"/>
            <a:ext cx="1240971" cy="1251857"/>
          </a:xfrm>
          <a:prstGeom prst="ellipse">
            <a:avLst/>
          </a:prstGeom>
          <a:solidFill>
            <a:srgbClr val="EB8C00"/>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Georgia" pitchFamily="18" charset="0"/>
              </a:rPr>
              <a:t>Cost</a:t>
            </a:r>
          </a:p>
        </p:txBody>
      </p:sp>
      <p:grpSp>
        <p:nvGrpSpPr>
          <p:cNvPr id="33" name="Group 32"/>
          <p:cNvGrpSpPr/>
          <p:nvPr/>
        </p:nvGrpSpPr>
        <p:grpSpPr>
          <a:xfrm>
            <a:off x="7067343" y="1491907"/>
            <a:ext cx="2074257" cy="2074256"/>
            <a:chOff x="4244830" y="468007"/>
            <a:chExt cx="2031130" cy="2031129"/>
          </a:xfrm>
        </p:grpSpPr>
        <p:grpSp>
          <p:nvGrpSpPr>
            <p:cNvPr id="34" name="Group 33"/>
            <p:cNvGrpSpPr/>
            <p:nvPr/>
          </p:nvGrpSpPr>
          <p:grpSpPr>
            <a:xfrm rot="5400000">
              <a:off x="4244830" y="468007"/>
              <a:ext cx="2031129" cy="2031130"/>
              <a:chOff x="646128" y="1870100"/>
              <a:chExt cx="1598854" cy="1598854"/>
            </a:xfrm>
          </p:grpSpPr>
          <p:sp>
            <p:nvSpPr>
              <p:cNvPr id="36" name="Oval 35"/>
              <p:cNvSpPr/>
              <p:nvPr/>
            </p:nvSpPr>
            <p:spPr>
              <a:xfrm>
                <a:off x="646128" y="1870100"/>
                <a:ext cx="1598854" cy="1598854"/>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37" name="Oval 36"/>
              <p:cNvSpPr/>
              <p:nvPr/>
            </p:nvSpPr>
            <p:spPr>
              <a:xfrm>
                <a:off x="747395" y="1971367"/>
                <a:ext cx="1396320" cy="1396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38" name="Right Arrow 37"/>
              <p:cNvSpPr/>
              <p:nvPr/>
            </p:nvSpPr>
            <p:spPr>
              <a:xfrm>
                <a:off x="923078" y="2153741"/>
                <a:ext cx="1118910" cy="1044784"/>
              </a:xfrm>
              <a:prstGeom prst="rightArrow">
                <a:avLst>
                  <a:gd name="adj1" fmla="val 50000"/>
                  <a:gd name="adj2" fmla="val 70468"/>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dirty="0"/>
              </a:p>
            </p:txBody>
          </p:sp>
        </p:grpSp>
        <p:sp>
          <p:nvSpPr>
            <p:cNvPr id="35" name="TextBox 34"/>
            <p:cNvSpPr txBox="1"/>
            <p:nvPr/>
          </p:nvSpPr>
          <p:spPr>
            <a:xfrm>
              <a:off x="4467812" y="1154577"/>
              <a:ext cx="1663146" cy="373758"/>
            </a:xfrm>
            <a:prstGeom prst="rect">
              <a:avLst/>
            </a:prstGeom>
            <a:noFill/>
          </p:spPr>
          <p:txBody>
            <a:bodyPr wrap="square" lIns="0" tIns="0" rIns="0" bIns="0" rtlCol="0">
              <a:noAutofit/>
            </a:bodyPr>
            <a:lstStyle/>
            <a:p>
              <a:pPr algn="ctr">
                <a:spcAft>
                  <a:spcPts val="513"/>
                </a:spcAft>
              </a:pPr>
              <a:r>
                <a:rPr lang="en-GB" sz="1600" b="1" dirty="0" smtClean="0">
                  <a:solidFill>
                    <a:schemeClr val="bg1"/>
                  </a:solidFill>
                </a:rPr>
                <a:t>Reduction</a:t>
              </a:r>
              <a:endParaRPr lang="en-GB" sz="1600" b="1" dirty="0">
                <a:solidFill>
                  <a:schemeClr val="bg1"/>
                </a:solidFill>
              </a:endParaRPr>
            </a:p>
            <a:p>
              <a:pPr algn="ctr">
                <a:spcAft>
                  <a:spcPts val="513"/>
                </a:spcAft>
              </a:pPr>
              <a:r>
                <a:rPr lang="en-GB" sz="2800" b="1" dirty="0" smtClean="0">
                  <a:solidFill>
                    <a:schemeClr val="bg1"/>
                  </a:solidFill>
                </a:rPr>
                <a:t>6%</a:t>
              </a:r>
              <a:endParaRPr lang="en-GB" sz="2800" dirty="0">
                <a:solidFill>
                  <a:schemeClr val="bg1"/>
                </a:solidFill>
              </a:endParaRPr>
            </a:p>
          </p:txBody>
        </p:sp>
      </p:grpSp>
      <p:grpSp>
        <p:nvGrpSpPr>
          <p:cNvPr id="39" name="Group 38"/>
          <p:cNvGrpSpPr/>
          <p:nvPr/>
        </p:nvGrpSpPr>
        <p:grpSpPr>
          <a:xfrm>
            <a:off x="9761916" y="1419842"/>
            <a:ext cx="2074257" cy="2074256"/>
            <a:chOff x="4244830" y="468007"/>
            <a:chExt cx="2031130" cy="2031129"/>
          </a:xfrm>
        </p:grpSpPr>
        <p:grpSp>
          <p:nvGrpSpPr>
            <p:cNvPr id="40" name="Group 39"/>
            <p:cNvGrpSpPr/>
            <p:nvPr/>
          </p:nvGrpSpPr>
          <p:grpSpPr>
            <a:xfrm rot="5400000">
              <a:off x="4244830" y="468007"/>
              <a:ext cx="2031129" cy="2031130"/>
              <a:chOff x="646128" y="1870100"/>
              <a:chExt cx="1598854" cy="1598854"/>
            </a:xfrm>
          </p:grpSpPr>
          <p:sp>
            <p:nvSpPr>
              <p:cNvPr id="42" name="Oval 41"/>
              <p:cNvSpPr/>
              <p:nvPr/>
            </p:nvSpPr>
            <p:spPr>
              <a:xfrm>
                <a:off x="646128" y="1870100"/>
                <a:ext cx="1598854" cy="1598854"/>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43" name="Oval 42"/>
              <p:cNvSpPr/>
              <p:nvPr/>
            </p:nvSpPr>
            <p:spPr>
              <a:xfrm>
                <a:off x="747395" y="1971367"/>
                <a:ext cx="1396320" cy="1396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44" name="Right Arrow 43"/>
              <p:cNvSpPr/>
              <p:nvPr/>
            </p:nvSpPr>
            <p:spPr>
              <a:xfrm>
                <a:off x="923078" y="2153741"/>
                <a:ext cx="1118910" cy="1044784"/>
              </a:xfrm>
              <a:prstGeom prst="rightArrow">
                <a:avLst>
                  <a:gd name="adj1" fmla="val 50000"/>
                  <a:gd name="adj2" fmla="val 70468"/>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dirty="0"/>
              </a:p>
            </p:txBody>
          </p:sp>
        </p:grpSp>
        <p:sp>
          <p:nvSpPr>
            <p:cNvPr id="41" name="TextBox 40"/>
            <p:cNvSpPr txBox="1"/>
            <p:nvPr/>
          </p:nvSpPr>
          <p:spPr>
            <a:xfrm>
              <a:off x="4467812" y="1154577"/>
              <a:ext cx="1663146" cy="373758"/>
            </a:xfrm>
            <a:prstGeom prst="rect">
              <a:avLst/>
            </a:prstGeom>
            <a:noFill/>
          </p:spPr>
          <p:txBody>
            <a:bodyPr wrap="square" lIns="0" tIns="0" rIns="0" bIns="0" rtlCol="0">
              <a:noAutofit/>
            </a:bodyPr>
            <a:lstStyle/>
            <a:p>
              <a:pPr algn="ctr">
                <a:spcAft>
                  <a:spcPts val="513"/>
                </a:spcAft>
              </a:pPr>
              <a:r>
                <a:rPr lang="en-GB" sz="1600" b="1" dirty="0" smtClean="0">
                  <a:solidFill>
                    <a:schemeClr val="bg1"/>
                  </a:solidFill>
                </a:rPr>
                <a:t>Reduction</a:t>
              </a:r>
              <a:endParaRPr lang="en-GB" sz="1600" b="1" dirty="0">
                <a:solidFill>
                  <a:schemeClr val="bg1"/>
                </a:solidFill>
              </a:endParaRPr>
            </a:p>
            <a:p>
              <a:pPr algn="ctr">
                <a:spcAft>
                  <a:spcPts val="513"/>
                </a:spcAft>
              </a:pPr>
              <a:r>
                <a:rPr lang="en-GB" sz="2800" b="1" dirty="0" smtClean="0">
                  <a:solidFill>
                    <a:schemeClr val="bg1"/>
                  </a:solidFill>
                </a:rPr>
                <a:t>15%</a:t>
              </a:r>
              <a:endParaRPr lang="en-GB" sz="2800" dirty="0">
                <a:solidFill>
                  <a:schemeClr val="bg1"/>
                </a:solidFill>
              </a:endParaRPr>
            </a:p>
          </p:txBody>
        </p:sp>
      </p:grpSp>
      <p:grpSp>
        <p:nvGrpSpPr>
          <p:cNvPr id="45" name="Group 44"/>
          <p:cNvGrpSpPr/>
          <p:nvPr/>
        </p:nvGrpSpPr>
        <p:grpSpPr>
          <a:xfrm rot="10800000">
            <a:off x="7051650" y="3663379"/>
            <a:ext cx="2074257" cy="2074256"/>
            <a:chOff x="4244830" y="468007"/>
            <a:chExt cx="2031130" cy="2031129"/>
          </a:xfrm>
        </p:grpSpPr>
        <p:grpSp>
          <p:nvGrpSpPr>
            <p:cNvPr id="46" name="Group 45"/>
            <p:cNvGrpSpPr/>
            <p:nvPr/>
          </p:nvGrpSpPr>
          <p:grpSpPr>
            <a:xfrm rot="5400000">
              <a:off x="4244830" y="468007"/>
              <a:ext cx="2031129" cy="2031130"/>
              <a:chOff x="646128" y="1870100"/>
              <a:chExt cx="1598854" cy="1598854"/>
            </a:xfrm>
          </p:grpSpPr>
          <p:sp>
            <p:nvSpPr>
              <p:cNvPr id="48" name="Oval 47"/>
              <p:cNvSpPr/>
              <p:nvPr/>
            </p:nvSpPr>
            <p:spPr>
              <a:xfrm>
                <a:off x="646128" y="1870100"/>
                <a:ext cx="1598854" cy="1598854"/>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49" name="Oval 48"/>
              <p:cNvSpPr/>
              <p:nvPr/>
            </p:nvSpPr>
            <p:spPr>
              <a:xfrm>
                <a:off x="747395" y="1971367"/>
                <a:ext cx="1396320" cy="1396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50" name="Right Arrow 49"/>
              <p:cNvSpPr/>
              <p:nvPr/>
            </p:nvSpPr>
            <p:spPr>
              <a:xfrm>
                <a:off x="923078" y="2153741"/>
                <a:ext cx="1118910" cy="1044784"/>
              </a:xfrm>
              <a:prstGeom prst="rightArrow">
                <a:avLst>
                  <a:gd name="adj1" fmla="val 50000"/>
                  <a:gd name="adj2" fmla="val 70468"/>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dirty="0"/>
              </a:p>
            </p:txBody>
          </p:sp>
        </p:grpSp>
        <p:sp>
          <p:nvSpPr>
            <p:cNvPr id="47" name="TextBox 46"/>
            <p:cNvSpPr txBox="1"/>
            <p:nvPr/>
          </p:nvSpPr>
          <p:spPr>
            <a:xfrm rot="10800000">
              <a:off x="4467810" y="1287072"/>
              <a:ext cx="1663146" cy="373758"/>
            </a:xfrm>
            <a:prstGeom prst="rect">
              <a:avLst/>
            </a:prstGeom>
            <a:noFill/>
          </p:spPr>
          <p:txBody>
            <a:bodyPr wrap="square" lIns="0" tIns="0" rIns="0" bIns="0" rtlCol="0">
              <a:noAutofit/>
            </a:bodyPr>
            <a:lstStyle/>
            <a:p>
              <a:pPr algn="ctr">
                <a:spcAft>
                  <a:spcPts val="513"/>
                </a:spcAft>
              </a:pPr>
              <a:r>
                <a:rPr lang="en-GB" sz="1600" dirty="0" smtClean="0">
                  <a:solidFill>
                    <a:schemeClr val="bg1"/>
                  </a:solidFill>
                </a:rPr>
                <a:t>Up &gt;30%</a:t>
              </a:r>
              <a:endParaRPr lang="en-GB" sz="1600" dirty="0">
                <a:solidFill>
                  <a:schemeClr val="bg1"/>
                </a:solidFill>
              </a:endParaRPr>
            </a:p>
            <a:p>
              <a:pPr algn="ctr">
                <a:spcAft>
                  <a:spcPts val="513"/>
                </a:spcAft>
              </a:pPr>
              <a:r>
                <a:rPr lang="en-GB" sz="2800" b="1" dirty="0" smtClean="0">
                  <a:solidFill>
                    <a:schemeClr val="bg1"/>
                  </a:solidFill>
                </a:rPr>
                <a:t>36%</a:t>
              </a:r>
              <a:endParaRPr lang="en-GB" sz="2800" dirty="0">
                <a:solidFill>
                  <a:schemeClr val="bg1"/>
                </a:solidFill>
              </a:endParaRPr>
            </a:p>
          </p:txBody>
        </p:sp>
      </p:grpSp>
      <p:grpSp>
        <p:nvGrpSpPr>
          <p:cNvPr id="51" name="Group 50"/>
          <p:cNvGrpSpPr/>
          <p:nvPr/>
        </p:nvGrpSpPr>
        <p:grpSpPr>
          <a:xfrm rot="10800000">
            <a:off x="9893293" y="3687735"/>
            <a:ext cx="2074257" cy="2074256"/>
            <a:chOff x="4244830" y="468007"/>
            <a:chExt cx="2031130" cy="2031129"/>
          </a:xfrm>
        </p:grpSpPr>
        <p:grpSp>
          <p:nvGrpSpPr>
            <p:cNvPr id="52" name="Group 51"/>
            <p:cNvGrpSpPr/>
            <p:nvPr/>
          </p:nvGrpSpPr>
          <p:grpSpPr>
            <a:xfrm rot="5400000">
              <a:off x="4244830" y="468007"/>
              <a:ext cx="2031129" cy="2031130"/>
              <a:chOff x="646128" y="1870100"/>
              <a:chExt cx="1598854" cy="1598854"/>
            </a:xfrm>
          </p:grpSpPr>
          <p:sp>
            <p:nvSpPr>
              <p:cNvPr id="54" name="Oval 53"/>
              <p:cNvSpPr/>
              <p:nvPr/>
            </p:nvSpPr>
            <p:spPr>
              <a:xfrm>
                <a:off x="646128" y="1870100"/>
                <a:ext cx="1598854" cy="1598854"/>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55" name="Oval 54"/>
              <p:cNvSpPr/>
              <p:nvPr/>
            </p:nvSpPr>
            <p:spPr>
              <a:xfrm>
                <a:off x="747395" y="1971367"/>
                <a:ext cx="1396320" cy="1396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a:p>
            </p:txBody>
          </p:sp>
          <p:sp>
            <p:nvSpPr>
              <p:cNvPr id="56" name="Right Arrow 55"/>
              <p:cNvSpPr/>
              <p:nvPr/>
            </p:nvSpPr>
            <p:spPr>
              <a:xfrm>
                <a:off x="923078" y="2153741"/>
                <a:ext cx="1118910" cy="1044784"/>
              </a:xfrm>
              <a:prstGeom prst="rightArrow">
                <a:avLst>
                  <a:gd name="adj1" fmla="val 50000"/>
                  <a:gd name="adj2" fmla="val 70468"/>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513"/>
                  </a:spcAft>
                </a:pPr>
                <a:endParaRPr lang="en-GB" sz="1539" dirty="0"/>
              </a:p>
            </p:txBody>
          </p:sp>
        </p:grpSp>
        <p:sp>
          <p:nvSpPr>
            <p:cNvPr id="53" name="TextBox 52"/>
            <p:cNvSpPr txBox="1"/>
            <p:nvPr/>
          </p:nvSpPr>
          <p:spPr>
            <a:xfrm rot="10800000">
              <a:off x="4467810" y="1287072"/>
              <a:ext cx="1663146" cy="373758"/>
            </a:xfrm>
            <a:prstGeom prst="rect">
              <a:avLst/>
            </a:prstGeom>
            <a:noFill/>
          </p:spPr>
          <p:txBody>
            <a:bodyPr wrap="square" lIns="0" tIns="0" rIns="0" bIns="0" rtlCol="0">
              <a:noAutofit/>
            </a:bodyPr>
            <a:lstStyle/>
            <a:p>
              <a:pPr algn="ctr">
                <a:spcAft>
                  <a:spcPts val="513"/>
                </a:spcAft>
              </a:pPr>
              <a:r>
                <a:rPr lang="en-GB" sz="1600" dirty="0" smtClean="0">
                  <a:solidFill>
                    <a:schemeClr val="bg1"/>
                  </a:solidFill>
                </a:rPr>
                <a:t>Up &gt;30%</a:t>
              </a:r>
              <a:endParaRPr lang="en-GB" sz="1600" dirty="0">
                <a:solidFill>
                  <a:schemeClr val="bg1"/>
                </a:solidFill>
              </a:endParaRPr>
            </a:p>
            <a:p>
              <a:pPr algn="ctr">
                <a:spcAft>
                  <a:spcPts val="513"/>
                </a:spcAft>
              </a:pPr>
              <a:r>
                <a:rPr lang="en-GB" sz="2800" b="1" dirty="0" smtClean="0">
                  <a:solidFill>
                    <a:schemeClr val="bg1"/>
                  </a:solidFill>
                </a:rPr>
                <a:t>25%</a:t>
              </a:r>
              <a:endParaRPr lang="en-GB" sz="2800" dirty="0">
                <a:solidFill>
                  <a:schemeClr val="bg1"/>
                </a:solidFill>
              </a:endParaRPr>
            </a:p>
          </p:txBody>
        </p:sp>
      </p:grpSp>
      <p:sp>
        <p:nvSpPr>
          <p:cNvPr id="57" name="Rectangle 56"/>
          <p:cNvSpPr/>
          <p:nvPr/>
        </p:nvSpPr>
        <p:spPr>
          <a:xfrm>
            <a:off x="9617562" y="610111"/>
            <a:ext cx="2442601" cy="685012"/>
          </a:xfrm>
          <a:prstGeom prst="rect">
            <a:avLst/>
          </a:prstGeom>
          <a:solidFill>
            <a:schemeClr val="tx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rtlCol="0" anchor="ctr">
            <a:noAutofit/>
          </a:bodyPr>
          <a:lstStyle/>
          <a:p>
            <a:pPr algn="ctr"/>
            <a:r>
              <a:rPr lang="en-GB" b="1" dirty="0" smtClean="0">
                <a:solidFill>
                  <a:schemeClr val="bg1"/>
                </a:solidFill>
                <a:latin typeface="+mj-lt"/>
              </a:rPr>
              <a:t>NBFIs</a:t>
            </a:r>
            <a:endParaRPr lang="en-GB" b="1" dirty="0">
              <a:solidFill>
                <a:schemeClr val="bg1"/>
              </a:solidFill>
              <a:latin typeface="+mj-lt"/>
            </a:endParaRPr>
          </a:p>
        </p:txBody>
      </p:sp>
      <p:sp>
        <p:nvSpPr>
          <p:cNvPr id="58" name="Rectangle 57"/>
          <p:cNvSpPr/>
          <p:nvPr/>
        </p:nvSpPr>
        <p:spPr>
          <a:xfrm>
            <a:off x="6887373" y="641248"/>
            <a:ext cx="2442601" cy="622738"/>
          </a:xfrm>
          <a:prstGeom prst="rect">
            <a:avLst/>
          </a:prstGeom>
          <a:solidFill>
            <a:schemeClr val="tx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rtlCol="0" anchor="ctr">
            <a:noAutofit/>
          </a:bodyPr>
          <a:lstStyle/>
          <a:p>
            <a:pPr algn="ctr"/>
            <a:r>
              <a:rPr lang="en-GB" b="1" dirty="0" smtClean="0">
                <a:solidFill>
                  <a:schemeClr val="bg1"/>
                </a:solidFill>
                <a:latin typeface="+mj-lt"/>
              </a:rPr>
              <a:t>Commercial banks</a:t>
            </a:r>
            <a:endParaRPr lang="en-GB" b="1" dirty="0">
              <a:solidFill>
                <a:schemeClr val="bg1"/>
              </a:solidFill>
              <a:latin typeface="+mj-lt"/>
            </a:endParaRPr>
          </a:p>
        </p:txBody>
      </p:sp>
      <p:sp>
        <p:nvSpPr>
          <p:cNvPr id="3" name="Rectangle 2"/>
          <p:cNvSpPr/>
          <p:nvPr/>
        </p:nvSpPr>
        <p:spPr>
          <a:xfrm>
            <a:off x="6887373" y="6125550"/>
            <a:ext cx="5172790" cy="594740"/>
          </a:xfrm>
          <a:prstGeom prst="rect">
            <a:avLst/>
          </a:prstGeom>
          <a:solidFill>
            <a:srgbClr val="D04A02"/>
          </a:solidFill>
          <a:ln>
            <a:noFill/>
          </a:ln>
        </p:spPr>
        <p:style>
          <a:lnRef idx="0">
            <a:schemeClr val="accent1"/>
          </a:lnRef>
          <a:fillRef idx="1">
            <a:schemeClr val="accent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00000"/>
              </a:lnSpc>
            </a:pPr>
            <a:r>
              <a:rPr lang="en-US" sz="2000" b="1" dirty="0" smtClean="0"/>
              <a:t>15% of NBFIs yet to conclude assessment !!!</a:t>
            </a:r>
            <a:endParaRPr lang="en-US" sz="2000" b="1" dirty="0"/>
          </a:p>
        </p:txBody>
      </p:sp>
    </p:spTree>
    <p:extLst>
      <p:ext uri="{BB962C8B-B14F-4D97-AF65-F5344CB8AC3E}">
        <p14:creationId xmlns:p14="http://schemas.microsoft.com/office/powerpoint/2010/main" val="285471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fade">
                                      <p:cBhvr>
                                        <p:cTn id="47" dur="500"/>
                                        <p:tgtEl>
                                          <p:spTgt spid="5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500"/>
                                        <p:tgtEl>
                                          <p:spTgt spid="57"/>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500"/>
                                        <p:tgtEl>
                                          <p:spTgt spid="33"/>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fade">
                                      <p:cBhvr>
                                        <p:cTn id="60" dur="500"/>
                                        <p:tgtEl>
                                          <p:spTgt spid="3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500"/>
                                        <p:tgtEl>
                                          <p:spTgt spid="45"/>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animEffect transition="in" filter="fade">
                                      <p:cBhvr>
                                        <p:cTn id="70" dur="500"/>
                                        <p:tgtEl>
                                          <p:spTgt spid="51"/>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
                                        </p:tgtEl>
                                        <p:attrNameLst>
                                          <p:attrName>style.visibility</p:attrName>
                                        </p:attrNameLst>
                                      </p:cBhvr>
                                      <p:to>
                                        <p:strVal val="visible"/>
                                      </p:to>
                                    </p:set>
                                    <p:animEffect transition="in" filter="fade">
                                      <p:cBhvr>
                                        <p:cTn id="7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P spid="23" grpId="0" animBg="1"/>
      <p:bldP spid="24" grpId="0" animBg="1"/>
      <p:bldP spid="57" grpId="0" animBg="1"/>
      <p:bldP spid="58"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Survey findings: Banks and NBFIs</a:t>
            </a:r>
          </a:p>
        </p:txBody>
      </p:sp>
      <p:sp>
        <p:nvSpPr>
          <p:cNvPr id="6" name="Subtitle 5"/>
          <p:cNvSpPr>
            <a:spLocks noGrp="1"/>
          </p:cNvSpPr>
          <p:nvPr>
            <p:ph type="subTitle" idx="16"/>
          </p:nvPr>
        </p:nvSpPr>
        <p:spPr/>
        <p:txBody>
          <a:bodyPr/>
          <a:lstStyle/>
          <a:p>
            <a:r>
              <a:rPr lang="en-US" dirty="0" smtClean="0"/>
              <a:t>Implementation of IFRS 9: Expected benefits</a:t>
            </a:r>
            <a:endParaRPr lang="en-US" dirty="0"/>
          </a:p>
        </p:txBody>
      </p:sp>
      <p:grpSp>
        <p:nvGrpSpPr>
          <p:cNvPr id="59" name="Group 120"/>
          <p:cNvGrpSpPr/>
          <p:nvPr/>
        </p:nvGrpSpPr>
        <p:grpSpPr>
          <a:xfrm>
            <a:off x="4153528" y="1494771"/>
            <a:ext cx="3901547" cy="3901546"/>
            <a:chOff x="6389118" y="3569518"/>
            <a:chExt cx="1560512" cy="1439863"/>
          </a:xfrm>
          <a:solidFill>
            <a:schemeClr val="tx2"/>
          </a:solidFill>
        </p:grpSpPr>
        <p:sp>
          <p:nvSpPr>
            <p:cNvPr id="60" name="Freeform 26"/>
            <p:cNvSpPr>
              <a:spLocks/>
            </p:cNvSpPr>
            <p:nvPr/>
          </p:nvSpPr>
          <p:spPr bwMode="gray">
            <a:xfrm>
              <a:off x="6389118" y="4082281"/>
              <a:ext cx="455612" cy="779462"/>
            </a:xfrm>
            <a:custGeom>
              <a:avLst/>
              <a:gdLst>
                <a:gd name="T0" fmla="*/ 731198715 w 171"/>
                <a:gd name="T1" fmla="*/ 175334700 h 317"/>
                <a:gd name="T2" fmla="*/ 92286750 w 171"/>
                <a:gd name="T3" fmla="*/ 0 h 317"/>
                <a:gd name="T4" fmla="*/ 0 w 171"/>
                <a:gd name="T5" fmla="*/ 507867399 h 317"/>
                <a:gd name="T6" fmla="*/ 816387471 w 171"/>
                <a:gd name="T7" fmla="*/ 1916596121 h 317"/>
                <a:gd name="T8" fmla="*/ 1213931447 w 171"/>
                <a:gd name="T9" fmla="*/ 1451050941 h 317"/>
                <a:gd name="T10" fmla="*/ 731198715 w 171"/>
                <a:gd name="T11" fmla="*/ 175334700 h 317"/>
                <a:gd name="T12" fmla="*/ 0 60000 65536"/>
                <a:gd name="T13" fmla="*/ 0 60000 65536"/>
                <a:gd name="T14" fmla="*/ 0 60000 65536"/>
                <a:gd name="T15" fmla="*/ 0 60000 65536"/>
                <a:gd name="T16" fmla="*/ 0 60000 65536"/>
                <a:gd name="T17" fmla="*/ 0 60000 65536"/>
                <a:gd name="T18" fmla="*/ 0 w 171"/>
                <a:gd name="T19" fmla="*/ 0 h 317"/>
                <a:gd name="T20" fmla="*/ 171 w 171"/>
                <a:gd name="T21" fmla="*/ 317 h 317"/>
              </a:gdLst>
              <a:ahLst/>
              <a:cxnLst>
                <a:cxn ang="T12">
                  <a:pos x="T0" y="T1"/>
                </a:cxn>
                <a:cxn ang="T13">
                  <a:pos x="T2" y="T3"/>
                </a:cxn>
                <a:cxn ang="T14">
                  <a:pos x="T4" y="T5"/>
                </a:cxn>
                <a:cxn ang="T15">
                  <a:pos x="T6" y="T7"/>
                </a:cxn>
                <a:cxn ang="T16">
                  <a:pos x="T8" y="T9"/>
                </a:cxn>
                <a:cxn ang="T17">
                  <a:pos x="T10" y="T11"/>
                </a:cxn>
              </a:cxnLst>
              <a:rect l="T18" t="T19" r="T20" b="T21"/>
              <a:pathLst>
                <a:path w="171" h="317">
                  <a:moveTo>
                    <a:pt x="103" y="29"/>
                  </a:moveTo>
                  <a:cubicBezTo>
                    <a:pt x="13" y="0"/>
                    <a:pt x="13" y="0"/>
                    <a:pt x="13" y="0"/>
                  </a:cubicBezTo>
                  <a:cubicBezTo>
                    <a:pt x="5" y="27"/>
                    <a:pt x="0" y="55"/>
                    <a:pt x="0" y="84"/>
                  </a:cubicBezTo>
                  <a:cubicBezTo>
                    <a:pt x="0" y="179"/>
                    <a:pt x="45" y="263"/>
                    <a:pt x="115" y="317"/>
                  </a:cubicBezTo>
                  <a:cubicBezTo>
                    <a:pt x="171" y="240"/>
                    <a:pt x="171" y="240"/>
                    <a:pt x="171" y="240"/>
                  </a:cubicBezTo>
                  <a:cubicBezTo>
                    <a:pt x="107" y="190"/>
                    <a:pt x="81" y="106"/>
                    <a:pt x="103" y="29"/>
                  </a:cubicBezTo>
                  <a:close/>
                </a:path>
              </a:pathLst>
            </a:custGeom>
            <a:solidFill>
              <a:schemeClr val="tx2"/>
            </a:solidFill>
            <a:ln w="9525">
              <a:noFill/>
              <a:miter lim="800000"/>
              <a:headEnd/>
              <a:tailEnd/>
            </a:ln>
          </p:spPr>
          <p:txBody>
            <a:bodyPr/>
            <a:lstStyle/>
            <a:p>
              <a:pPr defTabSz="781835">
                <a:defRPr/>
              </a:pPr>
              <a:endParaRPr lang="en-GB" sz="1600" kern="0">
                <a:solidFill>
                  <a:schemeClr val="bg2"/>
                </a:solidFill>
              </a:endParaRPr>
            </a:p>
          </p:txBody>
        </p:sp>
        <p:sp>
          <p:nvSpPr>
            <p:cNvPr id="61" name="Freeform 27"/>
            <p:cNvSpPr>
              <a:spLocks/>
            </p:cNvSpPr>
            <p:nvPr/>
          </p:nvSpPr>
          <p:spPr bwMode="gray">
            <a:xfrm>
              <a:off x="6728843" y="4695056"/>
              <a:ext cx="884237" cy="314325"/>
            </a:xfrm>
            <a:custGeom>
              <a:avLst/>
              <a:gdLst>
                <a:gd name="T0" fmla="*/ 472416223 w 333"/>
                <a:gd name="T1" fmla="*/ 42212864 h 128"/>
                <a:gd name="T2" fmla="*/ 394855655 w 333"/>
                <a:gd name="T3" fmla="*/ 0 h 128"/>
                <a:gd name="T4" fmla="*/ 0 w 333"/>
                <a:gd name="T5" fmla="*/ 458300519 h 128"/>
                <a:gd name="T6" fmla="*/ 1170461499 w 333"/>
                <a:gd name="T7" fmla="*/ 771876545 h 128"/>
                <a:gd name="T8" fmla="*/ 2147483647 w 333"/>
                <a:gd name="T9" fmla="*/ 458300519 h 128"/>
                <a:gd name="T10" fmla="*/ 1953120159 w 333"/>
                <a:gd name="T11" fmla="*/ 0 h 128"/>
                <a:gd name="T12" fmla="*/ 472416223 w 333"/>
                <a:gd name="T13" fmla="*/ 42212864 h 128"/>
                <a:gd name="T14" fmla="*/ 0 60000 65536"/>
                <a:gd name="T15" fmla="*/ 0 60000 65536"/>
                <a:gd name="T16" fmla="*/ 0 60000 65536"/>
                <a:gd name="T17" fmla="*/ 0 60000 65536"/>
                <a:gd name="T18" fmla="*/ 0 60000 65536"/>
                <a:gd name="T19" fmla="*/ 0 60000 65536"/>
                <a:gd name="T20" fmla="*/ 0 60000 65536"/>
                <a:gd name="T21" fmla="*/ 0 w 333"/>
                <a:gd name="T22" fmla="*/ 0 h 128"/>
                <a:gd name="T23" fmla="*/ 333 w 333"/>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3" h="128">
                  <a:moveTo>
                    <a:pt x="67" y="7"/>
                  </a:moveTo>
                  <a:cubicBezTo>
                    <a:pt x="63" y="5"/>
                    <a:pt x="59" y="2"/>
                    <a:pt x="56" y="0"/>
                  </a:cubicBezTo>
                  <a:cubicBezTo>
                    <a:pt x="0" y="76"/>
                    <a:pt x="0" y="76"/>
                    <a:pt x="0" y="76"/>
                  </a:cubicBezTo>
                  <a:cubicBezTo>
                    <a:pt x="47" y="109"/>
                    <a:pt x="105" y="128"/>
                    <a:pt x="166" y="128"/>
                  </a:cubicBezTo>
                  <a:cubicBezTo>
                    <a:pt x="228" y="128"/>
                    <a:pt x="286" y="109"/>
                    <a:pt x="333" y="76"/>
                  </a:cubicBezTo>
                  <a:cubicBezTo>
                    <a:pt x="277" y="0"/>
                    <a:pt x="277" y="0"/>
                    <a:pt x="277" y="0"/>
                  </a:cubicBezTo>
                  <a:cubicBezTo>
                    <a:pt x="216" y="41"/>
                    <a:pt x="135" y="46"/>
                    <a:pt x="67" y="7"/>
                  </a:cubicBezTo>
                  <a:close/>
                </a:path>
              </a:pathLst>
            </a:custGeom>
            <a:solidFill>
              <a:schemeClr val="accent1"/>
            </a:solidFill>
            <a:ln w="9525">
              <a:noFill/>
              <a:miter lim="800000"/>
              <a:headEnd/>
              <a:tailEnd/>
            </a:ln>
          </p:spPr>
          <p:txBody>
            <a:bodyPr/>
            <a:lstStyle/>
            <a:p>
              <a:pPr defTabSz="781835">
                <a:defRPr/>
              </a:pPr>
              <a:endParaRPr lang="en-GB" sz="1600" kern="0">
                <a:solidFill>
                  <a:schemeClr val="bg2"/>
                </a:solidFill>
              </a:endParaRPr>
            </a:p>
          </p:txBody>
        </p:sp>
        <p:sp>
          <p:nvSpPr>
            <p:cNvPr id="62" name="Freeform 33"/>
            <p:cNvSpPr>
              <a:spLocks/>
            </p:cNvSpPr>
            <p:nvPr/>
          </p:nvSpPr>
          <p:spPr bwMode="gray">
            <a:xfrm>
              <a:off x="7497193" y="4082281"/>
              <a:ext cx="452437" cy="779462"/>
            </a:xfrm>
            <a:custGeom>
              <a:avLst/>
              <a:gdLst>
                <a:gd name="T0" fmla="*/ 1119116157 w 170"/>
                <a:gd name="T1" fmla="*/ 0 h 317"/>
                <a:gd name="T2" fmla="*/ 481645794 w 170"/>
                <a:gd name="T3" fmla="*/ 175334700 h 317"/>
                <a:gd name="T4" fmla="*/ 347067043 w 170"/>
                <a:gd name="T5" fmla="*/ 1106425290 h 317"/>
                <a:gd name="T6" fmla="*/ 0 w 170"/>
                <a:gd name="T7" fmla="*/ 1451050941 h 317"/>
                <a:gd name="T8" fmla="*/ 389566913 w 170"/>
                <a:gd name="T9" fmla="*/ 1916596121 h 317"/>
                <a:gd name="T10" fmla="*/ 1204113071 w 170"/>
                <a:gd name="T11" fmla="*/ 507867399 h 317"/>
                <a:gd name="T12" fmla="*/ 1119116157 w 170"/>
                <a:gd name="T13" fmla="*/ 0 h 317"/>
                <a:gd name="T14" fmla="*/ 0 60000 65536"/>
                <a:gd name="T15" fmla="*/ 0 60000 65536"/>
                <a:gd name="T16" fmla="*/ 0 60000 65536"/>
                <a:gd name="T17" fmla="*/ 0 60000 65536"/>
                <a:gd name="T18" fmla="*/ 0 60000 65536"/>
                <a:gd name="T19" fmla="*/ 0 60000 65536"/>
                <a:gd name="T20" fmla="*/ 0 60000 65536"/>
                <a:gd name="T21" fmla="*/ 0 w 170"/>
                <a:gd name="T22" fmla="*/ 0 h 317"/>
                <a:gd name="T23" fmla="*/ 170 w 170"/>
                <a:gd name="T24" fmla="*/ 317 h 3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0" h="317">
                  <a:moveTo>
                    <a:pt x="158" y="0"/>
                  </a:moveTo>
                  <a:cubicBezTo>
                    <a:pt x="68" y="29"/>
                    <a:pt x="68" y="29"/>
                    <a:pt x="68" y="29"/>
                  </a:cubicBezTo>
                  <a:cubicBezTo>
                    <a:pt x="82" y="79"/>
                    <a:pt x="77" y="135"/>
                    <a:pt x="49" y="183"/>
                  </a:cubicBezTo>
                  <a:cubicBezTo>
                    <a:pt x="36" y="206"/>
                    <a:pt x="19" y="225"/>
                    <a:pt x="0" y="240"/>
                  </a:cubicBezTo>
                  <a:cubicBezTo>
                    <a:pt x="55" y="317"/>
                    <a:pt x="55" y="317"/>
                    <a:pt x="55" y="317"/>
                  </a:cubicBezTo>
                  <a:cubicBezTo>
                    <a:pt x="125" y="263"/>
                    <a:pt x="170" y="179"/>
                    <a:pt x="170" y="84"/>
                  </a:cubicBezTo>
                  <a:cubicBezTo>
                    <a:pt x="170" y="55"/>
                    <a:pt x="166" y="27"/>
                    <a:pt x="158" y="0"/>
                  </a:cubicBezTo>
                  <a:close/>
                </a:path>
              </a:pathLst>
            </a:custGeom>
            <a:solidFill>
              <a:schemeClr val="accent4"/>
            </a:solidFill>
            <a:ln w="9525">
              <a:noFill/>
              <a:miter lim="800000"/>
              <a:headEnd/>
              <a:tailEnd/>
            </a:ln>
          </p:spPr>
          <p:txBody>
            <a:bodyPr/>
            <a:lstStyle/>
            <a:p>
              <a:pPr defTabSz="781835">
                <a:defRPr/>
              </a:pPr>
              <a:endParaRPr lang="en-GB" sz="1600" kern="0">
                <a:solidFill>
                  <a:schemeClr val="bg2"/>
                </a:solidFill>
              </a:endParaRPr>
            </a:p>
          </p:txBody>
        </p:sp>
        <p:sp>
          <p:nvSpPr>
            <p:cNvPr id="63" name="Freeform 34"/>
            <p:cNvSpPr>
              <a:spLocks/>
            </p:cNvSpPr>
            <p:nvPr/>
          </p:nvSpPr>
          <p:spPr bwMode="gray">
            <a:xfrm>
              <a:off x="6433568" y="3569518"/>
              <a:ext cx="717550" cy="552450"/>
            </a:xfrm>
            <a:custGeom>
              <a:avLst/>
              <a:gdLst>
                <a:gd name="T0" fmla="*/ 1914044417 w 269"/>
                <a:gd name="T1" fmla="*/ 572723685 h 225"/>
                <a:gd name="T2" fmla="*/ 1914044417 w 269"/>
                <a:gd name="T3" fmla="*/ 0 h 225"/>
                <a:gd name="T4" fmla="*/ 0 w 269"/>
                <a:gd name="T5" fmla="*/ 1175589035 h 225"/>
                <a:gd name="T6" fmla="*/ 640385243 w 269"/>
                <a:gd name="T7" fmla="*/ 1356449146 h 225"/>
                <a:gd name="T8" fmla="*/ 747118923 w 269"/>
                <a:gd name="T9" fmla="*/ 1169561193 h 225"/>
                <a:gd name="T10" fmla="*/ 1914044417 w 269"/>
                <a:gd name="T11" fmla="*/ 572723685 h 225"/>
                <a:gd name="T12" fmla="*/ 0 60000 65536"/>
                <a:gd name="T13" fmla="*/ 0 60000 65536"/>
                <a:gd name="T14" fmla="*/ 0 60000 65536"/>
                <a:gd name="T15" fmla="*/ 0 60000 65536"/>
                <a:gd name="T16" fmla="*/ 0 60000 65536"/>
                <a:gd name="T17" fmla="*/ 0 60000 65536"/>
                <a:gd name="T18" fmla="*/ 0 w 269"/>
                <a:gd name="T19" fmla="*/ 0 h 225"/>
                <a:gd name="T20" fmla="*/ 269 w 269"/>
                <a:gd name="T21" fmla="*/ 225 h 225"/>
              </a:gdLst>
              <a:ahLst/>
              <a:cxnLst>
                <a:cxn ang="T12">
                  <a:pos x="T0" y="T1"/>
                </a:cxn>
                <a:cxn ang="T13">
                  <a:pos x="T2" y="T3"/>
                </a:cxn>
                <a:cxn ang="T14">
                  <a:pos x="T4" y="T5"/>
                </a:cxn>
                <a:cxn ang="T15">
                  <a:pos x="T6" y="T7"/>
                </a:cxn>
                <a:cxn ang="T16">
                  <a:pos x="T8" y="T9"/>
                </a:cxn>
                <a:cxn ang="T17">
                  <a:pos x="T10" y="T11"/>
                </a:cxn>
              </a:cxnLst>
              <a:rect l="T18" t="T19" r="T20" b="T21"/>
              <a:pathLst>
                <a:path w="269" h="225">
                  <a:moveTo>
                    <a:pt x="269" y="95"/>
                  </a:moveTo>
                  <a:cubicBezTo>
                    <a:pt x="269" y="0"/>
                    <a:pt x="269" y="0"/>
                    <a:pt x="269" y="0"/>
                  </a:cubicBezTo>
                  <a:cubicBezTo>
                    <a:pt x="145" y="3"/>
                    <a:pt x="40" y="84"/>
                    <a:pt x="0" y="195"/>
                  </a:cubicBezTo>
                  <a:cubicBezTo>
                    <a:pt x="90" y="225"/>
                    <a:pt x="90" y="225"/>
                    <a:pt x="90" y="225"/>
                  </a:cubicBezTo>
                  <a:cubicBezTo>
                    <a:pt x="94" y="214"/>
                    <a:pt x="99" y="204"/>
                    <a:pt x="105" y="194"/>
                  </a:cubicBezTo>
                  <a:cubicBezTo>
                    <a:pt x="140" y="132"/>
                    <a:pt x="203" y="97"/>
                    <a:pt x="269" y="95"/>
                  </a:cubicBezTo>
                  <a:close/>
                </a:path>
              </a:pathLst>
            </a:custGeom>
            <a:solidFill>
              <a:schemeClr val="accent3"/>
            </a:solidFill>
            <a:ln w="9525">
              <a:noFill/>
              <a:miter lim="800000"/>
              <a:headEnd/>
              <a:tailEnd/>
            </a:ln>
          </p:spPr>
          <p:txBody>
            <a:bodyPr/>
            <a:lstStyle/>
            <a:p>
              <a:pPr defTabSz="781835">
                <a:defRPr/>
              </a:pPr>
              <a:endParaRPr lang="en-GB" sz="1600" kern="0">
                <a:solidFill>
                  <a:schemeClr val="bg2"/>
                </a:solidFill>
              </a:endParaRPr>
            </a:p>
          </p:txBody>
        </p:sp>
        <p:sp>
          <p:nvSpPr>
            <p:cNvPr id="64" name="Freeform 35"/>
            <p:cNvSpPr>
              <a:spLocks/>
            </p:cNvSpPr>
            <p:nvPr/>
          </p:nvSpPr>
          <p:spPr bwMode="gray">
            <a:xfrm>
              <a:off x="7190805" y="3569518"/>
              <a:ext cx="715963" cy="552450"/>
            </a:xfrm>
            <a:custGeom>
              <a:avLst/>
              <a:gdLst>
                <a:gd name="T0" fmla="*/ 1268028785 w 269"/>
                <a:gd name="T1" fmla="*/ 1356449146 h 225"/>
                <a:gd name="T2" fmla="*/ 1905587226 w 269"/>
                <a:gd name="T3" fmla="*/ 1181616876 h 225"/>
                <a:gd name="T4" fmla="*/ 0 w 269"/>
                <a:gd name="T5" fmla="*/ 0 h 225"/>
                <a:gd name="T6" fmla="*/ 0 w 269"/>
                <a:gd name="T7" fmla="*/ 572723685 h 225"/>
                <a:gd name="T8" fmla="*/ 651725819 w 269"/>
                <a:gd name="T9" fmla="*/ 729467366 h 225"/>
                <a:gd name="T10" fmla="*/ 1268028785 w 269"/>
                <a:gd name="T11" fmla="*/ 1356449146 h 225"/>
                <a:gd name="T12" fmla="*/ 0 60000 65536"/>
                <a:gd name="T13" fmla="*/ 0 60000 65536"/>
                <a:gd name="T14" fmla="*/ 0 60000 65536"/>
                <a:gd name="T15" fmla="*/ 0 60000 65536"/>
                <a:gd name="T16" fmla="*/ 0 60000 65536"/>
                <a:gd name="T17" fmla="*/ 0 60000 65536"/>
                <a:gd name="T18" fmla="*/ 0 w 269"/>
                <a:gd name="T19" fmla="*/ 0 h 225"/>
                <a:gd name="T20" fmla="*/ 269 w 269"/>
                <a:gd name="T21" fmla="*/ 225 h 225"/>
              </a:gdLst>
              <a:ahLst/>
              <a:cxnLst>
                <a:cxn ang="T12">
                  <a:pos x="T0" y="T1"/>
                </a:cxn>
                <a:cxn ang="T13">
                  <a:pos x="T2" y="T3"/>
                </a:cxn>
                <a:cxn ang="T14">
                  <a:pos x="T4" y="T5"/>
                </a:cxn>
                <a:cxn ang="T15">
                  <a:pos x="T6" y="T7"/>
                </a:cxn>
                <a:cxn ang="T16">
                  <a:pos x="T8" y="T9"/>
                </a:cxn>
                <a:cxn ang="T17">
                  <a:pos x="T10" y="T11"/>
                </a:cxn>
              </a:cxnLst>
              <a:rect l="T18" t="T19" r="T20" b="T21"/>
              <a:pathLst>
                <a:path w="269" h="225">
                  <a:moveTo>
                    <a:pt x="179" y="225"/>
                  </a:moveTo>
                  <a:cubicBezTo>
                    <a:pt x="269" y="196"/>
                    <a:pt x="269" y="196"/>
                    <a:pt x="269" y="196"/>
                  </a:cubicBezTo>
                  <a:cubicBezTo>
                    <a:pt x="229" y="84"/>
                    <a:pt x="124" y="3"/>
                    <a:pt x="0" y="0"/>
                  </a:cubicBezTo>
                  <a:cubicBezTo>
                    <a:pt x="0" y="95"/>
                    <a:pt x="0" y="95"/>
                    <a:pt x="0" y="95"/>
                  </a:cubicBezTo>
                  <a:cubicBezTo>
                    <a:pt x="31" y="96"/>
                    <a:pt x="63" y="104"/>
                    <a:pt x="92" y="121"/>
                  </a:cubicBezTo>
                  <a:cubicBezTo>
                    <a:pt x="134" y="145"/>
                    <a:pt x="163" y="183"/>
                    <a:pt x="179" y="225"/>
                  </a:cubicBezTo>
                  <a:close/>
                </a:path>
              </a:pathLst>
            </a:custGeom>
            <a:solidFill>
              <a:schemeClr val="accent5"/>
            </a:solidFill>
            <a:ln w="9525">
              <a:noFill/>
              <a:miter lim="800000"/>
              <a:headEnd/>
              <a:tailEnd/>
            </a:ln>
          </p:spPr>
          <p:txBody>
            <a:bodyPr/>
            <a:lstStyle/>
            <a:p>
              <a:pPr defTabSz="781835">
                <a:defRPr/>
              </a:pPr>
              <a:endParaRPr lang="en-GB" sz="1600" kern="0">
                <a:solidFill>
                  <a:schemeClr val="bg2"/>
                </a:solidFill>
              </a:endParaRPr>
            </a:p>
          </p:txBody>
        </p:sp>
      </p:grpSp>
      <p:sp>
        <p:nvSpPr>
          <p:cNvPr id="65" name="Rectangle 64"/>
          <p:cNvSpPr>
            <a:spLocks noChangeArrowheads="1"/>
          </p:cNvSpPr>
          <p:nvPr/>
        </p:nvSpPr>
        <p:spPr bwMode="auto">
          <a:xfrm>
            <a:off x="8267850" y="1599421"/>
            <a:ext cx="3481238" cy="49244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682749" eaLnBrk="0" hangingPunct="0">
              <a:spcAft>
                <a:spcPts val="171"/>
              </a:spcAft>
              <a:defRPr/>
            </a:pPr>
            <a:r>
              <a:rPr lang="en-GB" sz="3200" kern="0" dirty="0" smtClean="0">
                <a:cs typeface="Arial" charset="0"/>
              </a:rPr>
              <a:t>Predictive value</a:t>
            </a:r>
            <a:endParaRPr lang="en-GB" sz="3200" kern="0" dirty="0">
              <a:cs typeface="Arial" charset="0"/>
            </a:endParaRPr>
          </a:p>
        </p:txBody>
      </p:sp>
      <p:sp>
        <p:nvSpPr>
          <p:cNvPr id="66" name="Rectangle 10"/>
          <p:cNvSpPr>
            <a:spLocks noChangeArrowheads="1"/>
          </p:cNvSpPr>
          <p:nvPr/>
        </p:nvSpPr>
        <p:spPr bwMode="auto">
          <a:xfrm>
            <a:off x="500444" y="1599420"/>
            <a:ext cx="3481238" cy="150297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682749" eaLnBrk="0" hangingPunct="0">
              <a:spcAft>
                <a:spcPts val="171"/>
              </a:spcAft>
              <a:defRPr/>
            </a:pPr>
            <a:r>
              <a:rPr lang="en-GB" sz="3200" kern="0" dirty="0" smtClean="0">
                <a:cs typeface="Arial" charset="0"/>
              </a:rPr>
              <a:t>Improved receivables book</a:t>
            </a:r>
            <a:endParaRPr lang="en-GB" sz="3200" kern="0" dirty="0">
              <a:cs typeface="Arial" charset="0"/>
            </a:endParaRPr>
          </a:p>
          <a:p>
            <a:pPr marL="150667" indent="-150667" defTabSz="682749" eaLnBrk="0" hangingPunct="0">
              <a:spcAft>
                <a:spcPts val="171"/>
              </a:spcAft>
              <a:buFont typeface="Arial" panose="020B0604020202020204" pitchFamily="34" charset="0"/>
              <a:buChar char="•"/>
              <a:defRPr/>
            </a:pPr>
            <a:endParaRPr lang="en-GB" sz="3200" kern="0" dirty="0">
              <a:cs typeface="Arial" charset="0"/>
            </a:endParaRPr>
          </a:p>
        </p:txBody>
      </p:sp>
      <p:sp>
        <p:nvSpPr>
          <p:cNvPr id="67" name="Freeform 66"/>
          <p:cNvSpPr/>
          <p:nvPr/>
        </p:nvSpPr>
        <p:spPr>
          <a:xfrm flipH="1">
            <a:off x="442913" y="1504950"/>
            <a:ext cx="4572000" cy="229458"/>
          </a:xfrm>
          <a:custGeom>
            <a:avLst/>
            <a:gdLst>
              <a:gd name="connsiteX0" fmla="*/ 0 w 733245"/>
              <a:gd name="connsiteY0" fmla="*/ 198407 h 198407"/>
              <a:gd name="connsiteX1" fmla="*/ 198407 w 733245"/>
              <a:gd name="connsiteY1" fmla="*/ 0 h 198407"/>
              <a:gd name="connsiteX2" fmla="*/ 733245 w 733245"/>
              <a:gd name="connsiteY2" fmla="*/ 0 h 198407"/>
              <a:gd name="connsiteX0" fmla="*/ 0 w 733245"/>
              <a:gd name="connsiteY0" fmla="*/ 198407 h 198407"/>
              <a:gd name="connsiteX1" fmla="*/ 37531 w 733245"/>
              <a:gd name="connsiteY1" fmla="*/ 0 h 198407"/>
              <a:gd name="connsiteX2" fmla="*/ 733245 w 733245"/>
              <a:gd name="connsiteY2" fmla="*/ 0 h 198407"/>
            </a:gdLst>
            <a:ahLst/>
            <a:cxnLst>
              <a:cxn ang="0">
                <a:pos x="connsiteX0" y="connsiteY0"/>
              </a:cxn>
              <a:cxn ang="0">
                <a:pos x="connsiteX1" y="connsiteY1"/>
              </a:cxn>
              <a:cxn ang="0">
                <a:pos x="connsiteX2" y="connsiteY2"/>
              </a:cxn>
            </a:cxnLst>
            <a:rect l="l" t="t" r="r" b="b"/>
            <a:pathLst>
              <a:path w="733245" h="198407">
                <a:moveTo>
                  <a:pt x="0" y="198407"/>
                </a:moveTo>
                <a:lnTo>
                  <a:pt x="37531" y="0"/>
                </a:lnTo>
                <a:lnTo>
                  <a:pt x="733245" y="0"/>
                </a:lnTo>
              </a:path>
            </a:pathLst>
          </a:custGeom>
          <a:noFill/>
          <a:ln w="19050" cap="flat" cmpd="sng" algn="ctr">
            <a:solidFill>
              <a:schemeClr val="accent3"/>
            </a:solidFill>
            <a:prstDash val="sysDot"/>
          </a:ln>
          <a:effectLst/>
        </p:spPr>
        <p:txBody>
          <a:bodyPr rtlCol="0" anchor="ctr"/>
          <a:lstStyle/>
          <a:p>
            <a:pPr algn="ctr" defTabSz="781835">
              <a:defRPr/>
            </a:pPr>
            <a:endParaRPr lang="en-GB" sz="1200" kern="0">
              <a:solidFill>
                <a:srgbClr val="000000"/>
              </a:solidFill>
            </a:endParaRPr>
          </a:p>
        </p:txBody>
      </p:sp>
      <p:sp>
        <p:nvSpPr>
          <p:cNvPr id="68" name="Freeform 67"/>
          <p:cNvSpPr/>
          <p:nvPr/>
        </p:nvSpPr>
        <p:spPr>
          <a:xfrm flipH="1" flipV="1">
            <a:off x="500443" y="5019190"/>
            <a:ext cx="4320000" cy="229458"/>
          </a:xfrm>
          <a:custGeom>
            <a:avLst/>
            <a:gdLst>
              <a:gd name="connsiteX0" fmla="*/ 0 w 733245"/>
              <a:gd name="connsiteY0" fmla="*/ 198407 h 198407"/>
              <a:gd name="connsiteX1" fmla="*/ 198407 w 733245"/>
              <a:gd name="connsiteY1" fmla="*/ 0 h 198407"/>
              <a:gd name="connsiteX2" fmla="*/ 733245 w 733245"/>
              <a:gd name="connsiteY2" fmla="*/ 0 h 198407"/>
              <a:gd name="connsiteX0" fmla="*/ 0 w 733245"/>
              <a:gd name="connsiteY0" fmla="*/ 198407 h 198407"/>
              <a:gd name="connsiteX1" fmla="*/ 37531 w 733245"/>
              <a:gd name="connsiteY1" fmla="*/ 0 h 198407"/>
              <a:gd name="connsiteX2" fmla="*/ 733245 w 733245"/>
              <a:gd name="connsiteY2" fmla="*/ 0 h 198407"/>
            </a:gdLst>
            <a:ahLst/>
            <a:cxnLst>
              <a:cxn ang="0">
                <a:pos x="connsiteX0" y="connsiteY0"/>
              </a:cxn>
              <a:cxn ang="0">
                <a:pos x="connsiteX1" y="connsiteY1"/>
              </a:cxn>
              <a:cxn ang="0">
                <a:pos x="connsiteX2" y="connsiteY2"/>
              </a:cxn>
            </a:cxnLst>
            <a:rect l="l" t="t" r="r" b="b"/>
            <a:pathLst>
              <a:path w="733245" h="198407">
                <a:moveTo>
                  <a:pt x="0" y="198407"/>
                </a:moveTo>
                <a:lnTo>
                  <a:pt x="37531" y="0"/>
                </a:lnTo>
                <a:lnTo>
                  <a:pt x="733245" y="0"/>
                </a:lnTo>
              </a:path>
            </a:pathLst>
          </a:custGeom>
          <a:noFill/>
          <a:ln w="19050" cap="flat" cmpd="sng" algn="ctr">
            <a:solidFill>
              <a:schemeClr val="tx2"/>
            </a:solidFill>
            <a:prstDash val="sysDot"/>
          </a:ln>
          <a:effectLst/>
        </p:spPr>
        <p:txBody>
          <a:bodyPr rtlCol="0" anchor="ctr"/>
          <a:lstStyle/>
          <a:p>
            <a:pPr algn="ctr" defTabSz="781835">
              <a:defRPr/>
            </a:pPr>
            <a:endParaRPr lang="en-GB" sz="1200" kern="0">
              <a:solidFill>
                <a:srgbClr val="000000"/>
              </a:solidFill>
            </a:endParaRPr>
          </a:p>
        </p:txBody>
      </p:sp>
      <p:sp>
        <p:nvSpPr>
          <p:cNvPr id="69" name="Rectangle 10"/>
          <p:cNvSpPr>
            <a:spLocks noChangeArrowheads="1"/>
          </p:cNvSpPr>
          <p:nvPr/>
        </p:nvSpPr>
        <p:spPr bwMode="auto">
          <a:xfrm>
            <a:off x="500444" y="4167533"/>
            <a:ext cx="3481238" cy="98488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defTabSz="682749" eaLnBrk="0" hangingPunct="0">
              <a:spcAft>
                <a:spcPts val="171"/>
              </a:spcAft>
              <a:defRPr/>
            </a:pPr>
            <a:r>
              <a:rPr lang="en-GB" sz="3200" kern="0" dirty="0" smtClean="0">
                <a:cs typeface="Arial" charset="0"/>
              </a:rPr>
              <a:t>Inter-departmental collaboration</a:t>
            </a:r>
            <a:endParaRPr lang="en-GB" sz="3200" kern="0" dirty="0">
              <a:cs typeface="Arial" charset="0"/>
            </a:endParaRPr>
          </a:p>
        </p:txBody>
      </p:sp>
      <p:sp>
        <p:nvSpPr>
          <p:cNvPr id="70" name="Freeform 69"/>
          <p:cNvSpPr/>
          <p:nvPr/>
        </p:nvSpPr>
        <p:spPr>
          <a:xfrm>
            <a:off x="7177088" y="1504950"/>
            <a:ext cx="4572000" cy="229458"/>
          </a:xfrm>
          <a:custGeom>
            <a:avLst/>
            <a:gdLst>
              <a:gd name="connsiteX0" fmla="*/ 0 w 733245"/>
              <a:gd name="connsiteY0" fmla="*/ 198407 h 198407"/>
              <a:gd name="connsiteX1" fmla="*/ 198407 w 733245"/>
              <a:gd name="connsiteY1" fmla="*/ 0 h 198407"/>
              <a:gd name="connsiteX2" fmla="*/ 733245 w 733245"/>
              <a:gd name="connsiteY2" fmla="*/ 0 h 198407"/>
              <a:gd name="connsiteX0" fmla="*/ 0 w 733245"/>
              <a:gd name="connsiteY0" fmla="*/ 198407 h 198407"/>
              <a:gd name="connsiteX1" fmla="*/ 37531 w 733245"/>
              <a:gd name="connsiteY1" fmla="*/ 0 h 198407"/>
              <a:gd name="connsiteX2" fmla="*/ 733245 w 733245"/>
              <a:gd name="connsiteY2" fmla="*/ 0 h 198407"/>
            </a:gdLst>
            <a:ahLst/>
            <a:cxnLst>
              <a:cxn ang="0">
                <a:pos x="connsiteX0" y="connsiteY0"/>
              </a:cxn>
              <a:cxn ang="0">
                <a:pos x="connsiteX1" y="connsiteY1"/>
              </a:cxn>
              <a:cxn ang="0">
                <a:pos x="connsiteX2" y="connsiteY2"/>
              </a:cxn>
            </a:cxnLst>
            <a:rect l="l" t="t" r="r" b="b"/>
            <a:pathLst>
              <a:path w="733245" h="198407">
                <a:moveTo>
                  <a:pt x="0" y="198407"/>
                </a:moveTo>
                <a:lnTo>
                  <a:pt x="37531" y="0"/>
                </a:lnTo>
                <a:lnTo>
                  <a:pt x="733245" y="0"/>
                </a:lnTo>
              </a:path>
            </a:pathLst>
          </a:custGeom>
          <a:noFill/>
          <a:ln w="19050" cap="flat" cmpd="sng" algn="ctr">
            <a:solidFill>
              <a:schemeClr val="accent5"/>
            </a:solidFill>
            <a:prstDash val="sysDot"/>
          </a:ln>
          <a:effectLst/>
        </p:spPr>
        <p:txBody>
          <a:bodyPr rtlCol="0" anchor="ctr"/>
          <a:lstStyle/>
          <a:p>
            <a:pPr algn="ctr" defTabSz="781835">
              <a:defRPr/>
            </a:pPr>
            <a:endParaRPr lang="en-GB" sz="1200" kern="0">
              <a:solidFill>
                <a:srgbClr val="000000"/>
              </a:solidFill>
            </a:endParaRPr>
          </a:p>
        </p:txBody>
      </p:sp>
      <p:sp>
        <p:nvSpPr>
          <p:cNvPr id="71" name="Freeform 70"/>
          <p:cNvSpPr/>
          <p:nvPr/>
        </p:nvSpPr>
        <p:spPr>
          <a:xfrm flipV="1">
            <a:off x="7429088" y="5019190"/>
            <a:ext cx="4320000" cy="229458"/>
          </a:xfrm>
          <a:custGeom>
            <a:avLst/>
            <a:gdLst>
              <a:gd name="connsiteX0" fmla="*/ 0 w 733245"/>
              <a:gd name="connsiteY0" fmla="*/ 198407 h 198407"/>
              <a:gd name="connsiteX1" fmla="*/ 198407 w 733245"/>
              <a:gd name="connsiteY1" fmla="*/ 0 h 198407"/>
              <a:gd name="connsiteX2" fmla="*/ 733245 w 733245"/>
              <a:gd name="connsiteY2" fmla="*/ 0 h 198407"/>
              <a:gd name="connsiteX0" fmla="*/ 0 w 733245"/>
              <a:gd name="connsiteY0" fmla="*/ 198407 h 198407"/>
              <a:gd name="connsiteX1" fmla="*/ 37531 w 733245"/>
              <a:gd name="connsiteY1" fmla="*/ 0 h 198407"/>
              <a:gd name="connsiteX2" fmla="*/ 733245 w 733245"/>
              <a:gd name="connsiteY2" fmla="*/ 0 h 198407"/>
            </a:gdLst>
            <a:ahLst/>
            <a:cxnLst>
              <a:cxn ang="0">
                <a:pos x="connsiteX0" y="connsiteY0"/>
              </a:cxn>
              <a:cxn ang="0">
                <a:pos x="connsiteX1" y="connsiteY1"/>
              </a:cxn>
              <a:cxn ang="0">
                <a:pos x="connsiteX2" y="connsiteY2"/>
              </a:cxn>
            </a:cxnLst>
            <a:rect l="l" t="t" r="r" b="b"/>
            <a:pathLst>
              <a:path w="733245" h="198407">
                <a:moveTo>
                  <a:pt x="0" y="198407"/>
                </a:moveTo>
                <a:lnTo>
                  <a:pt x="37531" y="0"/>
                </a:lnTo>
                <a:lnTo>
                  <a:pt x="733245" y="0"/>
                </a:lnTo>
              </a:path>
            </a:pathLst>
          </a:custGeom>
          <a:noFill/>
          <a:ln w="19050" cap="flat" cmpd="sng" algn="ctr">
            <a:solidFill>
              <a:schemeClr val="accent4"/>
            </a:solidFill>
            <a:prstDash val="sysDot"/>
          </a:ln>
          <a:effectLst/>
        </p:spPr>
        <p:txBody>
          <a:bodyPr rtlCol="0" anchor="ctr"/>
          <a:lstStyle/>
          <a:p>
            <a:pPr algn="ctr" defTabSz="781835">
              <a:defRPr/>
            </a:pPr>
            <a:endParaRPr lang="en-GB" sz="1200" kern="0">
              <a:solidFill>
                <a:srgbClr val="000000"/>
              </a:solidFill>
            </a:endParaRPr>
          </a:p>
        </p:txBody>
      </p:sp>
      <p:sp>
        <p:nvSpPr>
          <p:cNvPr id="72" name="Rectangle 10"/>
          <p:cNvSpPr>
            <a:spLocks noChangeArrowheads="1"/>
          </p:cNvSpPr>
          <p:nvPr/>
        </p:nvSpPr>
        <p:spPr bwMode="auto">
          <a:xfrm>
            <a:off x="8267850" y="4167533"/>
            <a:ext cx="3481238" cy="98488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defTabSz="682749" eaLnBrk="0" hangingPunct="0">
              <a:spcAft>
                <a:spcPts val="171"/>
              </a:spcAft>
              <a:defRPr/>
            </a:pPr>
            <a:r>
              <a:rPr lang="en-GB" sz="3200" kern="0" dirty="0" smtClean="0">
                <a:cs typeface="Arial" charset="0"/>
              </a:rPr>
              <a:t>Improved pricing decisions</a:t>
            </a:r>
            <a:endParaRPr lang="en-GB" sz="3200" kern="0" dirty="0">
              <a:cs typeface="Arial" charset="0"/>
            </a:endParaRPr>
          </a:p>
        </p:txBody>
      </p:sp>
      <p:sp>
        <p:nvSpPr>
          <p:cNvPr id="74" name="Rectangle 73"/>
          <p:cNvSpPr/>
          <p:nvPr/>
        </p:nvSpPr>
        <p:spPr>
          <a:xfrm rot="19399471">
            <a:off x="4464729" y="1964341"/>
            <a:ext cx="2541080" cy="1946136"/>
          </a:xfrm>
          <a:prstGeom prst="rect">
            <a:avLst/>
          </a:prstGeom>
        </p:spPr>
        <p:txBody>
          <a:bodyPr wrap="none">
            <a:prstTxWarp prst="textArchUp">
              <a:avLst/>
            </a:prstTxWarp>
            <a:spAutoFit/>
          </a:bodyPr>
          <a:lstStyle/>
          <a:p>
            <a:pPr algn="ctr" defTabSz="682749" eaLnBrk="0" hangingPunct="0">
              <a:spcAft>
                <a:spcPts val="171"/>
              </a:spcAft>
              <a:defRPr/>
            </a:pPr>
            <a:r>
              <a:rPr lang="en-GB" sz="1600" kern="0" dirty="0" smtClean="0">
                <a:solidFill>
                  <a:srgbClr val="FFFFFF"/>
                </a:solidFill>
                <a:cs typeface="Arial" charset="0"/>
              </a:rPr>
              <a:t>Loan quality</a:t>
            </a:r>
            <a:endParaRPr lang="en-GB" sz="1600" kern="0" dirty="0">
              <a:solidFill>
                <a:srgbClr val="FFFFFF"/>
              </a:solidFill>
              <a:cs typeface="Arial" charset="0"/>
            </a:endParaRPr>
          </a:p>
        </p:txBody>
      </p:sp>
      <p:sp>
        <p:nvSpPr>
          <p:cNvPr id="75" name="Rectangle 74"/>
          <p:cNvSpPr/>
          <p:nvPr/>
        </p:nvSpPr>
        <p:spPr>
          <a:xfrm rot="2253236">
            <a:off x="5184184" y="1982850"/>
            <a:ext cx="2541080" cy="1946136"/>
          </a:xfrm>
          <a:prstGeom prst="rect">
            <a:avLst/>
          </a:prstGeom>
        </p:spPr>
        <p:txBody>
          <a:bodyPr wrap="none">
            <a:prstTxWarp prst="textArchUp">
              <a:avLst/>
            </a:prstTxWarp>
            <a:spAutoFit/>
          </a:bodyPr>
          <a:lstStyle/>
          <a:p>
            <a:pPr algn="ctr" defTabSz="682749" eaLnBrk="0" hangingPunct="0">
              <a:spcAft>
                <a:spcPts val="171"/>
              </a:spcAft>
              <a:defRPr/>
            </a:pPr>
            <a:r>
              <a:rPr lang="en-GB" sz="1600" kern="0" dirty="0" smtClean="0">
                <a:solidFill>
                  <a:srgbClr val="FFFFFF"/>
                </a:solidFill>
                <a:cs typeface="Arial" charset="0"/>
              </a:rPr>
              <a:t>Forward looking</a:t>
            </a:r>
            <a:endParaRPr lang="en-GB" sz="1600" kern="0" dirty="0">
              <a:solidFill>
                <a:srgbClr val="FFFFFF"/>
              </a:solidFill>
              <a:cs typeface="Arial" charset="0"/>
            </a:endParaRPr>
          </a:p>
        </p:txBody>
      </p:sp>
      <p:sp>
        <p:nvSpPr>
          <p:cNvPr id="76" name="Rectangle 75"/>
          <p:cNvSpPr/>
          <p:nvPr/>
        </p:nvSpPr>
        <p:spPr>
          <a:xfrm>
            <a:off x="4829767" y="3189616"/>
            <a:ext cx="2541080" cy="1946136"/>
          </a:xfrm>
          <a:prstGeom prst="rect">
            <a:avLst/>
          </a:prstGeom>
        </p:spPr>
        <p:txBody>
          <a:bodyPr wrap="none">
            <a:prstTxWarp prst="textArchDown">
              <a:avLst/>
            </a:prstTxWarp>
            <a:spAutoFit/>
          </a:bodyPr>
          <a:lstStyle/>
          <a:p>
            <a:pPr algn="ctr" defTabSz="682749" eaLnBrk="0" hangingPunct="0">
              <a:spcAft>
                <a:spcPts val="171"/>
              </a:spcAft>
              <a:defRPr/>
            </a:pPr>
            <a:r>
              <a:rPr lang="en-GB" sz="1600" kern="0" dirty="0" smtClean="0">
                <a:solidFill>
                  <a:srgbClr val="FFFFFF"/>
                </a:solidFill>
                <a:cs typeface="Arial" charset="0"/>
              </a:rPr>
              <a:t>BPR</a:t>
            </a:r>
            <a:endParaRPr lang="en-GB" sz="1600" kern="0" dirty="0">
              <a:solidFill>
                <a:srgbClr val="FFFFFF"/>
              </a:solidFill>
              <a:cs typeface="Arial" charset="0"/>
            </a:endParaRPr>
          </a:p>
        </p:txBody>
      </p:sp>
      <p:sp>
        <p:nvSpPr>
          <p:cNvPr id="77" name="Rectangle 76"/>
          <p:cNvSpPr/>
          <p:nvPr/>
        </p:nvSpPr>
        <p:spPr>
          <a:xfrm rot="17350179">
            <a:off x="5491610" y="2685612"/>
            <a:ext cx="2541079" cy="1946136"/>
          </a:xfrm>
          <a:prstGeom prst="rect">
            <a:avLst/>
          </a:prstGeom>
        </p:spPr>
        <p:txBody>
          <a:bodyPr wrap="none">
            <a:prstTxWarp prst="textArchDown">
              <a:avLst/>
            </a:prstTxWarp>
            <a:spAutoFit/>
          </a:bodyPr>
          <a:lstStyle/>
          <a:p>
            <a:pPr algn="ctr" defTabSz="682749" eaLnBrk="0" hangingPunct="0">
              <a:spcAft>
                <a:spcPts val="171"/>
              </a:spcAft>
              <a:defRPr/>
            </a:pPr>
            <a:r>
              <a:rPr lang="en-GB" sz="1600" kern="0" dirty="0" smtClean="0">
                <a:solidFill>
                  <a:srgbClr val="FFFFFF"/>
                </a:solidFill>
                <a:cs typeface="Arial" charset="0"/>
              </a:rPr>
              <a:t>Pricing</a:t>
            </a:r>
            <a:endParaRPr lang="en-GB" sz="1600" kern="0" dirty="0">
              <a:solidFill>
                <a:srgbClr val="FFFFFF"/>
              </a:solidFill>
              <a:cs typeface="Arial" charset="0"/>
            </a:endParaRPr>
          </a:p>
        </p:txBody>
      </p:sp>
      <p:sp>
        <p:nvSpPr>
          <p:cNvPr id="78" name="Rectangle 10"/>
          <p:cNvSpPr>
            <a:spLocks noChangeArrowheads="1"/>
          </p:cNvSpPr>
          <p:nvPr/>
        </p:nvSpPr>
        <p:spPr bwMode="auto">
          <a:xfrm>
            <a:off x="3810001" y="5532838"/>
            <a:ext cx="5008778" cy="49244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ctr" defTabSz="682749" eaLnBrk="0" hangingPunct="0">
              <a:spcAft>
                <a:spcPts val="171"/>
              </a:spcAft>
              <a:defRPr/>
            </a:pPr>
            <a:r>
              <a:rPr lang="en-GB" sz="3200" kern="0" dirty="0" smtClean="0">
                <a:cs typeface="Arial" charset="0"/>
              </a:rPr>
              <a:t>Review of processes</a:t>
            </a:r>
            <a:endParaRPr lang="en-GB" sz="3200" kern="0" dirty="0">
              <a:cs typeface="Arial" charset="0"/>
            </a:endParaRPr>
          </a:p>
        </p:txBody>
      </p:sp>
      <p:sp>
        <p:nvSpPr>
          <p:cNvPr id="79" name="Rectangle 78"/>
          <p:cNvSpPr/>
          <p:nvPr/>
        </p:nvSpPr>
        <p:spPr>
          <a:xfrm rot="4235058">
            <a:off x="4184424" y="2664186"/>
            <a:ext cx="2541079" cy="1946136"/>
          </a:xfrm>
          <a:prstGeom prst="rect">
            <a:avLst/>
          </a:prstGeom>
        </p:spPr>
        <p:txBody>
          <a:bodyPr wrap="none">
            <a:prstTxWarp prst="textArchDown">
              <a:avLst/>
            </a:prstTxWarp>
            <a:spAutoFit/>
          </a:bodyPr>
          <a:lstStyle/>
          <a:p>
            <a:pPr algn="ctr" defTabSz="682749" eaLnBrk="0" hangingPunct="0">
              <a:spcAft>
                <a:spcPts val="171"/>
              </a:spcAft>
              <a:defRPr/>
            </a:pPr>
            <a:r>
              <a:rPr lang="en-GB" sz="1600" kern="0" dirty="0" smtClean="0">
                <a:solidFill>
                  <a:srgbClr val="FFFFFF"/>
                </a:solidFill>
                <a:cs typeface="Arial" charset="0"/>
              </a:rPr>
              <a:t>Collaboration</a:t>
            </a:r>
            <a:endParaRPr lang="en-GB" sz="1600" kern="0" dirty="0">
              <a:solidFill>
                <a:srgbClr val="FFFFFF"/>
              </a:solidFill>
              <a:cs typeface="Arial" charset="0"/>
            </a:endParaRPr>
          </a:p>
        </p:txBody>
      </p:sp>
      <p:sp>
        <p:nvSpPr>
          <p:cNvPr id="80" name="Date Placeholder 3"/>
          <p:cNvSpPr txBox="1">
            <a:spLocks/>
          </p:cNvSpPr>
          <p:nvPr/>
        </p:nvSpPr>
        <p:spPr>
          <a:xfrm>
            <a:off x="9984296" y="6355080"/>
            <a:ext cx="1764792" cy="1371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January 2019</a:t>
            </a:r>
            <a:endParaRPr lang="en-US" dirty="0"/>
          </a:p>
        </p:txBody>
      </p:sp>
      <p:sp>
        <p:nvSpPr>
          <p:cNvPr id="82" name="Google Shape;1743;p143"/>
          <p:cNvSpPr/>
          <p:nvPr/>
        </p:nvSpPr>
        <p:spPr>
          <a:xfrm>
            <a:off x="5384286" y="2554424"/>
            <a:ext cx="1357257" cy="1422829"/>
          </a:xfrm>
          <a:custGeom>
            <a:avLst/>
            <a:gdLst/>
            <a:ahLst/>
            <a:cxnLst/>
            <a:rect l="l" t="t" r="r" b="b"/>
            <a:pathLst>
              <a:path w="200" h="199" extrusionOk="0">
                <a:moveTo>
                  <a:pt x="30" y="77"/>
                </a:moveTo>
                <a:cubicBezTo>
                  <a:pt x="7" y="77"/>
                  <a:pt x="7" y="77"/>
                  <a:pt x="7" y="77"/>
                </a:cubicBezTo>
                <a:cubicBezTo>
                  <a:pt x="3" y="77"/>
                  <a:pt x="0" y="80"/>
                  <a:pt x="0" y="83"/>
                </a:cubicBezTo>
                <a:cubicBezTo>
                  <a:pt x="0" y="188"/>
                  <a:pt x="0" y="188"/>
                  <a:pt x="0" y="188"/>
                </a:cubicBezTo>
                <a:cubicBezTo>
                  <a:pt x="0" y="192"/>
                  <a:pt x="3" y="195"/>
                  <a:pt x="7" y="195"/>
                </a:cubicBezTo>
                <a:cubicBezTo>
                  <a:pt x="18" y="195"/>
                  <a:pt x="18" y="195"/>
                  <a:pt x="18" y="195"/>
                </a:cubicBezTo>
                <a:cubicBezTo>
                  <a:pt x="29" y="195"/>
                  <a:pt x="36" y="186"/>
                  <a:pt x="36" y="177"/>
                </a:cubicBezTo>
                <a:cubicBezTo>
                  <a:pt x="36" y="83"/>
                  <a:pt x="36" y="83"/>
                  <a:pt x="36" y="83"/>
                </a:cubicBezTo>
                <a:cubicBezTo>
                  <a:pt x="36" y="80"/>
                  <a:pt x="33" y="77"/>
                  <a:pt x="30" y="77"/>
                </a:cubicBezTo>
                <a:close/>
                <a:moveTo>
                  <a:pt x="182" y="82"/>
                </a:moveTo>
                <a:cubicBezTo>
                  <a:pt x="154" y="82"/>
                  <a:pt x="154" y="82"/>
                  <a:pt x="154" y="82"/>
                </a:cubicBezTo>
                <a:cubicBezTo>
                  <a:pt x="145" y="82"/>
                  <a:pt x="136" y="73"/>
                  <a:pt x="136" y="63"/>
                </a:cubicBezTo>
                <a:cubicBezTo>
                  <a:pt x="136" y="18"/>
                  <a:pt x="136" y="18"/>
                  <a:pt x="136" y="18"/>
                </a:cubicBezTo>
                <a:cubicBezTo>
                  <a:pt x="136" y="8"/>
                  <a:pt x="128" y="0"/>
                  <a:pt x="118" y="0"/>
                </a:cubicBezTo>
                <a:cubicBezTo>
                  <a:pt x="107" y="0"/>
                  <a:pt x="107" y="0"/>
                  <a:pt x="107" y="0"/>
                </a:cubicBezTo>
                <a:cubicBezTo>
                  <a:pt x="103" y="0"/>
                  <a:pt x="100" y="3"/>
                  <a:pt x="100" y="6"/>
                </a:cubicBezTo>
                <a:cubicBezTo>
                  <a:pt x="100" y="34"/>
                  <a:pt x="100" y="34"/>
                  <a:pt x="100" y="34"/>
                </a:cubicBezTo>
                <a:cubicBezTo>
                  <a:pt x="100" y="58"/>
                  <a:pt x="83" y="82"/>
                  <a:pt x="61" y="82"/>
                </a:cubicBezTo>
                <a:cubicBezTo>
                  <a:pt x="57" y="82"/>
                  <a:pt x="54" y="84"/>
                  <a:pt x="54" y="88"/>
                </a:cubicBezTo>
                <a:cubicBezTo>
                  <a:pt x="54" y="179"/>
                  <a:pt x="54" y="179"/>
                  <a:pt x="54" y="179"/>
                </a:cubicBezTo>
                <a:cubicBezTo>
                  <a:pt x="54" y="183"/>
                  <a:pt x="57" y="185"/>
                  <a:pt x="61" y="185"/>
                </a:cubicBezTo>
                <a:cubicBezTo>
                  <a:pt x="92" y="186"/>
                  <a:pt x="102" y="199"/>
                  <a:pt x="134" y="199"/>
                </a:cubicBezTo>
                <a:cubicBezTo>
                  <a:pt x="169" y="199"/>
                  <a:pt x="200" y="195"/>
                  <a:pt x="200" y="156"/>
                </a:cubicBezTo>
                <a:cubicBezTo>
                  <a:pt x="200" y="99"/>
                  <a:pt x="200" y="99"/>
                  <a:pt x="200" y="99"/>
                </a:cubicBezTo>
                <a:cubicBezTo>
                  <a:pt x="200" y="90"/>
                  <a:pt x="192" y="82"/>
                  <a:pt x="182" y="82"/>
                </a:cubicBezTo>
                <a:close/>
              </a:path>
            </a:pathLst>
          </a:custGeom>
          <a:solidFill>
            <a:srgbClr val="000000"/>
          </a:solidFill>
          <a:ln>
            <a:noFill/>
          </a:ln>
        </p:spPr>
        <p:txBody>
          <a:bodyPr spcFirstLastPara="1" wrap="square" lIns="68575" tIns="34275" rIns="68575" bIns="342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Tree>
    <p:extLst>
      <p:ext uri="{BB962C8B-B14F-4D97-AF65-F5344CB8AC3E}">
        <p14:creationId xmlns:p14="http://schemas.microsoft.com/office/powerpoint/2010/main" val="2436976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2019 considerations</a:t>
            </a:r>
            <a:endParaRPr lang="en-US" dirty="0"/>
          </a:p>
        </p:txBody>
      </p:sp>
      <p:sp>
        <p:nvSpPr>
          <p:cNvPr id="6" name="Subtitle 5"/>
          <p:cNvSpPr>
            <a:spLocks noGrp="1"/>
          </p:cNvSpPr>
          <p:nvPr>
            <p:ph type="subTitle" idx="16"/>
          </p:nvPr>
        </p:nvSpPr>
        <p:spPr/>
        <p:txBody>
          <a:bodyPr/>
          <a:lstStyle/>
          <a:p>
            <a:r>
              <a:rPr lang="en-US" dirty="0" smtClean="0"/>
              <a:t>Implementation of IFRS 9: What next?</a:t>
            </a:r>
            <a:endParaRPr lang="en-US" dirty="0"/>
          </a:p>
        </p:txBody>
      </p:sp>
      <p:sp>
        <p:nvSpPr>
          <p:cNvPr id="48" name="Freeform 5"/>
          <p:cNvSpPr>
            <a:spLocks/>
          </p:cNvSpPr>
          <p:nvPr/>
        </p:nvSpPr>
        <p:spPr bwMode="auto">
          <a:xfrm>
            <a:off x="502123" y="1499391"/>
            <a:ext cx="2348632" cy="2476840"/>
          </a:xfrm>
          <a:custGeom>
            <a:avLst/>
            <a:gdLst>
              <a:gd name="T0" fmla="*/ 4861 w 4907"/>
              <a:gd name="T1" fmla="*/ 5375 h 5375"/>
              <a:gd name="T2" fmla="*/ 46 w 4907"/>
              <a:gd name="T3" fmla="*/ 5375 h 5375"/>
              <a:gd name="T4" fmla="*/ 46 w 4907"/>
              <a:gd name="T5" fmla="*/ 5375 h 5375"/>
              <a:gd name="T6" fmla="*/ 36 w 4907"/>
              <a:gd name="T7" fmla="*/ 5373 h 5375"/>
              <a:gd name="T8" fmla="*/ 28 w 4907"/>
              <a:gd name="T9" fmla="*/ 5371 h 5375"/>
              <a:gd name="T10" fmla="*/ 20 w 4907"/>
              <a:gd name="T11" fmla="*/ 5367 h 5375"/>
              <a:gd name="T12" fmla="*/ 12 w 4907"/>
              <a:gd name="T13" fmla="*/ 5361 h 5375"/>
              <a:gd name="T14" fmla="*/ 8 w 4907"/>
              <a:gd name="T15" fmla="*/ 5353 h 5375"/>
              <a:gd name="T16" fmla="*/ 4 w 4907"/>
              <a:gd name="T17" fmla="*/ 5347 h 5375"/>
              <a:gd name="T18" fmla="*/ 0 w 4907"/>
              <a:gd name="T19" fmla="*/ 5337 h 5375"/>
              <a:gd name="T20" fmla="*/ 0 w 4907"/>
              <a:gd name="T21" fmla="*/ 5329 h 5375"/>
              <a:gd name="T22" fmla="*/ 0 w 4907"/>
              <a:gd name="T23" fmla="*/ 44 h 5375"/>
              <a:gd name="T24" fmla="*/ 0 w 4907"/>
              <a:gd name="T25" fmla="*/ 44 h 5375"/>
              <a:gd name="T26" fmla="*/ 0 w 4907"/>
              <a:gd name="T27" fmla="*/ 36 h 5375"/>
              <a:gd name="T28" fmla="*/ 4 w 4907"/>
              <a:gd name="T29" fmla="*/ 26 h 5375"/>
              <a:gd name="T30" fmla="*/ 8 w 4907"/>
              <a:gd name="T31" fmla="*/ 20 h 5375"/>
              <a:gd name="T32" fmla="*/ 12 w 4907"/>
              <a:gd name="T33" fmla="*/ 12 h 5375"/>
              <a:gd name="T34" fmla="*/ 20 w 4907"/>
              <a:gd name="T35" fmla="*/ 6 h 5375"/>
              <a:gd name="T36" fmla="*/ 28 w 4907"/>
              <a:gd name="T37" fmla="*/ 2 h 5375"/>
              <a:gd name="T38" fmla="*/ 36 w 4907"/>
              <a:gd name="T39" fmla="*/ 0 h 5375"/>
              <a:gd name="T40" fmla="*/ 46 w 4907"/>
              <a:gd name="T41" fmla="*/ 0 h 5375"/>
              <a:gd name="T42" fmla="*/ 4861 w 4907"/>
              <a:gd name="T43" fmla="*/ 0 h 5375"/>
              <a:gd name="T44" fmla="*/ 4861 w 4907"/>
              <a:gd name="T45" fmla="*/ 0 h 5375"/>
              <a:gd name="T46" fmla="*/ 4871 w 4907"/>
              <a:gd name="T47" fmla="*/ 0 h 5375"/>
              <a:gd name="T48" fmla="*/ 4879 w 4907"/>
              <a:gd name="T49" fmla="*/ 2 h 5375"/>
              <a:gd name="T50" fmla="*/ 4887 w 4907"/>
              <a:gd name="T51" fmla="*/ 6 h 5375"/>
              <a:gd name="T52" fmla="*/ 4893 w 4907"/>
              <a:gd name="T53" fmla="*/ 12 h 5375"/>
              <a:gd name="T54" fmla="*/ 4899 w 4907"/>
              <a:gd name="T55" fmla="*/ 20 h 5375"/>
              <a:gd name="T56" fmla="*/ 4903 w 4907"/>
              <a:gd name="T57" fmla="*/ 26 h 5375"/>
              <a:gd name="T58" fmla="*/ 4907 w 4907"/>
              <a:gd name="T59" fmla="*/ 36 h 5375"/>
              <a:gd name="T60" fmla="*/ 4907 w 4907"/>
              <a:gd name="T61" fmla="*/ 44 h 5375"/>
              <a:gd name="T62" fmla="*/ 4907 w 4907"/>
              <a:gd name="T63" fmla="*/ 44 h 5375"/>
              <a:gd name="T64" fmla="*/ 4907 w 4907"/>
              <a:gd name="T65" fmla="*/ 54 h 5375"/>
              <a:gd name="T66" fmla="*/ 4903 w 4907"/>
              <a:gd name="T67" fmla="*/ 62 h 5375"/>
              <a:gd name="T68" fmla="*/ 4899 w 4907"/>
              <a:gd name="T69" fmla="*/ 70 h 5375"/>
              <a:gd name="T70" fmla="*/ 4893 w 4907"/>
              <a:gd name="T71" fmla="*/ 76 h 5375"/>
              <a:gd name="T72" fmla="*/ 4887 w 4907"/>
              <a:gd name="T73" fmla="*/ 82 h 5375"/>
              <a:gd name="T74" fmla="*/ 4879 w 4907"/>
              <a:gd name="T75" fmla="*/ 86 h 5375"/>
              <a:gd name="T76" fmla="*/ 4871 w 4907"/>
              <a:gd name="T77" fmla="*/ 90 h 5375"/>
              <a:gd name="T78" fmla="*/ 4861 w 4907"/>
              <a:gd name="T79" fmla="*/ 90 h 5375"/>
              <a:gd name="T80" fmla="*/ 90 w 4907"/>
              <a:gd name="T81" fmla="*/ 90 h 5375"/>
              <a:gd name="T82" fmla="*/ 90 w 4907"/>
              <a:gd name="T83" fmla="*/ 5284 h 5375"/>
              <a:gd name="T84" fmla="*/ 4861 w 4907"/>
              <a:gd name="T85" fmla="*/ 5284 h 5375"/>
              <a:gd name="T86" fmla="*/ 4861 w 4907"/>
              <a:gd name="T87" fmla="*/ 5284 h 5375"/>
              <a:gd name="T88" fmla="*/ 4871 w 4907"/>
              <a:gd name="T89" fmla="*/ 5284 h 5375"/>
              <a:gd name="T90" fmla="*/ 4879 w 4907"/>
              <a:gd name="T91" fmla="*/ 5288 h 5375"/>
              <a:gd name="T92" fmla="*/ 4887 w 4907"/>
              <a:gd name="T93" fmla="*/ 5292 h 5375"/>
              <a:gd name="T94" fmla="*/ 4893 w 4907"/>
              <a:gd name="T95" fmla="*/ 5298 h 5375"/>
              <a:gd name="T96" fmla="*/ 4899 w 4907"/>
              <a:gd name="T97" fmla="*/ 5304 h 5375"/>
              <a:gd name="T98" fmla="*/ 4903 w 4907"/>
              <a:gd name="T99" fmla="*/ 5312 h 5375"/>
              <a:gd name="T100" fmla="*/ 4907 w 4907"/>
              <a:gd name="T101" fmla="*/ 5319 h 5375"/>
              <a:gd name="T102" fmla="*/ 4907 w 4907"/>
              <a:gd name="T103" fmla="*/ 5329 h 5375"/>
              <a:gd name="T104" fmla="*/ 4907 w 4907"/>
              <a:gd name="T105" fmla="*/ 5329 h 5375"/>
              <a:gd name="T106" fmla="*/ 4907 w 4907"/>
              <a:gd name="T107" fmla="*/ 5337 h 5375"/>
              <a:gd name="T108" fmla="*/ 4903 w 4907"/>
              <a:gd name="T109" fmla="*/ 5347 h 5375"/>
              <a:gd name="T110" fmla="*/ 4899 w 4907"/>
              <a:gd name="T111" fmla="*/ 5353 h 5375"/>
              <a:gd name="T112" fmla="*/ 4893 w 4907"/>
              <a:gd name="T113" fmla="*/ 5361 h 5375"/>
              <a:gd name="T114" fmla="*/ 4887 w 4907"/>
              <a:gd name="T115" fmla="*/ 5367 h 5375"/>
              <a:gd name="T116" fmla="*/ 4879 w 4907"/>
              <a:gd name="T117" fmla="*/ 5371 h 5375"/>
              <a:gd name="T118" fmla="*/ 4871 w 4907"/>
              <a:gd name="T119" fmla="*/ 5373 h 5375"/>
              <a:gd name="T120" fmla="*/ 4861 w 4907"/>
              <a:gd name="T121" fmla="*/ 5375 h 5375"/>
              <a:gd name="T122" fmla="*/ 4861 w 4907"/>
              <a:gd name="T123" fmla="*/ 5375 h 5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907" h="5375">
                <a:moveTo>
                  <a:pt x="4861" y="5375"/>
                </a:moveTo>
                <a:lnTo>
                  <a:pt x="46" y="5375"/>
                </a:lnTo>
                <a:lnTo>
                  <a:pt x="46" y="5375"/>
                </a:lnTo>
                <a:lnTo>
                  <a:pt x="36" y="5373"/>
                </a:lnTo>
                <a:lnTo>
                  <a:pt x="28" y="5371"/>
                </a:lnTo>
                <a:lnTo>
                  <a:pt x="20" y="5367"/>
                </a:lnTo>
                <a:lnTo>
                  <a:pt x="12" y="5361"/>
                </a:lnTo>
                <a:lnTo>
                  <a:pt x="8" y="5353"/>
                </a:lnTo>
                <a:lnTo>
                  <a:pt x="4" y="5347"/>
                </a:lnTo>
                <a:lnTo>
                  <a:pt x="0" y="5337"/>
                </a:lnTo>
                <a:lnTo>
                  <a:pt x="0" y="5329"/>
                </a:lnTo>
                <a:lnTo>
                  <a:pt x="0" y="44"/>
                </a:lnTo>
                <a:lnTo>
                  <a:pt x="0" y="44"/>
                </a:lnTo>
                <a:lnTo>
                  <a:pt x="0" y="36"/>
                </a:lnTo>
                <a:lnTo>
                  <a:pt x="4" y="26"/>
                </a:lnTo>
                <a:lnTo>
                  <a:pt x="8" y="20"/>
                </a:lnTo>
                <a:lnTo>
                  <a:pt x="12" y="12"/>
                </a:lnTo>
                <a:lnTo>
                  <a:pt x="20" y="6"/>
                </a:lnTo>
                <a:lnTo>
                  <a:pt x="28" y="2"/>
                </a:lnTo>
                <a:lnTo>
                  <a:pt x="36" y="0"/>
                </a:lnTo>
                <a:lnTo>
                  <a:pt x="46" y="0"/>
                </a:lnTo>
                <a:lnTo>
                  <a:pt x="4861" y="0"/>
                </a:lnTo>
                <a:lnTo>
                  <a:pt x="4861" y="0"/>
                </a:lnTo>
                <a:lnTo>
                  <a:pt x="4871" y="0"/>
                </a:lnTo>
                <a:lnTo>
                  <a:pt x="4879" y="2"/>
                </a:lnTo>
                <a:lnTo>
                  <a:pt x="4887" y="6"/>
                </a:lnTo>
                <a:lnTo>
                  <a:pt x="4893" y="12"/>
                </a:lnTo>
                <a:lnTo>
                  <a:pt x="4899" y="20"/>
                </a:lnTo>
                <a:lnTo>
                  <a:pt x="4903" y="26"/>
                </a:lnTo>
                <a:lnTo>
                  <a:pt x="4907" y="36"/>
                </a:lnTo>
                <a:lnTo>
                  <a:pt x="4907" y="44"/>
                </a:lnTo>
                <a:lnTo>
                  <a:pt x="4907" y="44"/>
                </a:lnTo>
                <a:lnTo>
                  <a:pt x="4907" y="54"/>
                </a:lnTo>
                <a:lnTo>
                  <a:pt x="4903" y="62"/>
                </a:lnTo>
                <a:lnTo>
                  <a:pt x="4899" y="70"/>
                </a:lnTo>
                <a:lnTo>
                  <a:pt x="4893" y="76"/>
                </a:lnTo>
                <a:lnTo>
                  <a:pt x="4887" y="82"/>
                </a:lnTo>
                <a:lnTo>
                  <a:pt x="4879" y="86"/>
                </a:lnTo>
                <a:lnTo>
                  <a:pt x="4871" y="90"/>
                </a:lnTo>
                <a:lnTo>
                  <a:pt x="4861" y="90"/>
                </a:lnTo>
                <a:lnTo>
                  <a:pt x="90" y="90"/>
                </a:lnTo>
                <a:lnTo>
                  <a:pt x="90" y="5284"/>
                </a:lnTo>
                <a:lnTo>
                  <a:pt x="4861" y="5284"/>
                </a:lnTo>
                <a:lnTo>
                  <a:pt x="4861" y="5284"/>
                </a:lnTo>
                <a:lnTo>
                  <a:pt x="4871" y="5284"/>
                </a:lnTo>
                <a:lnTo>
                  <a:pt x="4879" y="5288"/>
                </a:lnTo>
                <a:lnTo>
                  <a:pt x="4887" y="5292"/>
                </a:lnTo>
                <a:lnTo>
                  <a:pt x="4893" y="5298"/>
                </a:lnTo>
                <a:lnTo>
                  <a:pt x="4899" y="5304"/>
                </a:lnTo>
                <a:lnTo>
                  <a:pt x="4903" y="5312"/>
                </a:lnTo>
                <a:lnTo>
                  <a:pt x="4907" y="5319"/>
                </a:lnTo>
                <a:lnTo>
                  <a:pt x="4907" y="5329"/>
                </a:lnTo>
                <a:lnTo>
                  <a:pt x="4907" y="5329"/>
                </a:lnTo>
                <a:lnTo>
                  <a:pt x="4907" y="5337"/>
                </a:lnTo>
                <a:lnTo>
                  <a:pt x="4903" y="5347"/>
                </a:lnTo>
                <a:lnTo>
                  <a:pt x="4899" y="5353"/>
                </a:lnTo>
                <a:lnTo>
                  <a:pt x="4893" y="5361"/>
                </a:lnTo>
                <a:lnTo>
                  <a:pt x="4887" y="5367"/>
                </a:lnTo>
                <a:lnTo>
                  <a:pt x="4879" y="5371"/>
                </a:lnTo>
                <a:lnTo>
                  <a:pt x="4871" y="5373"/>
                </a:lnTo>
                <a:lnTo>
                  <a:pt x="4861" y="5375"/>
                </a:lnTo>
                <a:lnTo>
                  <a:pt x="4861" y="5375"/>
                </a:lnTo>
                <a:close/>
              </a:path>
            </a:pathLst>
          </a:custGeom>
          <a:solidFill>
            <a:srgbClr val="D04A02"/>
          </a:solidFill>
          <a:ln>
            <a:noFill/>
          </a:ln>
          <a:extLst/>
        </p:spPr>
        <p:txBody>
          <a:bodyPr vert="horz" wrap="square" lIns="78191" tIns="39096" rIns="78191" bIns="39096" numCol="1" anchor="t" anchorCtr="0" compatLnSpc="1">
            <a:prstTxWarp prst="textNoShape">
              <a:avLst/>
            </a:prstTxWarp>
          </a:bodyPr>
          <a:lstStyle/>
          <a:p>
            <a:endParaRPr lang="en-GB" sz="900"/>
          </a:p>
        </p:txBody>
      </p:sp>
      <p:sp>
        <p:nvSpPr>
          <p:cNvPr id="49" name="Freeform 6"/>
          <p:cNvSpPr>
            <a:spLocks/>
          </p:cNvSpPr>
          <p:nvPr/>
        </p:nvSpPr>
        <p:spPr bwMode="auto">
          <a:xfrm>
            <a:off x="727079" y="1715049"/>
            <a:ext cx="2123677" cy="2045063"/>
          </a:xfrm>
          <a:custGeom>
            <a:avLst/>
            <a:gdLst>
              <a:gd name="T0" fmla="*/ 4391 w 4437"/>
              <a:gd name="T1" fmla="*/ 4438 h 4438"/>
              <a:gd name="T2" fmla="*/ 44 w 4437"/>
              <a:gd name="T3" fmla="*/ 4438 h 4438"/>
              <a:gd name="T4" fmla="*/ 44 w 4437"/>
              <a:gd name="T5" fmla="*/ 4438 h 4438"/>
              <a:gd name="T6" fmla="*/ 36 w 4437"/>
              <a:gd name="T7" fmla="*/ 4436 h 4438"/>
              <a:gd name="T8" fmla="*/ 26 w 4437"/>
              <a:gd name="T9" fmla="*/ 4434 h 4438"/>
              <a:gd name="T10" fmla="*/ 20 w 4437"/>
              <a:gd name="T11" fmla="*/ 4430 h 4438"/>
              <a:gd name="T12" fmla="*/ 12 w 4437"/>
              <a:gd name="T13" fmla="*/ 4424 h 4438"/>
              <a:gd name="T14" fmla="*/ 6 w 4437"/>
              <a:gd name="T15" fmla="*/ 4418 h 4438"/>
              <a:gd name="T16" fmla="*/ 2 w 4437"/>
              <a:gd name="T17" fmla="*/ 4410 h 4438"/>
              <a:gd name="T18" fmla="*/ 0 w 4437"/>
              <a:gd name="T19" fmla="*/ 4402 h 4438"/>
              <a:gd name="T20" fmla="*/ 0 w 4437"/>
              <a:gd name="T21" fmla="*/ 4392 h 4438"/>
              <a:gd name="T22" fmla="*/ 0 w 4437"/>
              <a:gd name="T23" fmla="*/ 4392 h 4438"/>
              <a:gd name="T24" fmla="*/ 0 w 4437"/>
              <a:gd name="T25" fmla="*/ 4382 h 4438"/>
              <a:gd name="T26" fmla="*/ 2 w 4437"/>
              <a:gd name="T27" fmla="*/ 4374 h 4438"/>
              <a:gd name="T28" fmla="*/ 6 w 4437"/>
              <a:gd name="T29" fmla="*/ 4366 h 4438"/>
              <a:gd name="T30" fmla="*/ 12 w 4437"/>
              <a:gd name="T31" fmla="*/ 4360 h 4438"/>
              <a:gd name="T32" fmla="*/ 20 w 4437"/>
              <a:gd name="T33" fmla="*/ 4354 h 4438"/>
              <a:gd name="T34" fmla="*/ 26 w 4437"/>
              <a:gd name="T35" fmla="*/ 4350 h 4438"/>
              <a:gd name="T36" fmla="*/ 36 w 4437"/>
              <a:gd name="T37" fmla="*/ 4348 h 4438"/>
              <a:gd name="T38" fmla="*/ 44 w 4437"/>
              <a:gd name="T39" fmla="*/ 4346 h 4438"/>
              <a:gd name="T40" fmla="*/ 4345 w 4437"/>
              <a:gd name="T41" fmla="*/ 4346 h 4438"/>
              <a:gd name="T42" fmla="*/ 4345 w 4437"/>
              <a:gd name="T43" fmla="*/ 92 h 4438"/>
              <a:gd name="T44" fmla="*/ 44 w 4437"/>
              <a:gd name="T45" fmla="*/ 92 h 4438"/>
              <a:gd name="T46" fmla="*/ 44 w 4437"/>
              <a:gd name="T47" fmla="*/ 92 h 4438"/>
              <a:gd name="T48" fmla="*/ 36 w 4437"/>
              <a:gd name="T49" fmla="*/ 90 h 4438"/>
              <a:gd name="T50" fmla="*/ 26 w 4437"/>
              <a:gd name="T51" fmla="*/ 88 h 4438"/>
              <a:gd name="T52" fmla="*/ 20 w 4437"/>
              <a:gd name="T53" fmla="*/ 84 h 4438"/>
              <a:gd name="T54" fmla="*/ 12 w 4437"/>
              <a:gd name="T55" fmla="*/ 78 h 4438"/>
              <a:gd name="T56" fmla="*/ 6 w 4437"/>
              <a:gd name="T57" fmla="*/ 72 h 4438"/>
              <a:gd name="T58" fmla="*/ 2 w 4437"/>
              <a:gd name="T59" fmla="*/ 64 h 4438"/>
              <a:gd name="T60" fmla="*/ 0 w 4437"/>
              <a:gd name="T61" fmla="*/ 56 h 4438"/>
              <a:gd name="T62" fmla="*/ 0 w 4437"/>
              <a:gd name="T63" fmla="*/ 46 h 4438"/>
              <a:gd name="T64" fmla="*/ 0 w 4437"/>
              <a:gd name="T65" fmla="*/ 46 h 4438"/>
              <a:gd name="T66" fmla="*/ 0 w 4437"/>
              <a:gd name="T67" fmla="*/ 36 h 4438"/>
              <a:gd name="T68" fmla="*/ 2 w 4437"/>
              <a:gd name="T69" fmla="*/ 28 h 4438"/>
              <a:gd name="T70" fmla="*/ 6 w 4437"/>
              <a:gd name="T71" fmla="*/ 20 h 4438"/>
              <a:gd name="T72" fmla="*/ 12 w 4437"/>
              <a:gd name="T73" fmla="*/ 14 h 4438"/>
              <a:gd name="T74" fmla="*/ 20 w 4437"/>
              <a:gd name="T75" fmla="*/ 8 h 4438"/>
              <a:gd name="T76" fmla="*/ 26 w 4437"/>
              <a:gd name="T77" fmla="*/ 4 h 4438"/>
              <a:gd name="T78" fmla="*/ 36 w 4437"/>
              <a:gd name="T79" fmla="*/ 2 h 4438"/>
              <a:gd name="T80" fmla="*/ 44 w 4437"/>
              <a:gd name="T81" fmla="*/ 0 h 4438"/>
              <a:gd name="T82" fmla="*/ 4391 w 4437"/>
              <a:gd name="T83" fmla="*/ 0 h 4438"/>
              <a:gd name="T84" fmla="*/ 4391 w 4437"/>
              <a:gd name="T85" fmla="*/ 0 h 4438"/>
              <a:gd name="T86" fmla="*/ 4401 w 4437"/>
              <a:gd name="T87" fmla="*/ 2 h 4438"/>
              <a:gd name="T88" fmla="*/ 4409 w 4437"/>
              <a:gd name="T89" fmla="*/ 4 h 4438"/>
              <a:gd name="T90" fmla="*/ 4417 w 4437"/>
              <a:gd name="T91" fmla="*/ 8 h 4438"/>
              <a:gd name="T92" fmla="*/ 4423 w 4437"/>
              <a:gd name="T93" fmla="*/ 14 h 4438"/>
              <a:gd name="T94" fmla="*/ 4429 w 4437"/>
              <a:gd name="T95" fmla="*/ 20 h 4438"/>
              <a:gd name="T96" fmla="*/ 4433 w 4437"/>
              <a:gd name="T97" fmla="*/ 28 h 4438"/>
              <a:gd name="T98" fmla="*/ 4437 w 4437"/>
              <a:gd name="T99" fmla="*/ 36 h 4438"/>
              <a:gd name="T100" fmla="*/ 4437 w 4437"/>
              <a:gd name="T101" fmla="*/ 46 h 4438"/>
              <a:gd name="T102" fmla="*/ 4437 w 4437"/>
              <a:gd name="T103" fmla="*/ 4392 h 4438"/>
              <a:gd name="T104" fmla="*/ 4437 w 4437"/>
              <a:gd name="T105" fmla="*/ 4392 h 4438"/>
              <a:gd name="T106" fmla="*/ 4437 w 4437"/>
              <a:gd name="T107" fmla="*/ 4402 h 4438"/>
              <a:gd name="T108" fmla="*/ 4433 w 4437"/>
              <a:gd name="T109" fmla="*/ 4410 h 4438"/>
              <a:gd name="T110" fmla="*/ 4429 w 4437"/>
              <a:gd name="T111" fmla="*/ 4418 h 4438"/>
              <a:gd name="T112" fmla="*/ 4423 w 4437"/>
              <a:gd name="T113" fmla="*/ 4424 h 4438"/>
              <a:gd name="T114" fmla="*/ 4417 w 4437"/>
              <a:gd name="T115" fmla="*/ 4430 h 4438"/>
              <a:gd name="T116" fmla="*/ 4409 w 4437"/>
              <a:gd name="T117" fmla="*/ 4434 h 4438"/>
              <a:gd name="T118" fmla="*/ 4401 w 4437"/>
              <a:gd name="T119" fmla="*/ 4436 h 4438"/>
              <a:gd name="T120" fmla="*/ 4391 w 4437"/>
              <a:gd name="T121" fmla="*/ 4438 h 4438"/>
              <a:gd name="T122" fmla="*/ 4391 w 4437"/>
              <a:gd name="T123" fmla="*/ 4438 h 4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37" h="4438">
                <a:moveTo>
                  <a:pt x="4391" y="4438"/>
                </a:moveTo>
                <a:lnTo>
                  <a:pt x="44" y="4438"/>
                </a:lnTo>
                <a:lnTo>
                  <a:pt x="44" y="4438"/>
                </a:lnTo>
                <a:lnTo>
                  <a:pt x="36" y="4436"/>
                </a:lnTo>
                <a:lnTo>
                  <a:pt x="26" y="4434"/>
                </a:lnTo>
                <a:lnTo>
                  <a:pt x="20" y="4430"/>
                </a:lnTo>
                <a:lnTo>
                  <a:pt x="12" y="4424"/>
                </a:lnTo>
                <a:lnTo>
                  <a:pt x="6" y="4418"/>
                </a:lnTo>
                <a:lnTo>
                  <a:pt x="2" y="4410"/>
                </a:lnTo>
                <a:lnTo>
                  <a:pt x="0" y="4402"/>
                </a:lnTo>
                <a:lnTo>
                  <a:pt x="0" y="4392"/>
                </a:lnTo>
                <a:lnTo>
                  <a:pt x="0" y="4392"/>
                </a:lnTo>
                <a:lnTo>
                  <a:pt x="0" y="4382"/>
                </a:lnTo>
                <a:lnTo>
                  <a:pt x="2" y="4374"/>
                </a:lnTo>
                <a:lnTo>
                  <a:pt x="6" y="4366"/>
                </a:lnTo>
                <a:lnTo>
                  <a:pt x="12" y="4360"/>
                </a:lnTo>
                <a:lnTo>
                  <a:pt x="20" y="4354"/>
                </a:lnTo>
                <a:lnTo>
                  <a:pt x="26" y="4350"/>
                </a:lnTo>
                <a:lnTo>
                  <a:pt x="36" y="4348"/>
                </a:lnTo>
                <a:lnTo>
                  <a:pt x="44" y="4346"/>
                </a:lnTo>
                <a:lnTo>
                  <a:pt x="4345" y="4346"/>
                </a:lnTo>
                <a:lnTo>
                  <a:pt x="4345" y="92"/>
                </a:lnTo>
                <a:lnTo>
                  <a:pt x="44" y="92"/>
                </a:lnTo>
                <a:lnTo>
                  <a:pt x="44" y="92"/>
                </a:lnTo>
                <a:lnTo>
                  <a:pt x="36" y="90"/>
                </a:lnTo>
                <a:lnTo>
                  <a:pt x="26" y="88"/>
                </a:lnTo>
                <a:lnTo>
                  <a:pt x="20" y="84"/>
                </a:lnTo>
                <a:lnTo>
                  <a:pt x="12" y="78"/>
                </a:lnTo>
                <a:lnTo>
                  <a:pt x="6" y="72"/>
                </a:lnTo>
                <a:lnTo>
                  <a:pt x="2" y="64"/>
                </a:lnTo>
                <a:lnTo>
                  <a:pt x="0" y="56"/>
                </a:lnTo>
                <a:lnTo>
                  <a:pt x="0" y="46"/>
                </a:lnTo>
                <a:lnTo>
                  <a:pt x="0" y="46"/>
                </a:lnTo>
                <a:lnTo>
                  <a:pt x="0" y="36"/>
                </a:lnTo>
                <a:lnTo>
                  <a:pt x="2" y="28"/>
                </a:lnTo>
                <a:lnTo>
                  <a:pt x="6" y="20"/>
                </a:lnTo>
                <a:lnTo>
                  <a:pt x="12" y="14"/>
                </a:lnTo>
                <a:lnTo>
                  <a:pt x="20" y="8"/>
                </a:lnTo>
                <a:lnTo>
                  <a:pt x="26" y="4"/>
                </a:lnTo>
                <a:lnTo>
                  <a:pt x="36" y="2"/>
                </a:lnTo>
                <a:lnTo>
                  <a:pt x="44" y="0"/>
                </a:lnTo>
                <a:lnTo>
                  <a:pt x="4391" y="0"/>
                </a:lnTo>
                <a:lnTo>
                  <a:pt x="4391" y="0"/>
                </a:lnTo>
                <a:lnTo>
                  <a:pt x="4401" y="2"/>
                </a:lnTo>
                <a:lnTo>
                  <a:pt x="4409" y="4"/>
                </a:lnTo>
                <a:lnTo>
                  <a:pt x="4417" y="8"/>
                </a:lnTo>
                <a:lnTo>
                  <a:pt x="4423" y="14"/>
                </a:lnTo>
                <a:lnTo>
                  <a:pt x="4429" y="20"/>
                </a:lnTo>
                <a:lnTo>
                  <a:pt x="4433" y="28"/>
                </a:lnTo>
                <a:lnTo>
                  <a:pt x="4437" y="36"/>
                </a:lnTo>
                <a:lnTo>
                  <a:pt x="4437" y="46"/>
                </a:lnTo>
                <a:lnTo>
                  <a:pt x="4437" y="4392"/>
                </a:lnTo>
                <a:lnTo>
                  <a:pt x="4437" y="4392"/>
                </a:lnTo>
                <a:lnTo>
                  <a:pt x="4437" y="4402"/>
                </a:lnTo>
                <a:lnTo>
                  <a:pt x="4433" y="4410"/>
                </a:lnTo>
                <a:lnTo>
                  <a:pt x="4429" y="4418"/>
                </a:lnTo>
                <a:lnTo>
                  <a:pt x="4423" y="4424"/>
                </a:lnTo>
                <a:lnTo>
                  <a:pt x="4417" y="4430"/>
                </a:lnTo>
                <a:lnTo>
                  <a:pt x="4409" y="4434"/>
                </a:lnTo>
                <a:lnTo>
                  <a:pt x="4401" y="4436"/>
                </a:lnTo>
                <a:lnTo>
                  <a:pt x="4391" y="4438"/>
                </a:lnTo>
                <a:lnTo>
                  <a:pt x="4391" y="4438"/>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50" name="Freeform 7"/>
          <p:cNvSpPr>
            <a:spLocks/>
          </p:cNvSpPr>
          <p:nvPr/>
        </p:nvSpPr>
        <p:spPr bwMode="auto">
          <a:xfrm>
            <a:off x="3031677" y="1499391"/>
            <a:ext cx="2573588" cy="2260721"/>
          </a:xfrm>
          <a:custGeom>
            <a:avLst/>
            <a:gdLst>
              <a:gd name="T0" fmla="*/ 5331 w 5377"/>
              <a:gd name="T1" fmla="*/ 4906 h 4906"/>
              <a:gd name="T2" fmla="*/ 5331 w 5377"/>
              <a:gd name="T3" fmla="*/ 4906 h 4906"/>
              <a:gd name="T4" fmla="*/ 5323 w 5377"/>
              <a:gd name="T5" fmla="*/ 4904 h 4906"/>
              <a:gd name="T6" fmla="*/ 5315 w 5377"/>
              <a:gd name="T7" fmla="*/ 4902 h 4906"/>
              <a:gd name="T8" fmla="*/ 5307 w 5377"/>
              <a:gd name="T9" fmla="*/ 4898 h 4906"/>
              <a:gd name="T10" fmla="*/ 5299 w 5377"/>
              <a:gd name="T11" fmla="*/ 4892 h 4906"/>
              <a:gd name="T12" fmla="*/ 5293 w 5377"/>
              <a:gd name="T13" fmla="*/ 4886 h 4906"/>
              <a:gd name="T14" fmla="*/ 5289 w 5377"/>
              <a:gd name="T15" fmla="*/ 4878 h 4906"/>
              <a:gd name="T16" fmla="*/ 5287 w 5377"/>
              <a:gd name="T17" fmla="*/ 4870 h 4906"/>
              <a:gd name="T18" fmla="*/ 5287 w 5377"/>
              <a:gd name="T19" fmla="*/ 4860 h 4906"/>
              <a:gd name="T20" fmla="*/ 5287 w 5377"/>
              <a:gd name="T21" fmla="*/ 90 h 4906"/>
              <a:gd name="T22" fmla="*/ 92 w 5377"/>
              <a:gd name="T23" fmla="*/ 90 h 4906"/>
              <a:gd name="T24" fmla="*/ 92 w 5377"/>
              <a:gd name="T25" fmla="*/ 4860 h 4906"/>
              <a:gd name="T26" fmla="*/ 92 w 5377"/>
              <a:gd name="T27" fmla="*/ 4860 h 4906"/>
              <a:gd name="T28" fmla="*/ 90 w 5377"/>
              <a:gd name="T29" fmla="*/ 4870 h 4906"/>
              <a:gd name="T30" fmla="*/ 88 w 5377"/>
              <a:gd name="T31" fmla="*/ 4878 h 4906"/>
              <a:gd name="T32" fmla="*/ 84 w 5377"/>
              <a:gd name="T33" fmla="*/ 4886 h 4906"/>
              <a:gd name="T34" fmla="*/ 78 w 5377"/>
              <a:gd name="T35" fmla="*/ 4892 h 4906"/>
              <a:gd name="T36" fmla="*/ 72 w 5377"/>
              <a:gd name="T37" fmla="*/ 4898 h 4906"/>
              <a:gd name="T38" fmla="*/ 64 w 5377"/>
              <a:gd name="T39" fmla="*/ 4902 h 4906"/>
              <a:gd name="T40" fmla="*/ 56 w 5377"/>
              <a:gd name="T41" fmla="*/ 4904 h 4906"/>
              <a:gd name="T42" fmla="*/ 46 w 5377"/>
              <a:gd name="T43" fmla="*/ 4906 h 4906"/>
              <a:gd name="T44" fmla="*/ 46 w 5377"/>
              <a:gd name="T45" fmla="*/ 4906 h 4906"/>
              <a:gd name="T46" fmla="*/ 36 w 5377"/>
              <a:gd name="T47" fmla="*/ 4904 h 4906"/>
              <a:gd name="T48" fmla="*/ 28 w 5377"/>
              <a:gd name="T49" fmla="*/ 4902 h 4906"/>
              <a:gd name="T50" fmla="*/ 20 w 5377"/>
              <a:gd name="T51" fmla="*/ 4898 h 4906"/>
              <a:gd name="T52" fmla="*/ 14 w 5377"/>
              <a:gd name="T53" fmla="*/ 4892 h 4906"/>
              <a:gd name="T54" fmla="*/ 8 w 5377"/>
              <a:gd name="T55" fmla="*/ 4886 h 4906"/>
              <a:gd name="T56" fmla="*/ 4 w 5377"/>
              <a:gd name="T57" fmla="*/ 4878 h 4906"/>
              <a:gd name="T58" fmla="*/ 2 w 5377"/>
              <a:gd name="T59" fmla="*/ 4870 h 4906"/>
              <a:gd name="T60" fmla="*/ 0 w 5377"/>
              <a:gd name="T61" fmla="*/ 4860 h 4906"/>
              <a:gd name="T62" fmla="*/ 0 w 5377"/>
              <a:gd name="T63" fmla="*/ 44 h 4906"/>
              <a:gd name="T64" fmla="*/ 0 w 5377"/>
              <a:gd name="T65" fmla="*/ 44 h 4906"/>
              <a:gd name="T66" fmla="*/ 2 w 5377"/>
              <a:gd name="T67" fmla="*/ 36 h 4906"/>
              <a:gd name="T68" fmla="*/ 4 w 5377"/>
              <a:gd name="T69" fmla="*/ 26 h 4906"/>
              <a:gd name="T70" fmla="*/ 8 w 5377"/>
              <a:gd name="T71" fmla="*/ 20 h 4906"/>
              <a:gd name="T72" fmla="*/ 14 w 5377"/>
              <a:gd name="T73" fmla="*/ 12 h 4906"/>
              <a:gd name="T74" fmla="*/ 20 w 5377"/>
              <a:gd name="T75" fmla="*/ 6 h 4906"/>
              <a:gd name="T76" fmla="*/ 28 w 5377"/>
              <a:gd name="T77" fmla="*/ 2 h 4906"/>
              <a:gd name="T78" fmla="*/ 36 w 5377"/>
              <a:gd name="T79" fmla="*/ 0 h 4906"/>
              <a:gd name="T80" fmla="*/ 46 w 5377"/>
              <a:gd name="T81" fmla="*/ 0 h 4906"/>
              <a:gd name="T82" fmla="*/ 5331 w 5377"/>
              <a:gd name="T83" fmla="*/ 0 h 4906"/>
              <a:gd name="T84" fmla="*/ 5331 w 5377"/>
              <a:gd name="T85" fmla="*/ 0 h 4906"/>
              <a:gd name="T86" fmla="*/ 5341 w 5377"/>
              <a:gd name="T87" fmla="*/ 0 h 4906"/>
              <a:gd name="T88" fmla="*/ 5349 w 5377"/>
              <a:gd name="T89" fmla="*/ 2 h 4906"/>
              <a:gd name="T90" fmla="*/ 5357 w 5377"/>
              <a:gd name="T91" fmla="*/ 6 h 4906"/>
              <a:gd name="T92" fmla="*/ 5365 w 5377"/>
              <a:gd name="T93" fmla="*/ 12 h 4906"/>
              <a:gd name="T94" fmla="*/ 5369 w 5377"/>
              <a:gd name="T95" fmla="*/ 20 h 4906"/>
              <a:gd name="T96" fmla="*/ 5373 w 5377"/>
              <a:gd name="T97" fmla="*/ 26 h 4906"/>
              <a:gd name="T98" fmla="*/ 5377 w 5377"/>
              <a:gd name="T99" fmla="*/ 36 h 4906"/>
              <a:gd name="T100" fmla="*/ 5377 w 5377"/>
              <a:gd name="T101" fmla="*/ 44 h 4906"/>
              <a:gd name="T102" fmla="*/ 5377 w 5377"/>
              <a:gd name="T103" fmla="*/ 4860 h 4906"/>
              <a:gd name="T104" fmla="*/ 5377 w 5377"/>
              <a:gd name="T105" fmla="*/ 4860 h 4906"/>
              <a:gd name="T106" fmla="*/ 5377 w 5377"/>
              <a:gd name="T107" fmla="*/ 4870 h 4906"/>
              <a:gd name="T108" fmla="*/ 5373 w 5377"/>
              <a:gd name="T109" fmla="*/ 4878 h 4906"/>
              <a:gd name="T110" fmla="*/ 5369 w 5377"/>
              <a:gd name="T111" fmla="*/ 4886 h 4906"/>
              <a:gd name="T112" fmla="*/ 5365 w 5377"/>
              <a:gd name="T113" fmla="*/ 4892 h 4906"/>
              <a:gd name="T114" fmla="*/ 5357 w 5377"/>
              <a:gd name="T115" fmla="*/ 4898 h 4906"/>
              <a:gd name="T116" fmla="*/ 5349 w 5377"/>
              <a:gd name="T117" fmla="*/ 4902 h 4906"/>
              <a:gd name="T118" fmla="*/ 5341 w 5377"/>
              <a:gd name="T119" fmla="*/ 4904 h 4906"/>
              <a:gd name="T120" fmla="*/ 5331 w 5377"/>
              <a:gd name="T121" fmla="*/ 4906 h 4906"/>
              <a:gd name="T122" fmla="*/ 5331 w 5377"/>
              <a:gd name="T123" fmla="*/ 4906 h 4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77" h="4906">
                <a:moveTo>
                  <a:pt x="5331" y="4906"/>
                </a:moveTo>
                <a:lnTo>
                  <a:pt x="5331" y="4906"/>
                </a:lnTo>
                <a:lnTo>
                  <a:pt x="5323" y="4904"/>
                </a:lnTo>
                <a:lnTo>
                  <a:pt x="5315" y="4902"/>
                </a:lnTo>
                <a:lnTo>
                  <a:pt x="5307" y="4898"/>
                </a:lnTo>
                <a:lnTo>
                  <a:pt x="5299" y="4892"/>
                </a:lnTo>
                <a:lnTo>
                  <a:pt x="5293" y="4886"/>
                </a:lnTo>
                <a:lnTo>
                  <a:pt x="5289" y="4878"/>
                </a:lnTo>
                <a:lnTo>
                  <a:pt x="5287" y="4870"/>
                </a:lnTo>
                <a:lnTo>
                  <a:pt x="5287" y="4860"/>
                </a:lnTo>
                <a:lnTo>
                  <a:pt x="5287" y="90"/>
                </a:lnTo>
                <a:lnTo>
                  <a:pt x="92" y="90"/>
                </a:lnTo>
                <a:lnTo>
                  <a:pt x="92" y="4860"/>
                </a:lnTo>
                <a:lnTo>
                  <a:pt x="92" y="4860"/>
                </a:lnTo>
                <a:lnTo>
                  <a:pt x="90" y="4870"/>
                </a:lnTo>
                <a:lnTo>
                  <a:pt x="88" y="4878"/>
                </a:lnTo>
                <a:lnTo>
                  <a:pt x="84" y="4886"/>
                </a:lnTo>
                <a:lnTo>
                  <a:pt x="78" y="4892"/>
                </a:lnTo>
                <a:lnTo>
                  <a:pt x="72" y="4898"/>
                </a:lnTo>
                <a:lnTo>
                  <a:pt x="64" y="4902"/>
                </a:lnTo>
                <a:lnTo>
                  <a:pt x="56" y="4904"/>
                </a:lnTo>
                <a:lnTo>
                  <a:pt x="46" y="4906"/>
                </a:lnTo>
                <a:lnTo>
                  <a:pt x="46" y="4906"/>
                </a:lnTo>
                <a:lnTo>
                  <a:pt x="36" y="4904"/>
                </a:lnTo>
                <a:lnTo>
                  <a:pt x="28" y="4902"/>
                </a:lnTo>
                <a:lnTo>
                  <a:pt x="20" y="4898"/>
                </a:lnTo>
                <a:lnTo>
                  <a:pt x="14" y="4892"/>
                </a:lnTo>
                <a:lnTo>
                  <a:pt x="8" y="4886"/>
                </a:lnTo>
                <a:lnTo>
                  <a:pt x="4" y="4878"/>
                </a:lnTo>
                <a:lnTo>
                  <a:pt x="2" y="4870"/>
                </a:lnTo>
                <a:lnTo>
                  <a:pt x="0" y="4860"/>
                </a:lnTo>
                <a:lnTo>
                  <a:pt x="0" y="44"/>
                </a:lnTo>
                <a:lnTo>
                  <a:pt x="0" y="44"/>
                </a:lnTo>
                <a:lnTo>
                  <a:pt x="2" y="36"/>
                </a:lnTo>
                <a:lnTo>
                  <a:pt x="4" y="26"/>
                </a:lnTo>
                <a:lnTo>
                  <a:pt x="8" y="20"/>
                </a:lnTo>
                <a:lnTo>
                  <a:pt x="14" y="12"/>
                </a:lnTo>
                <a:lnTo>
                  <a:pt x="20" y="6"/>
                </a:lnTo>
                <a:lnTo>
                  <a:pt x="28" y="2"/>
                </a:lnTo>
                <a:lnTo>
                  <a:pt x="36" y="0"/>
                </a:lnTo>
                <a:lnTo>
                  <a:pt x="46" y="0"/>
                </a:lnTo>
                <a:lnTo>
                  <a:pt x="5331" y="0"/>
                </a:lnTo>
                <a:lnTo>
                  <a:pt x="5331" y="0"/>
                </a:lnTo>
                <a:lnTo>
                  <a:pt x="5341" y="0"/>
                </a:lnTo>
                <a:lnTo>
                  <a:pt x="5349" y="2"/>
                </a:lnTo>
                <a:lnTo>
                  <a:pt x="5357" y="6"/>
                </a:lnTo>
                <a:lnTo>
                  <a:pt x="5365" y="12"/>
                </a:lnTo>
                <a:lnTo>
                  <a:pt x="5369" y="20"/>
                </a:lnTo>
                <a:lnTo>
                  <a:pt x="5373" y="26"/>
                </a:lnTo>
                <a:lnTo>
                  <a:pt x="5377" y="36"/>
                </a:lnTo>
                <a:lnTo>
                  <a:pt x="5377" y="44"/>
                </a:lnTo>
                <a:lnTo>
                  <a:pt x="5377" y="4860"/>
                </a:lnTo>
                <a:lnTo>
                  <a:pt x="5377" y="4860"/>
                </a:lnTo>
                <a:lnTo>
                  <a:pt x="5377" y="4870"/>
                </a:lnTo>
                <a:lnTo>
                  <a:pt x="5373" y="4878"/>
                </a:lnTo>
                <a:lnTo>
                  <a:pt x="5369" y="4886"/>
                </a:lnTo>
                <a:lnTo>
                  <a:pt x="5365" y="4892"/>
                </a:lnTo>
                <a:lnTo>
                  <a:pt x="5357" y="4898"/>
                </a:lnTo>
                <a:lnTo>
                  <a:pt x="5349" y="4902"/>
                </a:lnTo>
                <a:lnTo>
                  <a:pt x="5341" y="4904"/>
                </a:lnTo>
                <a:lnTo>
                  <a:pt x="5331" y="4906"/>
                </a:lnTo>
                <a:lnTo>
                  <a:pt x="5331" y="4906"/>
                </a:lnTo>
                <a:close/>
              </a:path>
            </a:pathLst>
          </a:custGeom>
          <a:solidFill>
            <a:srgbClr val="EB8C00"/>
          </a:solidFill>
          <a:ln>
            <a:noFill/>
          </a:ln>
          <a:extLst/>
        </p:spPr>
        <p:txBody>
          <a:bodyPr vert="horz" wrap="square" lIns="78191" tIns="39096" rIns="78191" bIns="39096" numCol="1" anchor="t" anchorCtr="0" compatLnSpc="1">
            <a:prstTxWarp prst="textNoShape">
              <a:avLst/>
            </a:prstTxWarp>
          </a:bodyPr>
          <a:lstStyle/>
          <a:p>
            <a:endParaRPr lang="en-GB" sz="900"/>
          </a:p>
        </p:txBody>
      </p:sp>
      <p:sp>
        <p:nvSpPr>
          <p:cNvPr id="51" name="Freeform 8"/>
          <p:cNvSpPr>
            <a:spLocks/>
          </p:cNvSpPr>
          <p:nvPr/>
        </p:nvSpPr>
        <p:spPr bwMode="auto">
          <a:xfrm>
            <a:off x="3256633" y="1715049"/>
            <a:ext cx="2123677" cy="2045063"/>
          </a:xfrm>
          <a:custGeom>
            <a:avLst/>
            <a:gdLst>
              <a:gd name="T0" fmla="*/ 4393 w 4437"/>
              <a:gd name="T1" fmla="*/ 4438 h 4438"/>
              <a:gd name="T2" fmla="*/ 46 w 4437"/>
              <a:gd name="T3" fmla="*/ 4438 h 4438"/>
              <a:gd name="T4" fmla="*/ 46 w 4437"/>
              <a:gd name="T5" fmla="*/ 4438 h 4438"/>
              <a:gd name="T6" fmla="*/ 36 w 4437"/>
              <a:gd name="T7" fmla="*/ 4436 h 4438"/>
              <a:gd name="T8" fmla="*/ 28 w 4437"/>
              <a:gd name="T9" fmla="*/ 4434 h 4438"/>
              <a:gd name="T10" fmla="*/ 20 w 4437"/>
              <a:gd name="T11" fmla="*/ 4430 h 4438"/>
              <a:gd name="T12" fmla="*/ 14 w 4437"/>
              <a:gd name="T13" fmla="*/ 4424 h 4438"/>
              <a:gd name="T14" fmla="*/ 8 w 4437"/>
              <a:gd name="T15" fmla="*/ 4418 h 4438"/>
              <a:gd name="T16" fmla="*/ 4 w 4437"/>
              <a:gd name="T17" fmla="*/ 4410 h 4438"/>
              <a:gd name="T18" fmla="*/ 0 w 4437"/>
              <a:gd name="T19" fmla="*/ 4402 h 4438"/>
              <a:gd name="T20" fmla="*/ 0 w 4437"/>
              <a:gd name="T21" fmla="*/ 4392 h 4438"/>
              <a:gd name="T22" fmla="*/ 0 w 4437"/>
              <a:gd name="T23" fmla="*/ 46 h 4438"/>
              <a:gd name="T24" fmla="*/ 0 w 4437"/>
              <a:gd name="T25" fmla="*/ 46 h 4438"/>
              <a:gd name="T26" fmla="*/ 0 w 4437"/>
              <a:gd name="T27" fmla="*/ 36 h 4438"/>
              <a:gd name="T28" fmla="*/ 4 w 4437"/>
              <a:gd name="T29" fmla="*/ 28 h 4438"/>
              <a:gd name="T30" fmla="*/ 8 w 4437"/>
              <a:gd name="T31" fmla="*/ 20 h 4438"/>
              <a:gd name="T32" fmla="*/ 14 w 4437"/>
              <a:gd name="T33" fmla="*/ 14 h 4438"/>
              <a:gd name="T34" fmla="*/ 20 w 4437"/>
              <a:gd name="T35" fmla="*/ 8 h 4438"/>
              <a:gd name="T36" fmla="*/ 28 w 4437"/>
              <a:gd name="T37" fmla="*/ 4 h 4438"/>
              <a:gd name="T38" fmla="*/ 36 w 4437"/>
              <a:gd name="T39" fmla="*/ 2 h 4438"/>
              <a:gd name="T40" fmla="*/ 46 w 4437"/>
              <a:gd name="T41" fmla="*/ 0 h 4438"/>
              <a:gd name="T42" fmla="*/ 46 w 4437"/>
              <a:gd name="T43" fmla="*/ 0 h 4438"/>
              <a:gd name="T44" fmla="*/ 54 w 4437"/>
              <a:gd name="T45" fmla="*/ 2 h 4438"/>
              <a:gd name="T46" fmla="*/ 64 w 4437"/>
              <a:gd name="T47" fmla="*/ 4 h 4438"/>
              <a:gd name="T48" fmla="*/ 72 w 4437"/>
              <a:gd name="T49" fmla="*/ 8 h 4438"/>
              <a:gd name="T50" fmla="*/ 78 w 4437"/>
              <a:gd name="T51" fmla="*/ 14 h 4438"/>
              <a:gd name="T52" fmla="*/ 84 w 4437"/>
              <a:gd name="T53" fmla="*/ 20 h 4438"/>
              <a:gd name="T54" fmla="*/ 88 w 4437"/>
              <a:gd name="T55" fmla="*/ 28 h 4438"/>
              <a:gd name="T56" fmla="*/ 90 w 4437"/>
              <a:gd name="T57" fmla="*/ 36 h 4438"/>
              <a:gd name="T58" fmla="*/ 92 w 4437"/>
              <a:gd name="T59" fmla="*/ 46 h 4438"/>
              <a:gd name="T60" fmla="*/ 92 w 4437"/>
              <a:gd name="T61" fmla="*/ 4346 h 4438"/>
              <a:gd name="T62" fmla="*/ 4347 w 4437"/>
              <a:gd name="T63" fmla="*/ 4346 h 4438"/>
              <a:gd name="T64" fmla="*/ 4347 w 4437"/>
              <a:gd name="T65" fmla="*/ 46 h 4438"/>
              <a:gd name="T66" fmla="*/ 4347 w 4437"/>
              <a:gd name="T67" fmla="*/ 46 h 4438"/>
              <a:gd name="T68" fmla="*/ 4347 w 4437"/>
              <a:gd name="T69" fmla="*/ 36 h 4438"/>
              <a:gd name="T70" fmla="*/ 4351 w 4437"/>
              <a:gd name="T71" fmla="*/ 28 h 4438"/>
              <a:gd name="T72" fmla="*/ 4355 w 4437"/>
              <a:gd name="T73" fmla="*/ 20 h 4438"/>
              <a:gd name="T74" fmla="*/ 4361 w 4437"/>
              <a:gd name="T75" fmla="*/ 14 h 4438"/>
              <a:gd name="T76" fmla="*/ 4367 w 4437"/>
              <a:gd name="T77" fmla="*/ 8 h 4438"/>
              <a:gd name="T78" fmla="*/ 4375 w 4437"/>
              <a:gd name="T79" fmla="*/ 4 h 4438"/>
              <a:gd name="T80" fmla="*/ 4383 w 4437"/>
              <a:gd name="T81" fmla="*/ 2 h 4438"/>
              <a:gd name="T82" fmla="*/ 4393 w 4437"/>
              <a:gd name="T83" fmla="*/ 0 h 4438"/>
              <a:gd name="T84" fmla="*/ 4393 w 4437"/>
              <a:gd name="T85" fmla="*/ 0 h 4438"/>
              <a:gd name="T86" fmla="*/ 4401 w 4437"/>
              <a:gd name="T87" fmla="*/ 2 h 4438"/>
              <a:gd name="T88" fmla="*/ 4409 w 4437"/>
              <a:gd name="T89" fmla="*/ 4 h 4438"/>
              <a:gd name="T90" fmla="*/ 4417 w 4437"/>
              <a:gd name="T91" fmla="*/ 8 h 4438"/>
              <a:gd name="T92" fmla="*/ 4425 w 4437"/>
              <a:gd name="T93" fmla="*/ 14 h 4438"/>
              <a:gd name="T94" fmla="*/ 4431 w 4437"/>
              <a:gd name="T95" fmla="*/ 20 h 4438"/>
              <a:gd name="T96" fmla="*/ 4435 w 4437"/>
              <a:gd name="T97" fmla="*/ 28 h 4438"/>
              <a:gd name="T98" fmla="*/ 4437 w 4437"/>
              <a:gd name="T99" fmla="*/ 36 h 4438"/>
              <a:gd name="T100" fmla="*/ 4437 w 4437"/>
              <a:gd name="T101" fmla="*/ 46 h 4438"/>
              <a:gd name="T102" fmla="*/ 4437 w 4437"/>
              <a:gd name="T103" fmla="*/ 4392 h 4438"/>
              <a:gd name="T104" fmla="*/ 4437 w 4437"/>
              <a:gd name="T105" fmla="*/ 4392 h 4438"/>
              <a:gd name="T106" fmla="*/ 4437 w 4437"/>
              <a:gd name="T107" fmla="*/ 4402 h 4438"/>
              <a:gd name="T108" fmla="*/ 4435 w 4437"/>
              <a:gd name="T109" fmla="*/ 4410 h 4438"/>
              <a:gd name="T110" fmla="*/ 4431 w 4437"/>
              <a:gd name="T111" fmla="*/ 4418 h 4438"/>
              <a:gd name="T112" fmla="*/ 4425 w 4437"/>
              <a:gd name="T113" fmla="*/ 4424 h 4438"/>
              <a:gd name="T114" fmla="*/ 4417 w 4437"/>
              <a:gd name="T115" fmla="*/ 4430 h 4438"/>
              <a:gd name="T116" fmla="*/ 4409 w 4437"/>
              <a:gd name="T117" fmla="*/ 4434 h 4438"/>
              <a:gd name="T118" fmla="*/ 4401 w 4437"/>
              <a:gd name="T119" fmla="*/ 4436 h 4438"/>
              <a:gd name="T120" fmla="*/ 4393 w 4437"/>
              <a:gd name="T121" fmla="*/ 4438 h 4438"/>
              <a:gd name="T122" fmla="*/ 4393 w 4437"/>
              <a:gd name="T123" fmla="*/ 4438 h 4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37" h="4438">
                <a:moveTo>
                  <a:pt x="4393" y="4438"/>
                </a:moveTo>
                <a:lnTo>
                  <a:pt x="46" y="4438"/>
                </a:lnTo>
                <a:lnTo>
                  <a:pt x="46" y="4438"/>
                </a:lnTo>
                <a:lnTo>
                  <a:pt x="36" y="4436"/>
                </a:lnTo>
                <a:lnTo>
                  <a:pt x="28" y="4434"/>
                </a:lnTo>
                <a:lnTo>
                  <a:pt x="20" y="4430"/>
                </a:lnTo>
                <a:lnTo>
                  <a:pt x="14" y="4424"/>
                </a:lnTo>
                <a:lnTo>
                  <a:pt x="8" y="4418"/>
                </a:lnTo>
                <a:lnTo>
                  <a:pt x="4" y="4410"/>
                </a:lnTo>
                <a:lnTo>
                  <a:pt x="0" y="4402"/>
                </a:lnTo>
                <a:lnTo>
                  <a:pt x="0" y="4392"/>
                </a:lnTo>
                <a:lnTo>
                  <a:pt x="0" y="46"/>
                </a:lnTo>
                <a:lnTo>
                  <a:pt x="0" y="46"/>
                </a:lnTo>
                <a:lnTo>
                  <a:pt x="0" y="36"/>
                </a:lnTo>
                <a:lnTo>
                  <a:pt x="4" y="28"/>
                </a:lnTo>
                <a:lnTo>
                  <a:pt x="8" y="20"/>
                </a:lnTo>
                <a:lnTo>
                  <a:pt x="14" y="14"/>
                </a:lnTo>
                <a:lnTo>
                  <a:pt x="20" y="8"/>
                </a:lnTo>
                <a:lnTo>
                  <a:pt x="28" y="4"/>
                </a:lnTo>
                <a:lnTo>
                  <a:pt x="36" y="2"/>
                </a:lnTo>
                <a:lnTo>
                  <a:pt x="46" y="0"/>
                </a:lnTo>
                <a:lnTo>
                  <a:pt x="46" y="0"/>
                </a:lnTo>
                <a:lnTo>
                  <a:pt x="54" y="2"/>
                </a:lnTo>
                <a:lnTo>
                  <a:pt x="64" y="4"/>
                </a:lnTo>
                <a:lnTo>
                  <a:pt x="72" y="8"/>
                </a:lnTo>
                <a:lnTo>
                  <a:pt x="78" y="14"/>
                </a:lnTo>
                <a:lnTo>
                  <a:pt x="84" y="20"/>
                </a:lnTo>
                <a:lnTo>
                  <a:pt x="88" y="28"/>
                </a:lnTo>
                <a:lnTo>
                  <a:pt x="90" y="36"/>
                </a:lnTo>
                <a:lnTo>
                  <a:pt x="92" y="46"/>
                </a:lnTo>
                <a:lnTo>
                  <a:pt x="92" y="4346"/>
                </a:lnTo>
                <a:lnTo>
                  <a:pt x="4347" y="4346"/>
                </a:lnTo>
                <a:lnTo>
                  <a:pt x="4347" y="46"/>
                </a:lnTo>
                <a:lnTo>
                  <a:pt x="4347" y="46"/>
                </a:lnTo>
                <a:lnTo>
                  <a:pt x="4347" y="36"/>
                </a:lnTo>
                <a:lnTo>
                  <a:pt x="4351" y="28"/>
                </a:lnTo>
                <a:lnTo>
                  <a:pt x="4355" y="20"/>
                </a:lnTo>
                <a:lnTo>
                  <a:pt x="4361" y="14"/>
                </a:lnTo>
                <a:lnTo>
                  <a:pt x="4367" y="8"/>
                </a:lnTo>
                <a:lnTo>
                  <a:pt x="4375" y="4"/>
                </a:lnTo>
                <a:lnTo>
                  <a:pt x="4383" y="2"/>
                </a:lnTo>
                <a:lnTo>
                  <a:pt x="4393" y="0"/>
                </a:lnTo>
                <a:lnTo>
                  <a:pt x="4393" y="0"/>
                </a:lnTo>
                <a:lnTo>
                  <a:pt x="4401" y="2"/>
                </a:lnTo>
                <a:lnTo>
                  <a:pt x="4409" y="4"/>
                </a:lnTo>
                <a:lnTo>
                  <a:pt x="4417" y="8"/>
                </a:lnTo>
                <a:lnTo>
                  <a:pt x="4425" y="14"/>
                </a:lnTo>
                <a:lnTo>
                  <a:pt x="4431" y="20"/>
                </a:lnTo>
                <a:lnTo>
                  <a:pt x="4435" y="28"/>
                </a:lnTo>
                <a:lnTo>
                  <a:pt x="4437" y="36"/>
                </a:lnTo>
                <a:lnTo>
                  <a:pt x="4437" y="46"/>
                </a:lnTo>
                <a:lnTo>
                  <a:pt x="4437" y="4392"/>
                </a:lnTo>
                <a:lnTo>
                  <a:pt x="4437" y="4392"/>
                </a:lnTo>
                <a:lnTo>
                  <a:pt x="4437" y="4402"/>
                </a:lnTo>
                <a:lnTo>
                  <a:pt x="4435" y="4410"/>
                </a:lnTo>
                <a:lnTo>
                  <a:pt x="4431" y="4418"/>
                </a:lnTo>
                <a:lnTo>
                  <a:pt x="4425" y="4424"/>
                </a:lnTo>
                <a:lnTo>
                  <a:pt x="4417" y="4430"/>
                </a:lnTo>
                <a:lnTo>
                  <a:pt x="4409" y="4434"/>
                </a:lnTo>
                <a:lnTo>
                  <a:pt x="4401" y="4436"/>
                </a:lnTo>
                <a:lnTo>
                  <a:pt x="4393" y="4438"/>
                </a:lnTo>
                <a:lnTo>
                  <a:pt x="4393" y="4438"/>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52" name="Freeform 9"/>
          <p:cNvSpPr>
            <a:spLocks/>
          </p:cNvSpPr>
          <p:nvPr/>
        </p:nvSpPr>
        <p:spPr bwMode="auto">
          <a:xfrm>
            <a:off x="3256633" y="3917708"/>
            <a:ext cx="2348632" cy="2476840"/>
          </a:xfrm>
          <a:custGeom>
            <a:avLst/>
            <a:gdLst>
              <a:gd name="T0" fmla="*/ 4861 w 4907"/>
              <a:gd name="T1" fmla="*/ 5375 h 5375"/>
              <a:gd name="T2" fmla="*/ 46 w 4907"/>
              <a:gd name="T3" fmla="*/ 5375 h 5375"/>
              <a:gd name="T4" fmla="*/ 46 w 4907"/>
              <a:gd name="T5" fmla="*/ 5375 h 5375"/>
              <a:gd name="T6" fmla="*/ 36 w 4907"/>
              <a:gd name="T7" fmla="*/ 5375 h 5375"/>
              <a:gd name="T8" fmla="*/ 28 w 4907"/>
              <a:gd name="T9" fmla="*/ 5373 h 5375"/>
              <a:gd name="T10" fmla="*/ 20 w 4907"/>
              <a:gd name="T11" fmla="*/ 5369 h 5375"/>
              <a:gd name="T12" fmla="*/ 14 w 4907"/>
              <a:gd name="T13" fmla="*/ 5363 h 5375"/>
              <a:gd name="T14" fmla="*/ 8 w 4907"/>
              <a:gd name="T15" fmla="*/ 5355 h 5375"/>
              <a:gd name="T16" fmla="*/ 4 w 4907"/>
              <a:gd name="T17" fmla="*/ 5349 h 5375"/>
              <a:gd name="T18" fmla="*/ 0 w 4907"/>
              <a:gd name="T19" fmla="*/ 5339 h 5375"/>
              <a:gd name="T20" fmla="*/ 0 w 4907"/>
              <a:gd name="T21" fmla="*/ 5331 h 5375"/>
              <a:gd name="T22" fmla="*/ 0 w 4907"/>
              <a:gd name="T23" fmla="*/ 5331 h 5375"/>
              <a:gd name="T24" fmla="*/ 0 w 4907"/>
              <a:gd name="T25" fmla="*/ 5321 h 5375"/>
              <a:gd name="T26" fmla="*/ 4 w 4907"/>
              <a:gd name="T27" fmla="*/ 5313 h 5375"/>
              <a:gd name="T28" fmla="*/ 8 w 4907"/>
              <a:gd name="T29" fmla="*/ 5305 h 5375"/>
              <a:gd name="T30" fmla="*/ 14 w 4907"/>
              <a:gd name="T31" fmla="*/ 5299 h 5375"/>
              <a:gd name="T32" fmla="*/ 20 w 4907"/>
              <a:gd name="T33" fmla="*/ 5293 h 5375"/>
              <a:gd name="T34" fmla="*/ 28 w 4907"/>
              <a:gd name="T35" fmla="*/ 5289 h 5375"/>
              <a:gd name="T36" fmla="*/ 36 w 4907"/>
              <a:gd name="T37" fmla="*/ 5285 h 5375"/>
              <a:gd name="T38" fmla="*/ 46 w 4907"/>
              <a:gd name="T39" fmla="*/ 5285 h 5375"/>
              <a:gd name="T40" fmla="*/ 4817 w 4907"/>
              <a:gd name="T41" fmla="*/ 5285 h 5375"/>
              <a:gd name="T42" fmla="*/ 4817 w 4907"/>
              <a:gd name="T43" fmla="*/ 91 h 5375"/>
              <a:gd name="T44" fmla="*/ 46 w 4907"/>
              <a:gd name="T45" fmla="*/ 91 h 5375"/>
              <a:gd name="T46" fmla="*/ 46 w 4907"/>
              <a:gd name="T47" fmla="*/ 91 h 5375"/>
              <a:gd name="T48" fmla="*/ 36 w 4907"/>
              <a:gd name="T49" fmla="*/ 91 h 5375"/>
              <a:gd name="T50" fmla="*/ 28 w 4907"/>
              <a:gd name="T51" fmla="*/ 87 h 5375"/>
              <a:gd name="T52" fmla="*/ 20 w 4907"/>
              <a:gd name="T53" fmla="*/ 83 h 5375"/>
              <a:gd name="T54" fmla="*/ 14 w 4907"/>
              <a:gd name="T55" fmla="*/ 77 h 5375"/>
              <a:gd name="T56" fmla="*/ 8 w 4907"/>
              <a:gd name="T57" fmla="*/ 71 h 5375"/>
              <a:gd name="T58" fmla="*/ 4 w 4907"/>
              <a:gd name="T59" fmla="*/ 64 h 5375"/>
              <a:gd name="T60" fmla="*/ 0 w 4907"/>
              <a:gd name="T61" fmla="*/ 56 h 5375"/>
              <a:gd name="T62" fmla="*/ 0 w 4907"/>
              <a:gd name="T63" fmla="*/ 46 h 5375"/>
              <a:gd name="T64" fmla="*/ 0 w 4907"/>
              <a:gd name="T65" fmla="*/ 46 h 5375"/>
              <a:gd name="T66" fmla="*/ 0 w 4907"/>
              <a:gd name="T67" fmla="*/ 38 h 5375"/>
              <a:gd name="T68" fmla="*/ 4 w 4907"/>
              <a:gd name="T69" fmla="*/ 28 h 5375"/>
              <a:gd name="T70" fmla="*/ 8 w 4907"/>
              <a:gd name="T71" fmla="*/ 22 h 5375"/>
              <a:gd name="T72" fmla="*/ 14 w 4907"/>
              <a:gd name="T73" fmla="*/ 14 h 5375"/>
              <a:gd name="T74" fmla="*/ 20 w 4907"/>
              <a:gd name="T75" fmla="*/ 8 h 5375"/>
              <a:gd name="T76" fmla="*/ 28 w 4907"/>
              <a:gd name="T77" fmla="*/ 4 h 5375"/>
              <a:gd name="T78" fmla="*/ 36 w 4907"/>
              <a:gd name="T79" fmla="*/ 2 h 5375"/>
              <a:gd name="T80" fmla="*/ 46 w 4907"/>
              <a:gd name="T81" fmla="*/ 0 h 5375"/>
              <a:gd name="T82" fmla="*/ 4861 w 4907"/>
              <a:gd name="T83" fmla="*/ 0 h 5375"/>
              <a:gd name="T84" fmla="*/ 4861 w 4907"/>
              <a:gd name="T85" fmla="*/ 0 h 5375"/>
              <a:gd name="T86" fmla="*/ 4871 w 4907"/>
              <a:gd name="T87" fmla="*/ 2 h 5375"/>
              <a:gd name="T88" fmla="*/ 4879 w 4907"/>
              <a:gd name="T89" fmla="*/ 4 h 5375"/>
              <a:gd name="T90" fmla="*/ 4887 w 4907"/>
              <a:gd name="T91" fmla="*/ 8 h 5375"/>
              <a:gd name="T92" fmla="*/ 4895 w 4907"/>
              <a:gd name="T93" fmla="*/ 14 h 5375"/>
              <a:gd name="T94" fmla="*/ 4899 w 4907"/>
              <a:gd name="T95" fmla="*/ 22 h 5375"/>
              <a:gd name="T96" fmla="*/ 4903 w 4907"/>
              <a:gd name="T97" fmla="*/ 28 h 5375"/>
              <a:gd name="T98" fmla="*/ 4907 w 4907"/>
              <a:gd name="T99" fmla="*/ 38 h 5375"/>
              <a:gd name="T100" fmla="*/ 4907 w 4907"/>
              <a:gd name="T101" fmla="*/ 46 h 5375"/>
              <a:gd name="T102" fmla="*/ 4907 w 4907"/>
              <a:gd name="T103" fmla="*/ 5331 h 5375"/>
              <a:gd name="T104" fmla="*/ 4907 w 4907"/>
              <a:gd name="T105" fmla="*/ 5331 h 5375"/>
              <a:gd name="T106" fmla="*/ 4907 w 4907"/>
              <a:gd name="T107" fmla="*/ 5339 h 5375"/>
              <a:gd name="T108" fmla="*/ 4903 w 4907"/>
              <a:gd name="T109" fmla="*/ 5349 h 5375"/>
              <a:gd name="T110" fmla="*/ 4899 w 4907"/>
              <a:gd name="T111" fmla="*/ 5355 h 5375"/>
              <a:gd name="T112" fmla="*/ 4895 w 4907"/>
              <a:gd name="T113" fmla="*/ 5363 h 5375"/>
              <a:gd name="T114" fmla="*/ 4887 w 4907"/>
              <a:gd name="T115" fmla="*/ 5369 h 5375"/>
              <a:gd name="T116" fmla="*/ 4879 w 4907"/>
              <a:gd name="T117" fmla="*/ 5373 h 5375"/>
              <a:gd name="T118" fmla="*/ 4871 w 4907"/>
              <a:gd name="T119" fmla="*/ 5375 h 5375"/>
              <a:gd name="T120" fmla="*/ 4861 w 4907"/>
              <a:gd name="T121" fmla="*/ 5375 h 5375"/>
              <a:gd name="T122" fmla="*/ 4861 w 4907"/>
              <a:gd name="T123" fmla="*/ 5375 h 5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907" h="5375">
                <a:moveTo>
                  <a:pt x="4861" y="5375"/>
                </a:moveTo>
                <a:lnTo>
                  <a:pt x="46" y="5375"/>
                </a:lnTo>
                <a:lnTo>
                  <a:pt x="46" y="5375"/>
                </a:lnTo>
                <a:lnTo>
                  <a:pt x="36" y="5375"/>
                </a:lnTo>
                <a:lnTo>
                  <a:pt x="28" y="5373"/>
                </a:lnTo>
                <a:lnTo>
                  <a:pt x="20" y="5369"/>
                </a:lnTo>
                <a:lnTo>
                  <a:pt x="14" y="5363"/>
                </a:lnTo>
                <a:lnTo>
                  <a:pt x="8" y="5355"/>
                </a:lnTo>
                <a:lnTo>
                  <a:pt x="4" y="5349"/>
                </a:lnTo>
                <a:lnTo>
                  <a:pt x="0" y="5339"/>
                </a:lnTo>
                <a:lnTo>
                  <a:pt x="0" y="5331"/>
                </a:lnTo>
                <a:lnTo>
                  <a:pt x="0" y="5331"/>
                </a:lnTo>
                <a:lnTo>
                  <a:pt x="0" y="5321"/>
                </a:lnTo>
                <a:lnTo>
                  <a:pt x="4" y="5313"/>
                </a:lnTo>
                <a:lnTo>
                  <a:pt x="8" y="5305"/>
                </a:lnTo>
                <a:lnTo>
                  <a:pt x="14" y="5299"/>
                </a:lnTo>
                <a:lnTo>
                  <a:pt x="20" y="5293"/>
                </a:lnTo>
                <a:lnTo>
                  <a:pt x="28" y="5289"/>
                </a:lnTo>
                <a:lnTo>
                  <a:pt x="36" y="5285"/>
                </a:lnTo>
                <a:lnTo>
                  <a:pt x="46" y="5285"/>
                </a:lnTo>
                <a:lnTo>
                  <a:pt x="4817" y="5285"/>
                </a:lnTo>
                <a:lnTo>
                  <a:pt x="4817" y="91"/>
                </a:lnTo>
                <a:lnTo>
                  <a:pt x="46" y="91"/>
                </a:lnTo>
                <a:lnTo>
                  <a:pt x="46" y="91"/>
                </a:lnTo>
                <a:lnTo>
                  <a:pt x="36" y="91"/>
                </a:lnTo>
                <a:lnTo>
                  <a:pt x="28" y="87"/>
                </a:lnTo>
                <a:lnTo>
                  <a:pt x="20" y="83"/>
                </a:lnTo>
                <a:lnTo>
                  <a:pt x="14" y="77"/>
                </a:lnTo>
                <a:lnTo>
                  <a:pt x="8" y="71"/>
                </a:lnTo>
                <a:lnTo>
                  <a:pt x="4" y="64"/>
                </a:lnTo>
                <a:lnTo>
                  <a:pt x="0" y="56"/>
                </a:lnTo>
                <a:lnTo>
                  <a:pt x="0" y="46"/>
                </a:lnTo>
                <a:lnTo>
                  <a:pt x="0" y="46"/>
                </a:lnTo>
                <a:lnTo>
                  <a:pt x="0" y="38"/>
                </a:lnTo>
                <a:lnTo>
                  <a:pt x="4" y="28"/>
                </a:lnTo>
                <a:lnTo>
                  <a:pt x="8" y="22"/>
                </a:lnTo>
                <a:lnTo>
                  <a:pt x="14" y="14"/>
                </a:lnTo>
                <a:lnTo>
                  <a:pt x="20" y="8"/>
                </a:lnTo>
                <a:lnTo>
                  <a:pt x="28" y="4"/>
                </a:lnTo>
                <a:lnTo>
                  <a:pt x="36" y="2"/>
                </a:lnTo>
                <a:lnTo>
                  <a:pt x="46" y="0"/>
                </a:lnTo>
                <a:lnTo>
                  <a:pt x="4861" y="0"/>
                </a:lnTo>
                <a:lnTo>
                  <a:pt x="4861" y="0"/>
                </a:lnTo>
                <a:lnTo>
                  <a:pt x="4871" y="2"/>
                </a:lnTo>
                <a:lnTo>
                  <a:pt x="4879" y="4"/>
                </a:lnTo>
                <a:lnTo>
                  <a:pt x="4887" y="8"/>
                </a:lnTo>
                <a:lnTo>
                  <a:pt x="4895" y="14"/>
                </a:lnTo>
                <a:lnTo>
                  <a:pt x="4899" y="22"/>
                </a:lnTo>
                <a:lnTo>
                  <a:pt x="4903" y="28"/>
                </a:lnTo>
                <a:lnTo>
                  <a:pt x="4907" y="38"/>
                </a:lnTo>
                <a:lnTo>
                  <a:pt x="4907" y="46"/>
                </a:lnTo>
                <a:lnTo>
                  <a:pt x="4907" y="5331"/>
                </a:lnTo>
                <a:lnTo>
                  <a:pt x="4907" y="5331"/>
                </a:lnTo>
                <a:lnTo>
                  <a:pt x="4907" y="5339"/>
                </a:lnTo>
                <a:lnTo>
                  <a:pt x="4903" y="5349"/>
                </a:lnTo>
                <a:lnTo>
                  <a:pt x="4899" y="5355"/>
                </a:lnTo>
                <a:lnTo>
                  <a:pt x="4895" y="5363"/>
                </a:lnTo>
                <a:lnTo>
                  <a:pt x="4887" y="5369"/>
                </a:lnTo>
                <a:lnTo>
                  <a:pt x="4879" y="5373"/>
                </a:lnTo>
                <a:lnTo>
                  <a:pt x="4871" y="5375"/>
                </a:lnTo>
                <a:lnTo>
                  <a:pt x="4861" y="5375"/>
                </a:lnTo>
                <a:lnTo>
                  <a:pt x="4861" y="5375"/>
                </a:lnTo>
                <a:close/>
              </a:path>
            </a:pathLst>
          </a:custGeom>
          <a:solidFill>
            <a:srgbClr val="DB536A"/>
          </a:solidFill>
          <a:ln>
            <a:noFill/>
          </a:ln>
          <a:extLst/>
        </p:spPr>
        <p:txBody>
          <a:bodyPr vert="horz" wrap="square" lIns="78191" tIns="39096" rIns="78191" bIns="39096" numCol="1" anchor="t" anchorCtr="0" compatLnSpc="1">
            <a:prstTxWarp prst="textNoShape">
              <a:avLst/>
            </a:prstTxWarp>
          </a:bodyPr>
          <a:lstStyle/>
          <a:p>
            <a:endParaRPr lang="en-GB" sz="900"/>
          </a:p>
        </p:txBody>
      </p:sp>
      <p:sp>
        <p:nvSpPr>
          <p:cNvPr id="53" name="Freeform 10"/>
          <p:cNvSpPr>
            <a:spLocks/>
          </p:cNvSpPr>
          <p:nvPr/>
        </p:nvSpPr>
        <p:spPr bwMode="auto">
          <a:xfrm>
            <a:off x="3256633" y="4133827"/>
            <a:ext cx="2123677" cy="2045063"/>
          </a:xfrm>
          <a:custGeom>
            <a:avLst/>
            <a:gdLst>
              <a:gd name="T0" fmla="*/ 4393 w 4437"/>
              <a:gd name="T1" fmla="*/ 4438 h 4438"/>
              <a:gd name="T2" fmla="*/ 46 w 4437"/>
              <a:gd name="T3" fmla="*/ 4438 h 4438"/>
              <a:gd name="T4" fmla="*/ 46 w 4437"/>
              <a:gd name="T5" fmla="*/ 4438 h 4438"/>
              <a:gd name="T6" fmla="*/ 36 w 4437"/>
              <a:gd name="T7" fmla="*/ 4436 h 4438"/>
              <a:gd name="T8" fmla="*/ 28 w 4437"/>
              <a:gd name="T9" fmla="*/ 4434 h 4438"/>
              <a:gd name="T10" fmla="*/ 20 w 4437"/>
              <a:gd name="T11" fmla="*/ 4430 h 4438"/>
              <a:gd name="T12" fmla="*/ 14 w 4437"/>
              <a:gd name="T13" fmla="*/ 4424 h 4438"/>
              <a:gd name="T14" fmla="*/ 8 w 4437"/>
              <a:gd name="T15" fmla="*/ 4418 h 4438"/>
              <a:gd name="T16" fmla="*/ 4 w 4437"/>
              <a:gd name="T17" fmla="*/ 4410 h 4438"/>
              <a:gd name="T18" fmla="*/ 0 w 4437"/>
              <a:gd name="T19" fmla="*/ 4402 h 4438"/>
              <a:gd name="T20" fmla="*/ 0 w 4437"/>
              <a:gd name="T21" fmla="*/ 4392 h 4438"/>
              <a:gd name="T22" fmla="*/ 0 w 4437"/>
              <a:gd name="T23" fmla="*/ 46 h 4438"/>
              <a:gd name="T24" fmla="*/ 0 w 4437"/>
              <a:gd name="T25" fmla="*/ 46 h 4438"/>
              <a:gd name="T26" fmla="*/ 0 w 4437"/>
              <a:gd name="T27" fmla="*/ 36 h 4438"/>
              <a:gd name="T28" fmla="*/ 4 w 4437"/>
              <a:gd name="T29" fmla="*/ 28 h 4438"/>
              <a:gd name="T30" fmla="*/ 8 w 4437"/>
              <a:gd name="T31" fmla="*/ 20 h 4438"/>
              <a:gd name="T32" fmla="*/ 14 w 4437"/>
              <a:gd name="T33" fmla="*/ 14 h 4438"/>
              <a:gd name="T34" fmla="*/ 20 w 4437"/>
              <a:gd name="T35" fmla="*/ 8 h 4438"/>
              <a:gd name="T36" fmla="*/ 28 w 4437"/>
              <a:gd name="T37" fmla="*/ 4 h 4438"/>
              <a:gd name="T38" fmla="*/ 36 w 4437"/>
              <a:gd name="T39" fmla="*/ 2 h 4438"/>
              <a:gd name="T40" fmla="*/ 46 w 4437"/>
              <a:gd name="T41" fmla="*/ 0 h 4438"/>
              <a:gd name="T42" fmla="*/ 4393 w 4437"/>
              <a:gd name="T43" fmla="*/ 0 h 4438"/>
              <a:gd name="T44" fmla="*/ 4393 w 4437"/>
              <a:gd name="T45" fmla="*/ 0 h 4438"/>
              <a:gd name="T46" fmla="*/ 4401 w 4437"/>
              <a:gd name="T47" fmla="*/ 2 h 4438"/>
              <a:gd name="T48" fmla="*/ 4409 w 4437"/>
              <a:gd name="T49" fmla="*/ 4 h 4438"/>
              <a:gd name="T50" fmla="*/ 4417 w 4437"/>
              <a:gd name="T51" fmla="*/ 8 h 4438"/>
              <a:gd name="T52" fmla="*/ 4425 w 4437"/>
              <a:gd name="T53" fmla="*/ 14 h 4438"/>
              <a:gd name="T54" fmla="*/ 4431 w 4437"/>
              <a:gd name="T55" fmla="*/ 20 h 4438"/>
              <a:gd name="T56" fmla="*/ 4435 w 4437"/>
              <a:gd name="T57" fmla="*/ 28 h 4438"/>
              <a:gd name="T58" fmla="*/ 4437 w 4437"/>
              <a:gd name="T59" fmla="*/ 36 h 4438"/>
              <a:gd name="T60" fmla="*/ 4437 w 4437"/>
              <a:gd name="T61" fmla="*/ 46 h 4438"/>
              <a:gd name="T62" fmla="*/ 4437 w 4437"/>
              <a:gd name="T63" fmla="*/ 46 h 4438"/>
              <a:gd name="T64" fmla="*/ 4437 w 4437"/>
              <a:gd name="T65" fmla="*/ 56 h 4438"/>
              <a:gd name="T66" fmla="*/ 4435 w 4437"/>
              <a:gd name="T67" fmla="*/ 64 h 4438"/>
              <a:gd name="T68" fmla="*/ 4431 w 4437"/>
              <a:gd name="T69" fmla="*/ 72 h 4438"/>
              <a:gd name="T70" fmla="*/ 4425 w 4437"/>
              <a:gd name="T71" fmla="*/ 78 h 4438"/>
              <a:gd name="T72" fmla="*/ 4417 w 4437"/>
              <a:gd name="T73" fmla="*/ 84 h 4438"/>
              <a:gd name="T74" fmla="*/ 4409 w 4437"/>
              <a:gd name="T75" fmla="*/ 88 h 4438"/>
              <a:gd name="T76" fmla="*/ 4401 w 4437"/>
              <a:gd name="T77" fmla="*/ 90 h 4438"/>
              <a:gd name="T78" fmla="*/ 4393 w 4437"/>
              <a:gd name="T79" fmla="*/ 92 h 4438"/>
              <a:gd name="T80" fmla="*/ 92 w 4437"/>
              <a:gd name="T81" fmla="*/ 92 h 4438"/>
              <a:gd name="T82" fmla="*/ 92 w 4437"/>
              <a:gd name="T83" fmla="*/ 4346 h 4438"/>
              <a:gd name="T84" fmla="*/ 4393 w 4437"/>
              <a:gd name="T85" fmla="*/ 4346 h 4438"/>
              <a:gd name="T86" fmla="*/ 4393 w 4437"/>
              <a:gd name="T87" fmla="*/ 4346 h 4438"/>
              <a:gd name="T88" fmla="*/ 4401 w 4437"/>
              <a:gd name="T89" fmla="*/ 4348 h 4438"/>
              <a:gd name="T90" fmla="*/ 4409 w 4437"/>
              <a:gd name="T91" fmla="*/ 4350 h 4438"/>
              <a:gd name="T92" fmla="*/ 4417 w 4437"/>
              <a:gd name="T93" fmla="*/ 4354 h 4438"/>
              <a:gd name="T94" fmla="*/ 4425 w 4437"/>
              <a:gd name="T95" fmla="*/ 4360 h 4438"/>
              <a:gd name="T96" fmla="*/ 4431 w 4437"/>
              <a:gd name="T97" fmla="*/ 4366 h 4438"/>
              <a:gd name="T98" fmla="*/ 4435 w 4437"/>
              <a:gd name="T99" fmla="*/ 4374 h 4438"/>
              <a:gd name="T100" fmla="*/ 4437 w 4437"/>
              <a:gd name="T101" fmla="*/ 4382 h 4438"/>
              <a:gd name="T102" fmla="*/ 4437 w 4437"/>
              <a:gd name="T103" fmla="*/ 4392 h 4438"/>
              <a:gd name="T104" fmla="*/ 4437 w 4437"/>
              <a:gd name="T105" fmla="*/ 4392 h 4438"/>
              <a:gd name="T106" fmla="*/ 4437 w 4437"/>
              <a:gd name="T107" fmla="*/ 4402 h 4438"/>
              <a:gd name="T108" fmla="*/ 4435 w 4437"/>
              <a:gd name="T109" fmla="*/ 4410 h 4438"/>
              <a:gd name="T110" fmla="*/ 4431 w 4437"/>
              <a:gd name="T111" fmla="*/ 4418 h 4438"/>
              <a:gd name="T112" fmla="*/ 4425 w 4437"/>
              <a:gd name="T113" fmla="*/ 4424 h 4438"/>
              <a:gd name="T114" fmla="*/ 4417 w 4437"/>
              <a:gd name="T115" fmla="*/ 4430 h 4438"/>
              <a:gd name="T116" fmla="*/ 4409 w 4437"/>
              <a:gd name="T117" fmla="*/ 4434 h 4438"/>
              <a:gd name="T118" fmla="*/ 4401 w 4437"/>
              <a:gd name="T119" fmla="*/ 4436 h 4438"/>
              <a:gd name="T120" fmla="*/ 4393 w 4437"/>
              <a:gd name="T121" fmla="*/ 4438 h 4438"/>
              <a:gd name="T122" fmla="*/ 4393 w 4437"/>
              <a:gd name="T123" fmla="*/ 4438 h 4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37" h="4438">
                <a:moveTo>
                  <a:pt x="4393" y="4438"/>
                </a:moveTo>
                <a:lnTo>
                  <a:pt x="46" y="4438"/>
                </a:lnTo>
                <a:lnTo>
                  <a:pt x="46" y="4438"/>
                </a:lnTo>
                <a:lnTo>
                  <a:pt x="36" y="4436"/>
                </a:lnTo>
                <a:lnTo>
                  <a:pt x="28" y="4434"/>
                </a:lnTo>
                <a:lnTo>
                  <a:pt x="20" y="4430"/>
                </a:lnTo>
                <a:lnTo>
                  <a:pt x="14" y="4424"/>
                </a:lnTo>
                <a:lnTo>
                  <a:pt x="8" y="4418"/>
                </a:lnTo>
                <a:lnTo>
                  <a:pt x="4" y="4410"/>
                </a:lnTo>
                <a:lnTo>
                  <a:pt x="0" y="4402"/>
                </a:lnTo>
                <a:lnTo>
                  <a:pt x="0" y="4392"/>
                </a:lnTo>
                <a:lnTo>
                  <a:pt x="0" y="46"/>
                </a:lnTo>
                <a:lnTo>
                  <a:pt x="0" y="46"/>
                </a:lnTo>
                <a:lnTo>
                  <a:pt x="0" y="36"/>
                </a:lnTo>
                <a:lnTo>
                  <a:pt x="4" y="28"/>
                </a:lnTo>
                <a:lnTo>
                  <a:pt x="8" y="20"/>
                </a:lnTo>
                <a:lnTo>
                  <a:pt x="14" y="14"/>
                </a:lnTo>
                <a:lnTo>
                  <a:pt x="20" y="8"/>
                </a:lnTo>
                <a:lnTo>
                  <a:pt x="28" y="4"/>
                </a:lnTo>
                <a:lnTo>
                  <a:pt x="36" y="2"/>
                </a:lnTo>
                <a:lnTo>
                  <a:pt x="46" y="0"/>
                </a:lnTo>
                <a:lnTo>
                  <a:pt x="4393" y="0"/>
                </a:lnTo>
                <a:lnTo>
                  <a:pt x="4393" y="0"/>
                </a:lnTo>
                <a:lnTo>
                  <a:pt x="4401" y="2"/>
                </a:lnTo>
                <a:lnTo>
                  <a:pt x="4409" y="4"/>
                </a:lnTo>
                <a:lnTo>
                  <a:pt x="4417" y="8"/>
                </a:lnTo>
                <a:lnTo>
                  <a:pt x="4425" y="14"/>
                </a:lnTo>
                <a:lnTo>
                  <a:pt x="4431" y="20"/>
                </a:lnTo>
                <a:lnTo>
                  <a:pt x="4435" y="28"/>
                </a:lnTo>
                <a:lnTo>
                  <a:pt x="4437" y="36"/>
                </a:lnTo>
                <a:lnTo>
                  <a:pt x="4437" y="46"/>
                </a:lnTo>
                <a:lnTo>
                  <a:pt x="4437" y="46"/>
                </a:lnTo>
                <a:lnTo>
                  <a:pt x="4437" y="56"/>
                </a:lnTo>
                <a:lnTo>
                  <a:pt x="4435" y="64"/>
                </a:lnTo>
                <a:lnTo>
                  <a:pt x="4431" y="72"/>
                </a:lnTo>
                <a:lnTo>
                  <a:pt x="4425" y="78"/>
                </a:lnTo>
                <a:lnTo>
                  <a:pt x="4417" y="84"/>
                </a:lnTo>
                <a:lnTo>
                  <a:pt x="4409" y="88"/>
                </a:lnTo>
                <a:lnTo>
                  <a:pt x="4401" y="90"/>
                </a:lnTo>
                <a:lnTo>
                  <a:pt x="4393" y="92"/>
                </a:lnTo>
                <a:lnTo>
                  <a:pt x="92" y="92"/>
                </a:lnTo>
                <a:lnTo>
                  <a:pt x="92" y="4346"/>
                </a:lnTo>
                <a:lnTo>
                  <a:pt x="4393" y="4346"/>
                </a:lnTo>
                <a:lnTo>
                  <a:pt x="4393" y="4346"/>
                </a:lnTo>
                <a:lnTo>
                  <a:pt x="4401" y="4348"/>
                </a:lnTo>
                <a:lnTo>
                  <a:pt x="4409" y="4350"/>
                </a:lnTo>
                <a:lnTo>
                  <a:pt x="4417" y="4354"/>
                </a:lnTo>
                <a:lnTo>
                  <a:pt x="4425" y="4360"/>
                </a:lnTo>
                <a:lnTo>
                  <a:pt x="4431" y="4366"/>
                </a:lnTo>
                <a:lnTo>
                  <a:pt x="4435" y="4374"/>
                </a:lnTo>
                <a:lnTo>
                  <a:pt x="4437" y="4382"/>
                </a:lnTo>
                <a:lnTo>
                  <a:pt x="4437" y="4392"/>
                </a:lnTo>
                <a:lnTo>
                  <a:pt x="4437" y="4392"/>
                </a:lnTo>
                <a:lnTo>
                  <a:pt x="4437" y="4402"/>
                </a:lnTo>
                <a:lnTo>
                  <a:pt x="4435" y="4410"/>
                </a:lnTo>
                <a:lnTo>
                  <a:pt x="4431" y="4418"/>
                </a:lnTo>
                <a:lnTo>
                  <a:pt x="4425" y="4424"/>
                </a:lnTo>
                <a:lnTo>
                  <a:pt x="4417" y="4430"/>
                </a:lnTo>
                <a:lnTo>
                  <a:pt x="4409" y="4434"/>
                </a:lnTo>
                <a:lnTo>
                  <a:pt x="4401" y="4436"/>
                </a:lnTo>
                <a:lnTo>
                  <a:pt x="4393" y="4438"/>
                </a:lnTo>
                <a:lnTo>
                  <a:pt x="4393" y="4438"/>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54" name="Freeform 11"/>
          <p:cNvSpPr>
            <a:spLocks/>
          </p:cNvSpPr>
          <p:nvPr/>
        </p:nvSpPr>
        <p:spPr bwMode="auto">
          <a:xfrm>
            <a:off x="502123" y="4133827"/>
            <a:ext cx="2573588" cy="2260721"/>
          </a:xfrm>
          <a:custGeom>
            <a:avLst/>
            <a:gdLst>
              <a:gd name="T0" fmla="*/ 5331 w 5377"/>
              <a:gd name="T1" fmla="*/ 4906 h 4906"/>
              <a:gd name="T2" fmla="*/ 46 w 5377"/>
              <a:gd name="T3" fmla="*/ 4906 h 4906"/>
              <a:gd name="T4" fmla="*/ 46 w 5377"/>
              <a:gd name="T5" fmla="*/ 4906 h 4906"/>
              <a:gd name="T6" fmla="*/ 36 w 5377"/>
              <a:gd name="T7" fmla="*/ 4906 h 4906"/>
              <a:gd name="T8" fmla="*/ 28 w 5377"/>
              <a:gd name="T9" fmla="*/ 4904 h 4906"/>
              <a:gd name="T10" fmla="*/ 20 w 5377"/>
              <a:gd name="T11" fmla="*/ 4900 h 4906"/>
              <a:gd name="T12" fmla="*/ 12 w 5377"/>
              <a:gd name="T13" fmla="*/ 4894 h 4906"/>
              <a:gd name="T14" fmla="*/ 8 w 5377"/>
              <a:gd name="T15" fmla="*/ 4886 h 4906"/>
              <a:gd name="T16" fmla="*/ 4 w 5377"/>
              <a:gd name="T17" fmla="*/ 4880 h 4906"/>
              <a:gd name="T18" fmla="*/ 0 w 5377"/>
              <a:gd name="T19" fmla="*/ 4870 h 4906"/>
              <a:gd name="T20" fmla="*/ 0 w 5377"/>
              <a:gd name="T21" fmla="*/ 4862 h 4906"/>
              <a:gd name="T22" fmla="*/ 0 w 5377"/>
              <a:gd name="T23" fmla="*/ 46 h 4906"/>
              <a:gd name="T24" fmla="*/ 0 w 5377"/>
              <a:gd name="T25" fmla="*/ 46 h 4906"/>
              <a:gd name="T26" fmla="*/ 0 w 5377"/>
              <a:gd name="T27" fmla="*/ 36 h 4906"/>
              <a:gd name="T28" fmla="*/ 4 w 5377"/>
              <a:gd name="T29" fmla="*/ 28 h 4906"/>
              <a:gd name="T30" fmla="*/ 8 w 5377"/>
              <a:gd name="T31" fmla="*/ 20 h 4906"/>
              <a:gd name="T32" fmla="*/ 12 w 5377"/>
              <a:gd name="T33" fmla="*/ 14 h 4906"/>
              <a:gd name="T34" fmla="*/ 20 w 5377"/>
              <a:gd name="T35" fmla="*/ 8 h 4906"/>
              <a:gd name="T36" fmla="*/ 28 w 5377"/>
              <a:gd name="T37" fmla="*/ 4 h 4906"/>
              <a:gd name="T38" fmla="*/ 36 w 5377"/>
              <a:gd name="T39" fmla="*/ 2 h 4906"/>
              <a:gd name="T40" fmla="*/ 46 w 5377"/>
              <a:gd name="T41" fmla="*/ 0 h 4906"/>
              <a:gd name="T42" fmla="*/ 46 w 5377"/>
              <a:gd name="T43" fmla="*/ 0 h 4906"/>
              <a:gd name="T44" fmla="*/ 54 w 5377"/>
              <a:gd name="T45" fmla="*/ 2 h 4906"/>
              <a:gd name="T46" fmla="*/ 62 w 5377"/>
              <a:gd name="T47" fmla="*/ 4 h 4906"/>
              <a:gd name="T48" fmla="*/ 70 w 5377"/>
              <a:gd name="T49" fmla="*/ 8 h 4906"/>
              <a:gd name="T50" fmla="*/ 78 w 5377"/>
              <a:gd name="T51" fmla="*/ 14 h 4906"/>
              <a:gd name="T52" fmla="*/ 84 w 5377"/>
              <a:gd name="T53" fmla="*/ 20 h 4906"/>
              <a:gd name="T54" fmla="*/ 88 w 5377"/>
              <a:gd name="T55" fmla="*/ 28 h 4906"/>
              <a:gd name="T56" fmla="*/ 90 w 5377"/>
              <a:gd name="T57" fmla="*/ 36 h 4906"/>
              <a:gd name="T58" fmla="*/ 90 w 5377"/>
              <a:gd name="T59" fmla="*/ 46 h 4906"/>
              <a:gd name="T60" fmla="*/ 90 w 5377"/>
              <a:gd name="T61" fmla="*/ 4816 h 4906"/>
              <a:gd name="T62" fmla="*/ 5285 w 5377"/>
              <a:gd name="T63" fmla="*/ 4816 h 4906"/>
              <a:gd name="T64" fmla="*/ 5285 w 5377"/>
              <a:gd name="T65" fmla="*/ 46 h 4906"/>
              <a:gd name="T66" fmla="*/ 5285 w 5377"/>
              <a:gd name="T67" fmla="*/ 46 h 4906"/>
              <a:gd name="T68" fmla="*/ 5287 w 5377"/>
              <a:gd name="T69" fmla="*/ 36 h 4906"/>
              <a:gd name="T70" fmla="*/ 5289 w 5377"/>
              <a:gd name="T71" fmla="*/ 28 h 4906"/>
              <a:gd name="T72" fmla="*/ 5293 w 5377"/>
              <a:gd name="T73" fmla="*/ 20 h 4906"/>
              <a:gd name="T74" fmla="*/ 5299 w 5377"/>
              <a:gd name="T75" fmla="*/ 14 h 4906"/>
              <a:gd name="T76" fmla="*/ 5305 w 5377"/>
              <a:gd name="T77" fmla="*/ 8 h 4906"/>
              <a:gd name="T78" fmla="*/ 5313 w 5377"/>
              <a:gd name="T79" fmla="*/ 4 h 4906"/>
              <a:gd name="T80" fmla="*/ 5321 w 5377"/>
              <a:gd name="T81" fmla="*/ 2 h 4906"/>
              <a:gd name="T82" fmla="*/ 5331 w 5377"/>
              <a:gd name="T83" fmla="*/ 0 h 4906"/>
              <a:gd name="T84" fmla="*/ 5331 w 5377"/>
              <a:gd name="T85" fmla="*/ 0 h 4906"/>
              <a:gd name="T86" fmla="*/ 5341 w 5377"/>
              <a:gd name="T87" fmla="*/ 2 h 4906"/>
              <a:gd name="T88" fmla="*/ 5349 w 5377"/>
              <a:gd name="T89" fmla="*/ 4 h 4906"/>
              <a:gd name="T90" fmla="*/ 5357 w 5377"/>
              <a:gd name="T91" fmla="*/ 8 h 4906"/>
              <a:gd name="T92" fmla="*/ 5363 w 5377"/>
              <a:gd name="T93" fmla="*/ 14 h 4906"/>
              <a:gd name="T94" fmla="*/ 5369 w 5377"/>
              <a:gd name="T95" fmla="*/ 20 h 4906"/>
              <a:gd name="T96" fmla="*/ 5373 w 5377"/>
              <a:gd name="T97" fmla="*/ 28 h 4906"/>
              <a:gd name="T98" fmla="*/ 5375 w 5377"/>
              <a:gd name="T99" fmla="*/ 36 h 4906"/>
              <a:gd name="T100" fmla="*/ 5377 w 5377"/>
              <a:gd name="T101" fmla="*/ 46 h 4906"/>
              <a:gd name="T102" fmla="*/ 5377 w 5377"/>
              <a:gd name="T103" fmla="*/ 4862 h 4906"/>
              <a:gd name="T104" fmla="*/ 5377 w 5377"/>
              <a:gd name="T105" fmla="*/ 4862 h 4906"/>
              <a:gd name="T106" fmla="*/ 5375 w 5377"/>
              <a:gd name="T107" fmla="*/ 4870 h 4906"/>
              <a:gd name="T108" fmla="*/ 5373 w 5377"/>
              <a:gd name="T109" fmla="*/ 4880 h 4906"/>
              <a:gd name="T110" fmla="*/ 5369 w 5377"/>
              <a:gd name="T111" fmla="*/ 4886 h 4906"/>
              <a:gd name="T112" fmla="*/ 5363 w 5377"/>
              <a:gd name="T113" fmla="*/ 4894 h 4906"/>
              <a:gd name="T114" fmla="*/ 5357 w 5377"/>
              <a:gd name="T115" fmla="*/ 4900 h 4906"/>
              <a:gd name="T116" fmla="*/ 5349 w 5377"/>
              <a:gd name="T117" fmla="*/ 4904 h 4906"/>
              <a:gd name="T118" fmla="*/ 5341 w 5377"/>
              <a:gd name="T119" fmla="*/ 4906 h 4906"/>
              <a:gd name="T120" fmla="*/ 5331 w 5377"/>
              <a:gd name="T121" fmla="*/ 4906 h 4906"/>
              <a:gd name="T122" fmla="*/ 5331 w 5377"/>
              <a:gd name="T123" fmla="*/ 4906 h 4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77" h="4906">
                <a:moveTo>
                  <a:pt x="5331" y="4906"/>
                </a:moveTo>
                <a:lnTo>
                  <a:pt x="46" y="4906"/>
                </a:lnTo>
                <a:lnTo>
                  <a:pt x="46" y="4906"/>
                </a:lnTo>
                <a:lnTo>
                  <a:pt x="36" y="4906"/>
                </a:lnTo>
                <a:lnTo>
                  <a:pt x="28" y="4904"/>
                </a:lnTo>
                <a:lnTo>
                  <a:pt x="20" y="4900"/>
                </a:lnTo>
                <a:lnTo>
                  <a:pt x="12" y="4894"/>
                </a:lnTo>
                <a:lnTo>
                  <a:pt x="8" y="4886"/>
                </a:lnTo>
                <a:lnTo>
                  <a:pt x="4" y="4880"/>
                </a:lnTo>
                <a:lnTo>
                  <a:pt x="0" y="4870"/>
                </a:lnTo>
                <a:lnTo>
                  <a:pt x="0" y="4862"/>
                </a:lnTo>
                <a:lnTo>
                  <a:pt x="0" y="46"/>
                </a:lnTo>
                <a:lnTo>
                  <a:pt x="0" y="46"/>
                </a:lnTo>
                <a:lnTo>
                  <a:pt x="0" y="36"/>
                </a:lnTo>
                <a:lnTo>
                  <a:pt x="4" y="28"/>
                </a:lnTo>
                <a:lnTo>
                  <a:pt x="8" y="20"/>
                </a:lnTo>
                <a:lnTo>
                  <a:pt x="12" y="14"/>
                </a:lnTo>
                <a:lnTo>
                  <a:pt x="20" y="8"/>
                </a:lnTo>
                <a:lnTo>
                  <a:pt x="28" y="4"/>
                </a:lnTo>
                <a:lnTo>
                  <a:pt x="36" y="2"/>
                </a:lnTo>
                <a:lnTo>
                  <a:pt x="46" y="0"/>
                </a:lnTo>
                <a:lnTo>
                  <a:pt x="46" y="0"/>
                </a:lnTo>
                <a:lnTo>
                  <a:pt x="54" y="2"/>
                </a:lnTo>
                <a:lnTo>
                  <a:pt x="62" y="4"/>
                </a:lnTo>
                <a:lnTo>
                  <a:pt x="70" y="8"/>
                </a:lnTo>
                <a:lnTo>
                  <a:pt x="78" y="14"/>
                </a:lnTo>
                <a:lnTo>
                  <a:pt x="84" y="20"/>
                </a:lnTo>
                <a:lnTo>
                  <a:pt x="88" y="28"/>
                </a:lnTo>
                <a:lnTo>
                  <a:pt x="90" y="36"/>
                </a:lnTo>
                <a:lnTo>
                  <a:pt x="90" y="46"/>
                </a:lnTo>
                <a:lnTo>
                  <a:pt x="90" y="4816"/>
                </a:lnTo>
                <a:lnTo>
                  <a:pt x="5285" y="4816"/>
                </a:lnTo>
                <a:lnTo>
                  <a:pt x="5285" y="46"/>
                </a:lnTo>
                <a:lnTo>
                  <a:pt x="5285" y="46"/>
                </a:lnTo>
                <a:lnTo>
                  <a:pt x="5287" y="36"/>
                </a:lnTo>
                <a:lnTo>
                  <a:pt x="5289" y="28"/>
                </a:lnTo>
                <a:lnTo>
                  <a:pt x="5293" y="20"/>
                </a:lnTo>
                <a:lnTo>
                  <a:pt x="5299" y="14"/>
                </a:lnTo>
                <a:lnTo>
                  <a:pt x="5305" y="8"/>
                </a:lnTo>
                <a:lnTo>
                  <a:pt x="5313" y="4"/>
                </a:lnTo>
                <a:lnTo>
                  <a:pt x="5321" y="2"/>
                </a:lnTo>
                <a:lnTo>
                  <a:pt x="5331" y="0"/>
                </a:lnTo>
                <a:lnTo>
                  <a:pt x="5331" y="0"/>
                </a:lnTo>
                <a:lnTo>
                  <a:pt x="5341" y="2"/>
                </a:lnTo>
                <a:lnTo>
                  <a:pt x="5349" y="4"/>
                </a:lnTo>
                <a:lnTo>
                  <a:pt x="5357" y="8"/>
                </a:lnTo>
                <a:lnTo>
                  <a:pt x="5363" y="14"/>
                </a:lnTo>
                <a:lnTo>
                  <a:pt x="5369" y="20"/>
                </a:lnTo>
                <a:lnTo>
                  <a:pt x="5373" y="28"/>
                </a:lnTo>
                <a:lnTo>
                  <a:pt x="5375" y="36"/>
                </a:lnTo>
                <a:lnTo>
                  <a:pt x="5377" y="46"/>
                </a:lnTo>
                <a:lnTo>
                  <a:pt x="5377" y="4862"/>
                </a:lnTo>
                <a:lnTo>
                  <a:pt x="5377" y="4862"/>
                </a:lnTo>
                <a:lnTo>
                  <a:pt x="5375" y="4870"/>
                </a:lnTo>
                <a:lnTo>
                  <a:pt x="5373" y="4880"/>
                </a:lnTo>
                <a:lnTo>
                  <a:pt x="5369" y="4886"/>
                </a:lnTo>
                <a:lnTo>
                  <a:pt x="5363" y="4894"/>
                </a:lnTo>
                <a:lnTo>
                  <a:pt x="5357" y="4900"/>
                </a:lnTo>
                <a:lnTo>
                  <a:pt x="5349" y="4904"/>
                </a:lnTo>
                <a:lnTo>
                  <a:pt x="5341" y="4906"/>
                </a:lnTo>
                <a:lnTo>
                  <a:pt x="5331" y="4906"/>
                </a:lnTo>
                <a:lnTo>
                  <a:pt x="5331" y="4906"/>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55" name="Freeform 12"/>
          <p:cNvSpPr>
            <a:spLocks/>
          </p:cNvSpPr>
          <p:nvPr/>
        </p:nvSpPr>
        <p:spPr bwMode="auto">
          <a:xfrm>
            <a:off x="727079" y="4133827"/>
            <a:ext cx="2123677" cy="2045063"/>
          </a:xfrm>
          <a:custGeom>
            <a:avLst/>
            <a:gdLst>
              <a:gd name="T0" fmla="*/ 4391 w 4437"/>
              <a:gd name="T1" fmla="*/ 4438 h 4438"/>
              <a:gd name="T2" fmla="*/ 4391 w 4437"/>
              <a:gd name="T3" fmla="*/ 4438 h 4438"/>
              <a:gd name="T4" fmla="*/ 4383 w 4437"/>
              <a:gd name="T5" fmla="*/ 4436 h 4438"/>
              <a:gd name="T6" fmla="*/ 4373 w 4437"/>
              <a:gd name="T7" fmla="*/ 4434 h 4438"/>
              <a:gd name="T8" fmla="*/ 4365 w 4437"/>
              <a:gd name="T9" fmla="*/ 4430 h 4438"/>
              <a:gd name="T10" fmla="*/ 4359 w 4437"/>
              <a:gd name="T11" fmla="*/ 4424 h 4438"/>
              <a:gd name="T12" fmla="*/ 4353 w 4437"/>
              <a:gd name="T13" fmla="*/ 4418 h 4438"/>
              <a:gd name="T14" fmla="*/ 4349 w 4437"/>
              <a:gd name="T15" fmla="*/ 4410 h 4438"/>
              <a:gd name="T16" fmla="*/ 4347 w 4437"/>
              <a:gd name="T17" fmla="*/ 4402 h 4438"/>
              <a:gd name="T18" fmla="*/ 4345 w 4437"/>
              <a:gd name="T19" fmla="*/ 4392 h 4438"/>
              <a:gd name="T20" fmla="*/ 4345 w 4437"/>
              <a:gd name="T21" fmla="*/ 92 h 4438"/>
              <a:gd name="T22" fmla="*/ 90 w 4437"/>
              <a:gd name="T23" fmla="*/ 92 h 4438"/>
              <a:gd name="T24" fmla="*/ 90 w 4437"/>
              <a:gd name="T25" fmla="*/ 4392 h 4438"/>
              <a:gd name="T26" fmla="*/ 90 w 4437"/>
              <a:gd name="T27" fmla="*/ 4392 h 4438"/>
              <a:gd name="T28" fmla="*/ 90 w 4437"/>
              <a:gd name="T29" fmla="*/ 4402 h 4438"/>
              <a:gd name="T30" fmla="*/ 86 w 4437"/>
              <a:gd name="T31" fmla="*/ 4410 h 4438"/>
              <a:gd name="T32" fmla="*/ 82 w 4437"/>
              <a:gd name="T33" fmla="*/ 4418 h 4438"/>
              <a:gd name="T34" fmla="*/ 76 w 4437"/>
              <a:gd name="T35" fmla="*/ 4424 h 4438"/>
              <a:gd name="T36" fmla="*/ 70 w 4437"/>
              <a:gd name="T37" fmla="*/ 4430 h 4438"/>
              <a:gd name="T38" fmla="*/ 62 w 4437"/>
              <a:gd name="T39" fmla="*/ 4434 h 4438"/>
              <a:gd name="T40" fmla="*/ 54 w 4437"/>
              <a:gd name="T41" fmla="*/ 4436 h 4438"/>
              <a:gd name="T42" fmla="*/ 44 w 4437"/>
              <a:gd name="T43" fmla="*/ 4438 h 4438"/>
              <a:gd name="T44" fmla="*/ 44 w 4437"/>
              <a:gd name="T45" fmla="*/ 4438 h 4438"/>
              <a:gd name="T46" fmla="*/ 36 w 4437"/>
              <a:gd name="T47" fmla="*/ 4436 h 4438"/>
              <a:gd name="T48" fmla="*/ 26 w 4437"/>
              <a:gd name="T49" fmla="*/ 4434 h 4438"/>
              <a:gd name="T50" fmla="*/ 20 w 4437"/>
              <a:gd name="T51" fmla="*/ 4430 h 4438"/>
              <a:gd name="T52" fmla="*/ 12 w 4437"/>
              <a:gd name="T53" fmla="*/ 4424 h 4438"/>
              <a:gd name="T54" fmla="*/ 6 w 4437"/>
              <a:gd name="T55" fmla="*/ 4418 h 4438"/>
              <a:gd name="T56" fmla="*/ 2 w 4437"/>
              <a:gd name="T57" fmla="*/ 4410 h 4438"/>
              <a:gd name="T58" fmla="*/ 0 w 4437"/>
              <a:gd name="T59" fmla="*/ 4402 h 4438"/>
              <a:gd name="T60" fmla="*/ 0 w 4437"/>
              <a:gd name="T61" fmla="*/ 4392 h 4438"/>
              <a:gd name="T62" fmla="*/ 0 w 4437"/>
              <a:gd name="T63" fmla="*/ 46 h 4438"/>
              <a:gd name="T64" fmla="*/ 0 w 4437"/>
              <a:gd name="T65" fmla="*/ 46 h 4438"/>
              <a:gd name="T66" fmla="*/ 0 w 4437"/>
              <a:gd name="T67" fmla="*/ 36 h 4438"/>
              <a:gd name="T68" fmla="*/ 2 w 4437"/>
              <a:gd name="T69" fmla="*/ 28 h 4438"/>
              <a:gd name="T70" fmla="*/ 6 w 4437"/>
              <a:gd name="T71" fmla="*/ 20 h 4438"/>
              <a:gd name="T72" fmla="*/ 12 w 4437"/>
              <a:gd name="T73" fmla="*/ 14 h 4438"/>
              <a:gd name="T74" fmla="*/ 20 w 4437"/>
              <a:gd name="T75" fmla="*/ 8 h 4438"/>
              <a:gd name="T76" fmla="*/ 26 w 4437"/>
              <a:gd name="T77" fmla="*/ 4 h 4438"/>
              <a:gd name="T78" fmla="*/ 36 w 4437"/>
              <a:gd name="T79" fmla="*/ 2 h 4438"/>
              <a:gd name="T80" fmla="*/ 44 w 4437"/>
              <a:gd name="T81" fmla="*/ 0 h 4438"/>
              <a:gd name="T82" fmla="*/ 4391 w 4437"/>
              <a:gd name="T83" fmla="*/ 0 h 4438"/>
              <a:gd name="T84" fmla="*/ 4391 w 4437"/>
              <a:gd name="T85" fmla="*/ 0 h 4438"/>
              <a:gd name="T86" fmla="*/ 4401 w 4437"/>
              <a:gd name="T87" fmla="*/ 2 h 4438"/>
              <a:gd name="T88" fmla="*/ 4409 w 4437"/>
              <a:gd name="T89" fmla="*/ 4 h 4438"/>
              <a:gd name="T90" fmla="*/ 4417 w 4437"/>
              <a:gd name="T91" fmla="*/ 8 h 4438"/>
              <a:gd name="T92" fmla="*/ 4423 w 4437"/>
              <a:gd name="T93" fmla="*/ 14 h 4438"/>
              <a:gd name="T94" fmla="*/ 4429 w 4437"/>
              <a:gd name="T95" fmla="*/ 20 h 4438"/>
              <a:gd name="T96" fmla="*/ 4433 w 4437"/>
              <a:gd name="T97" fmla="*/ 28 h 4438"/>
              <a:gd name="T98" fmla="*/ 4437 w 4437"/>
              <a:gd name="T99" fmla="*/ 36 h 4438"/>
              <a:gd name="T100" fmla="*/ 4437 w 4437"/>
              <a:gd name="T101" fmla="*/ 46 h 4438"/>
              <a:gd name="T102" fmla="*/ 4437 w 4437"/>
              <a:gd name="T103" fmla="*/ 4392 h 4438"/>
              <a:gd name="T104" fmla="*/ 4437 w 4437"/>
              <a:gd name="T105" fmla="*/ 4392 h 4438"/>
              <a:gd name="T106" fmla="*/ 4437 w 4437"/>
              <a:gd name="T107" fmla="*/ 4402 h 4438"/>
              <a:gd name="T108" fmla="*/ 4433 w 4437"/>
              <a:gd name="T109" fmla="*/ 4410 h 4438"/>
              <a:gd name="T110" fmla="*/ 4429 w 4437"/>
              <a:gd name="T111" fmla="*/ 4418 h 4438"/>
              <a:gd name="T112" fmla="*/ 4423 w 4437"/>
              <a:gd name="T113" fmla="*/ 4424 h 4438"/>
              <a:gd name="T114" fmla="*/ 4417 w 4437"/>
              <a:gd name="T115" fmla="*/ 4430 h 4438"/>
              <a:gd name="T116" fmla="*/ 4409 w 4437"/>
              <a:gd name="T117" fmla="*/ 4434 h 4438"/>
              <a:gd name="T118" fmla="*/ 4401 w 4437"/>
              <a:gd name="T119" fmla="*/ 4436 h 4438"/>
              <a:gd name="T120" fmla="*/ 4391 w 4437"/>
              <a:gd name="T121" fmla="*/ 4438 h 4438"/>
              <a:gd name="T122" fmla="*/ 4391 w 4437"/>
              <a:gd name="T123" fmla="*/ 4438 h 4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37" h="4438">
                <a:moveTo>
                  <a:pt x="4391" y="4438"/>
                </a:moveTo>
                <a:lnTo>
                  <a:pt x="4391" y="4438"/>
                </a:lnTo>
                <a:lnTo>
                  <a:pt x="4383" y="4436"/>
                </a:lnTo>
                <a:lnTo>
                  <a:pt x="4373" y="4434"/>
                </a:lnTo>
                <a:lnTo>
                  <a:pt x="4365" y="4430"/>
                </a:lnTo>
                <a:lnTo>
                  <a:pt x="4359" y="4424"/>
                </a:lnTo>
                <a:lnTo>
                  <a:pt x="4353" y="4418"/>
                </a:lnTo>
                <a:lnTo>
                  <a:pt x="4349" y="4410"/>
                </a:lnTo>
                <a:lnTo>
                  <a:pt x="4347" y="4402"/>
                </a:lnTo>
                <a:lnTo>
                  <a:pt x="4345" y="4392"/>
                </a:lnTo>
                <a:lnTo>
                  <a:pt x="4345" y="92"/>
                </a:lnTo>
                <a:lnTo>
                  <a:pt x="90" y="92"/>
                </a:lnTo>
                <a:lnTo>
                  <a:pt x="90" y="4392"/>
                </a:lnTo>
                <a:lnTo>
                  <a:pt x="90" y="4392"/>
                </a:lnTo>
                <a:lnTo>
                  <a:pt x="90" y="4402"/>
                </a:lnTo>
                <a:lnTo>
                  <a:pt x="86" y="4410"/>
                </a:lnTo>
                <a:lnTo>
                  <a:pt x="82" y="4418"/>
                </a:lnTo>
                <a:lnTo>
                  <a:pt x="76" y="4424"/>
                </a:lnTo>
                <a:lnTo>
                  <a:pt x="70" y="4430"/>
                </a:lnTo>
                <a:lnTo>
                  <a:pt x="62" y="4434"/>
                </a:lnTo>
                <a:lnTo>
                  <a:pt x="54" y="4436"/>
                </a:lnTo>
                <a:lnTo>
                  <a:pt x="44" y="4438"/>
                </a:lnTo>
                <a:lnTo>
                  <a:pt x="44" y="4438"/>
                </a:lnTo>
                <a:lnTo>
                  <a:pt x="36" y="4436"/>
                </a:lnTo>
                <a:lnTo>
                  <a:pt x="26" y="4434"/>
                </a:lnTo>
                <a:lnTo>
                  <a:pt x="20" y="4430"/>
                </a:lnTo>
                <a:lnTo>
                  <a:pt x="12" y="4424"/>
                </a:lnTo>
                <a:lnTo>
                  <a:pt x="6" y="4418"/>
                </a:lnTo>
                <a:lnTo>
                  <a:pt x="2" y="4410"/>
                </a:lnTo>
                <a:lnTo>
                  <a:pt x="0" y="4402"/>
                </a:lnTo>
                <a:lnTo>
                  <a:pt x="0" y="4392"/>
                </a:lnTo>
                <a:lnTo>
                  <a:pt x="0" y="46"/>
                </a:lnTo>
                <a:lnTo>
                  <a:pt x="0" y="46"/>
                </a:lnTo>
                <a:lnTo>
                  <a:pt x="0" y="36"/>
                </a:lnTo>
                <a:lnTo>
                  <a:pt x="2" y="28"/>
                </a:lnTo>
                <a:lnTo>
                  <a:pt x="6" y="20"/>
                </a:lnTo>
                <a:lnTo>
                  <a:pt x="12" y="14"/>
                </a:lnTo>
                <a:lnTo>
                  <a:pt x="20" y="8"/>
                </a:lnTo>
                <a:lnTo>
                  <a:pt x="26" y="4"/>
                </a:lnTo>
                <a:lnTo>
                  <a:pt x="36" y="2"/>
                </a:lnTo>
                <a:lnTo>
                  <a:pt x="44" y="0"/>
                </a:lnTo>
                <a:lnTo>
                  <a:pt x="4391" y="0"/>
                </a:lnTo>
                <a:lnTo>
                  <a:pt x="4391" y="0"/>
                </a:lnTo>
                <a:lnTo>
                  <a:pt x="4401" y="2"/>
                </a:lnTo>
                <a:lnTo>
                  <a:pt x="4409" y="4"/>
                </a:lnTo>
                <a:lnTo>
                  <a:pt x="4417" y="8"/>
                </a:lnTo>
                <a:lnTo>
                  <a:pt x="4423" y="14"/>
                </a:lnTo>
                <a:lnTo>
                  <a:pt x="4429" y="20"/>
                </a:lnTo>
                <a:lnTo>
                  <a:pt x="4433" y="28"/>
                </a:lnTo>
                <a:lnTo>
                  <a:pt x="4437" y="36"/>
                </a:lnTo>
                <a:lnTo>
                  <a:pt x="4437" y="46"/>
                </a:lnTo>
                <a:lnTo>
                  <a:pt x="4437" y="4392"/>
                </a:lnTo>
                <a:lnTo>
                  <a:pt x="4437" y="4392"/>
                </a:lnTo>
                <a:lnTo>
                  <a:pt x="4437" y="4402"/>
                </a:lnTo>
                <a:lnTo>
                  <a:pt x="4433" y="4410"/>
                </a:lnTo>
                <a:lnTo>
                  <a:pt x="4429" y="4418"/>
                </a:lnTo>
                <a:lnTo>
                  <a:pt x="4423" y="4424"/>
                </a:lnTo>
                <a:lnTo>
                  <a:pt x="4417" y="4430"/>
                </a:lnTo>
                <a:lnTo>
                  <a:pt x="4409" y="4434"/>
                </a:lnTo>
                <a:lnTo>
                  <a:pt x="4401" y="4436"/>
                </a:lnTo>
                <a:lnTo>
                  <a:pt x="4391" y="4438"/>
                </a:lnTo>
                <a:lnTo>
                  <a:pt x="4391" y="4438"/>
                </a:lnTo>
                <a:close/>
              </a:path>
            </a:pathLst>
          </a:custGeom>
          <a:solidFill>
            <a:srgbClr val="7D7D7D"/>
          </a:solidFill>
          <a:ln>
            <a:noFill/>
          </a:ln>
          <a:extLst/>
        </p:spPr>
        <p:txBody>
          <a:bodyPr vert="horz" wrap="square" lIns="78191" tIns="39096" rIns="78191" bIns="39096" numCol="1" anchor="t" anchorCtr="0" compatLnSpc="1">
            <a:prstTxWarp prst="textNoShape">
              <a:avLst/>
            </a:prstTxWarp>
          </a:bodyPr>
          <a:lstStyle/>
          <a:p>
            <a:endParaRPr lang="en-GB" sz="900"/>
          </a:p>
        </p:txBody>
      </p:sp>
      <p:sp>
        <p:nvSpPr>
          <p:cNvPr id="56" name="Freeform 13"/>
          <p:cNvSpPr>
            <a:spLocks/>
          </p:cNvSpPr>
          <p:nvPr/>
        </p:nvSpPr>
        <p:spPr bwMode="auto">
          <a:xfrm>
            <a:off x="2598997" y="1401700"/>
            <a:ext cx="298664" cy="236855"/>
          </a:xfrm>
          <a:custGeom>
            <a:avLst/>
            <a:gdLst>
              <a:gd name="T0" fmla="*/ 0 w 624"/>
              <a:gd name="T1" fmla="*/ 0 h 514"/>
              <a:gd name="T2" fmla="*/ 624 w 624"/>
              <a:gd name="T3" fmla="*/ 256 h 514"/>
              <a:gd name="T4" fmla="*/ 0 w 624"/>
              <a:gd name="T5" fmla="*/ 514 h 514"/>
              <a:gd name="T6" fmla="*/ 0 w 624"/>
              <a:gd name="T7" fmla="*/ 0 h 514"/>
            </a:gdLst>
            <a:ahLst/>
            <a:cxnLst>
              <a:cxn ang="0">
                <a:pos x="T0" y="T1"/>
              </a:cxn>
              <a:cxn ang="0">
                <a:pos x="T2" y="T3"/>
              </a:cxn>
              <a:cxn ang="0">
                <a:pos x="T4" y="T5"/>
              </a:cxn>
              <a:cxn ang="0">
                <a:pos x="T6" y="T7"/>
              </a:cxn>
            </a:cxnLst>
            <a:rect l="0" t="0" r="r" b="b"/>
            <a:pathLst>
              <a:path w="624" h="514">
                <a:moveTo>
                  <a:pt x="0" y="0"/>
                </a:moveTo>
                <a:lnTo>
                  <a:pt x="624" y="256"/>
                </a:lnTo>
                <a:lnTo>
                  <a:pt x="0" y="51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57" name="Freeform 14"/>
          <p:cNvSpPr>
            <a:spLocks/>
          </p:cNvSpPr>
          <p:nvPr/>
        </p:nvSpPr>
        <p:spPr bwMode="auto">
          <a:xfrm>
            <a:off x="5460719" y="3517727"/>
            <a:ext cx="246015" cy="287544"/>
          </a:xfrm>
          <a:custGeom>
            <a:avLst/>
            <a:gdLst>
              <a:gd name="T0" fmla="*/ 514 w 514"/>
              <a:gd name="T1" fmla="*/ 0 h 624"/>
              <a:gd name="T2" fmla="*/ 256 w 514"/>
              <a:gd name="T3" fmla="*/ 624 h 624"/>
              <a:gd name="T4" fmla="*/ 0 w 514"/>
              <a:gd name="T5" fmla="*/ 0 h 624"/>
              <a:gd name="T6" fmla="*/ 514 w 514"/>
              <a:gd name="T7" fmla="*/ 0 h 624"/>
            </a:gdLst>
            <a:ahLst/>
            <a:cxnLst>
              <a:cxn ang="0">
                <a:pos x="T0" y="T1"/>
              </a:cxn>
              <a:cxn ang="0">
                <a:pos x="T2" y="T3"/>
              </a:cxn>
              <a:cxn ang="0">
                <a:pos x="T4" y="T5"/>
              </a:cxn>
              <a:cxn ang="0">
                <a:pos x="T6" y="T7"/>
              </a:cxn>
            </a:cxnLst>
            <a:rect l="0" t="0" r="r" b="b"/>
            <a:pathLst>
              <a:path w="514" h="624">
                <a:moveTo>
                  <a:pt x="514" y="0"/>
                </a:moveTo>
                <a:lnTo>
                  <a:pt x="256" y="624"/>
                </a:lnTo>
                <a:lnTo>
                  <a:pt x="0" y="0"/>
                </a:lnTo>
                <a:lnTo>
                  <a:pt x="514"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58" name="Freeform 15"/>
          <p:cNvSpPr>
            <a:spLocks/>
          </p:cNvSpPr>
          <p:nvPr/>
        </p:nvSpPr>
        <p:spPr bwMode="auto">
          <a:xfrm>
            <a:off x="3209727" y="6255384"/>
            <a:ext cx="298664" cy="236855"/>
          </a:xfrm>
          <a:custGeom>
            <a:avLst/>
            <a:gdLst>
              <a:gd name="T0" fmla="*/ 624 w 624"/>
              <a:gd name="T1" fmla="*/ 514 h 514"/>
              <a:gd name="T2" fmla="*/ 0 w 624"/>
              <a:gd name="T3" fmla="*/ 258 h 514"/>
              <a:gd name="T4" fmla="*/ 624 w 624"/>
              <a:gd name="T5" fmla="*/ 0 h 514"/>
              <a:gd name="T6" fmla="*/ 624 w 624"/>
              <a:gd name="T7" fmla="*/ 514 h 514"/>
            </a:gdLst>
            <a:ahLst/>
            <a:cxnLst>
              <a:cxn ang="0">
                <a:pos x="T0" y="T1"/>
              </a:cxn>
              <a:cxn ang="0">
                <a:pos x="T2" y="T3"/>
              </a:cxn>
              <a:cxn ang="0">
                <a:pos x="T4" y="T5"/>
              </a:cxn>
              <a:cxn ang="0">
                <a:pos x="T6" y="T7"/>
              </a:cxn>
            </a:cxnLst>
            <a:rect l="0" t="0" r="r" b="b"/>
            <a:pathLst>
              <a:path w="624" h="514">
                <a:moveTo>
                  <a:pt x="624" y="514"/>
                </a:moveTo>
                <a:lnTo>
                  <a:pt x="0" y="258"/>
                </a:lnTo>
                <a:lnTo>
                  <a:pt x="624" y="0"/>
                </a:lnTo>
                <a:lnTo>
                  <a:pt x="624" y="514"/>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73" name="Freeform 16"/>
          <p:cNvSpPr>
            <a:spLocks/>
          </p:cNvSpPr>
          <p:nvPr/>
        </p:nvSpPr>
        <p:spPr bwMode="auto">
          <a:xfrm>
            <a:off x="400654" y="4088668"/>
            <a:ext cx="246015" cy="287544"/>
          </a:xfrm>
          <a:custGeom>
            <a:avLst/>
            <a:gdLst>
              <a:gd name="T0" fmla="*/ 0 w 514"/>
              <a:gd name="T1" fmla="*/ 624 h 624"/>
              <a:gd name="T2" fmla="*/ 258 w 514"/>
              <a:gd name="T3" fmla="*/ 0 h 624"/>
              <a:gd name="T4" fmla="*/ 514 w 514"/>
              <a:gd name="T5" fmla="*/ 624 h 624"/>
              <a:gd name="T6" fmla="*/ 0 w 514"/>
              <a:gd name="T7" fmla="*/ 624 h 624"/>
            </a:gdLst>
            <a:ahLst/>
            <a:cxnLst>
              <a:cxn ang="0">
                <a:pos x="T0" y="T1"/>
              </a:cxn>
              <a:cxn ang="0">
                <a:pos x="T2" y="T3"/>
              </a:cxn>
              <a:cxn ang="0">
                <a:pos x="T4" y="T5"/>
              </a:cxn>
              <a:cxn ang="0">
                <a:pos x="T6" y="T7"/>
              </a:cxn>
            </a:cxnLst>
            <a:rect l="0" t="0" r="r" b="b"/>
            <a:pathLst>
              <a:path w="514" h="624">
                <a:moveTo>
                  <a:pt x="0" y="624"/>
                </a:moveTo>
                <a:lnTo>
                  <a:pt x="258" y="0"/>
                </a:lnTo>
                <a:lnTo>
                  <a:pt x="514" y="624"/>
                </a:lnTo>
                <a:lnTo>
                  <a:pt x="0" y="624"/>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191" tIns="39096" rIns="78191" bIns="39096" numCol="1" anchor="t" anchorCtr="0" compatLnSpc="1">
            <a:prstTxWarp prst="textNoShape">
              <a:avLst/>
            </a:prstTxWarp>
          </a:bodyPr>
          <a:lstStyle/>
          <a:p>
            <a:endParaRPr lang="en-GB" sz="900"/>
          </a:p>
        </p:txBody>
      </p:sp>
      <p:sp>
        <p:nvSpPr>
          <p:cNvPr id="28" name="Rectangle 27"/>
          <p:cNvSpPr/>
          <p:nvPr/>
        </p:nvSpPr>
        <p:spPr>
          <a:xfrm>
            <a:off x="727077" y="2888800"/>
            <a:ext cx="1859077" cy="430887"/>
          </a:xfrm>
          <a:prstGeom prst="rect">
            <a:avLst/>
          </a:prstGeom>
        </p:spPr>
        <p:txBody>
          <a:bodyPr wrap="square" lIns="0" tIns="0" rIns="0" bIns="0">
            <a:spAutoFit/>
          </a:bodyPr>
          <a:lstStyle/>
          <a:p>
            <a:r>
              <a:rPr lang="en-GB" sz="2800" dirty="0" smtClean="0">
                <a:solidFill>
                  <a:srgbClr val="000000"/>
                </a:solidFill>
              </a:rPr>
              <a:t>Back test</a:t>
            </a:r>
            <a:endParaRPr lang="en-GB" sz="2800" dirty="0">
              <a:solidFill>
                <a:srgbClr val="000000"/>
              </a:solidFill>
            </a:endParaRPr>
          </a:p>
        </p:txBody>
      </p:sp>
      <p:sp>
        <p:nvSpPr>
          <p:cNvPr id="29" name="Rectangle 28"/>
          <p:cNvSpPr/>
          <p:nvPr/>
        </p:nvSpPr>
        <p:spPr>
          <a:xfrm>
            <a:off x="3419686" y="2888800"/>
            <a:ext cx="1859077" cy="430887"/>
          </a:xfrm>
          <a:prstGeom prst="rect">
            <a:avLst/>
          </a:prstGeom>
        </p:spPr>
        <p:txBody>
          <a:bodyPr wrap="square" lIns="0" tIns="0" rIns="0" bIns="0">
            <a:spAutoFit/>
          </a:bodyPr>
          <a:lstStyle/>
          <a:p>
            <a:r>
              <a:rPr lang="en-GB" sz="2800" dirty="0" smtClean="0">
                <a:solidFill>
                  <a:srgbClr val="000000"/>
                </a:solidFill>
              </a:rPr>
              <a:t>Refine</a:t>
            </a:r>
            <a:endParaRPr lang="en-GB" sz="2800" dirty="0">
              <a:solidFill>
                <a:srgbClr val="000000"/>
              </a:solidFill>
            </a:endParaRPr>
          </a:p>
        </p:txBody>
      </p:sp>
      <p:sp>
        <p:nvSpPr>
          <p:cNvPr id="30" name="Rectangle 29"/>
          <p:cNvSpPr/>
          <p:nvPr/>
        </p:nvSpPr>
        <p:spPr>
          <a:xfrm>
            <a:off x="897041" y="4301244"/>
            <a:ext cx="1859077" cy="430887"/>
          </a:xfrm>
          <a:prstGeom prst="rect">
            <a:avLst/>
          </a:prstGeom>
        </p:spPr>
        <p:txBody>
          <a:bodyPr wrap="square" lIns="0" tIns="0" rIns="0" bIns="0">
            <a:spAutoFit/>
          </a:bodyPr>
          <a:lstStyle/>
          <a:p>
            <a:r>
              <a:rPr lang="en-GB" sz="2800" dirty="0" smtClean="0">
                <a:solidFill>
                  <a:srgbClr val="000000"/>
                </a:solidFill>
              </a:rPr>
              <a:t>Train</a:t>
            </a:r>
            <a:endParaRPr lang="en-GB" sz="2800" dirty="0">
              <a:solidFill>
                <a:srgbClr val="000000"/>
              </a:solidFill>
            </a:endParaRPr>
          </a:p>
        </p:txBody>
      </p:sp>
      <p:sp>
        <p:nvSpPr>
          <p:cNvPr id="31" name="Rectangle 30"/>
          <p:cNvSpPr/>
          <p:nvPr/>
        </p:nvSpPr>
        <p:spPr>
          <a:xfrm>
            <a:off x="3446523" y="4301244"/>
            <a:ext cx="1859077" cy="430887"/>
          </a:xfrm>
          <a:prstGeom prst="rect">
            <a:avLst/>
          </a:prstGeom>
        </p:spPr>
        <p:txBody>
          <a:bodyPr wrap="square" lIns="0" tIns="0" rIns="0" bIns="0">
            <a:spAutoFit/>
          </a:bodyPr>
          <a:lstStyle/>
          <a:p>
            <a:r>
              <a:rPr lang="en-GB" sz="2800" dirty="0" smtClean="0">
                <a:solidFill>
                  <a:srgbClr val="000000"/>
                </a:solidFill>
              </a:rPr>
              <a:t>Automate</a:t>
            </a:r>
            <a:endParaRPr lang="en-GB" sz="2800" dirty="0">
              <a:solidFill>
                <a:srgbClr val="000000"/>
              </a:solidFill>
            </a:endParaRPr>
          </a:p>
        </p:txBody>
      </p:sp>
      <p:sp>
        <p:nvSpPr>
          <p:cNvPr id="83" name="Google Shape;1847;p146"/>
          <p:cNvSpPr/>
          <p:nvPr/>
        </p:nvSpPr>
        <p:spPr>
          <a:xfrm>
            <a:off x="4420551" y="1706942"/>
            <a:ext cx="749808" cy="722376"/>
          </a:xfrm>
          <a:custGeom>
            <a:avLst/>
            <a:gdLst/>
            <a:ahLst/>
            <a:cxnLst/>
            <a:rect l="l" t="t" r="r" b="b"/>
            <a:pathLst>
              <a:path w="396" h="396" extrusionOk="0">
                <a:moveTo>
                  <a:pt x="0" y="0"/>
                </a:moveTo>
                <a:lnTo>
                  <a:pt x="0" y="396"/>
                </a:lnTo>
                <a:lnTo>
                  <a:pt x="396" y="396"/>
                </a:lnTo>
                <a:lnTo>
                  <a:pt x="396" y="0"/>
                </a:lnTo>
                <a:lnTo>
                  <a:pt x="0" y="0"/>
                </a:lnTo>
                <a:close/>
                <a:moveTo>
                  <a:pt x="105" y="16"/>
                </a:moveTo>
                <a:lnTo>
                  <a:pt x="105" y="169"/>
                </a:lnTo>
                <a:lnTo>
                  <a:pt x="16" y="169"/>
                </a:lnTo>
                <a:lnTo>
                  <a:pt x="16" y="16"/>
                </a:lnTo>
                <a:lnTo>
                  <a:pt x="105" y="16"/>
                </a:lnTo>
                <a:close/>
                <a:moveTo>
                  <a:pt x="16" y="296"/>
                </a:moveTo>
                <a:lnTo>
                  <a:pt x="29" y="296"/>
                </a:lnTo>
                <a:lnTo>
                  <a:pt x="29" y="278"/>
                </a:lnTo>
                <a:lnTo>
                  <a:pt x="16" y="278"/>
                </a:lnTo>
                <a:lnTo>
                  <a:pt x="16" y="186"/>
                </a:lnTo>
                <a:lnTo>
                  <a:pt x="121" y="186"/>
                </a:lnTo>
                <a:lnTo>
                  <a:pt x="121" y="16"/>
                </a:lnTo>
                <a:lnTo>
                  <a:pt x="379" y="16"/>
                </a:lnTo>
                <a:lnTo>
                  <a:pt x="379" y="210"/>
                </a:lnTo>
                <a:lnTo>
                  <a:pt x="279" y="210"/>
                </a:lnTo>
                <a:lnTo>
                  <a:pt x="279" y="379"/>
                </a:lnTo>
                <a:lnTo>
                  <a:pt x="16" y="379"/>
                </a:lnTo>
                <a:lnTo>
                  <a:pt x="16" y="296"/>
                </a:lnTo>
                <a:close/>
                <a:moveTo>
                  <a:pt x="296" y="379"/>
                </a:moveTo>
                <a:lnTo>
                  <a:pt x="296" y="227"/>
                </a:lnTo>
                <a:lnTo>
                  <a:pt x="379" y="227"/>
                </a:lnTo>
                <a:lnTo>
                  <a:pt x="379" y="379"/>
                </a:lnTo>
                <a:lnTo>
                  <a:pt x="296" y="379"/>
                </a:lnTo>
                <a:close/>
                <a:moveTo>
                  <a:pt x="79" y="278"/>
                </a:moveTo>
                <a:lnTo>
                  <a:pt x="96" y="278"/>
                </a:lnTo>
                <a:lnTo>
                  <a:pt x="96" y="296"/>
                </a:lnTo>
                <a:lnTo>
                  <a:pt x="79" y="296"/>
                </a:lnTo>
                <a:lnTo>
                  <a:pt x="79" y="278"/>
                </a:lnTo>
                <a:close/>
                <a:moveTo>
                  <a:pt x="113" y="278"/>
                </a:moveTo>
                <a:lnTo>
                  <a:pt x="129" y="278"/>
                </a:lnTo>
                <a:lnTo>
                  <a:pt x="129" y="296"/>
                </a:lnTo>
                <a:lnTo>
                  <a:pt x="113" y="296"/>
                </a:lnTo>
                <a:lnTo>
                  <a:pt x="113" y="278"/>
                </a:lnTo>
                <a:close/>
                <a:moveTo>
                  <a:pt x="146" y="278"/>
                </a:moveTo>
                <a:lnTo>
                  <a:pt x="164" y="278"/>
                </a:lnTo>
                <a:lnTo>
                  <a:pt x="164" y="296"/>
                </a:lnTo>
                <a:lnTo>
                  <a:pt x="146" y="296"/>
                </a:lnTo>
                <a:lnTo>
                  <a:pt x="146" y="278"/>
                </a:lnTo>
                <a:close/>
                <a:moveTo>
                  <a:pt x="46" y="278"/>
                </a:moveTo>
                <a:lnTo>
                  <a:pt x="62" y="278"/>
                </a:lnTo>
                <a:lnTo>
                  <a:pt x="62" y="296"/>
                </a:lnTo>
                <a:lnTo>
                  <a:pt x="46" y="296"/>
                </a:lnTo>
                <a:lnTo>
                  <a:pt x="46" y="278"/>
                </a:lnTo>
                <a:close/>
                <a:moveTo>
                  <a:pt x="289" y="117"/>
                </a:moveTo>
                <a:lnTo>
                  <a:pt x="272" y="117"/>
                </a:lnTo>
                <a:lnTo>
                  <a:pt x="272" y="100"/>
                </a:lnTo>
                <a:lnTo>
                  <a:pt x="289" y="100"/>
                </a:lnTo>
                <a:lnTo>
                  <a:pt x="289" y="117"/>
                </a:lnTo>
                <a:close/>
                <a:moveTo>
                  <a:pt x="191" y="155"/>
                </a:moveTo>
                <a:lnTo>
                  <a:pt x="208" y="155"/>
                </a:lnTo>
                <a:lnTo>
                  <a:pt x="208" y="171"/>
                </a:lnTo>
                <a:lnTo>
                  <a:pt x="191" y="171"/>
                </a:lnTo>
                <a:lnTo>
                  <a:pt x="191" y="155"/>
                </a:lnTo>
                <a:close/>
                <a:moveTo>
                  <a:pt x="191" y="120"/>
                </a:moveTo>
                <a:lnTo>
                  <a:pt x="208" y="120"/>
                </a:lnTo>
                <a:lnTo>
                  <a:pt x="208" y="138"/>
                </a:lnTo>
                <a:lnTo>
                  <a:pt x="191" y="138"/>
                </a:lnTo>
                <a:lnTo>
                  <a:pt x="191" y="120"/>
                </a:lnTo>
                <a:close/>
                <a:moveTo>
                  <a:pt x="205" y="100"/>
                </a:moveTo>
                <a:lnTo>
                  <a:pt x="222" y="100"/>
                </a:lnTo>
                <a:lnTo>
                  <a:pt x="222" y="117"/>
                </a:lnTo>
                <a:lnTo>
                  <a:pt x="205" y="117"/>
                </a:lnTo>
                <a:lnTo>
                  <a:pt x="205" y="100"/>
                </a:lnTo>
                <a:close/>
                <a:moveTo>
                  <a:pt x="181" y="278"/>
                </a:moveTo>
                <a:lnTo>
                  <a:pt x="197" y="278"/>
                </a:lnTo>
                <a:lnTo>
                  <a:pt x="197" y="296"/>
                </a:lnTo>
                <a:lnTo>
                  <a:pt x="181" y="296"/>
                </a:lnTo>
                <a:lnTo>
                  <a:pt x="181" y="278"/>
                </a:lnTo>
                <a:close/>
                <a:moveTo>
                  <a:pt x="238" y="100"/>
                </a:moveTo>
                <a:lnTo>
                  <a:pt x="255" y="100"/>
                </a:lnTo>
                <a:lnTo>
                  <a:pt x="255" y="117"/>
                </a:lnTo>
                <a:lnTo>
                  <a:pt x="238" y="117"/>
                </a:lnTo>
                <a:lnTo>
                  <a:pt x="238" y="100"/>
                </a:lnTo>
                <a:close/>
                <a:moveTo>
                  <a:pt x="191" y="222"/>
                </a:moveTo>
                <a:lnTo>
                  <a:pt x="208" y="222"/>
                </a:lnTo>
                <a:lnTo>
                  <a:pt x="208" y="238"/>
                </a:lnTo>
                <a:lnTo>
                  <a:pt x="191" y="238"/>
                </a:lnTo>
                <a:lnTo>
                  <a:pt x="191" y="222"/>
                </a:lnTo>
                <a:close/>
                <a:moveTo>
                  <a:pt x="191" y="188"/>
                </a:moveTo>
                <a:lnTo>
                  <a:pt x="208" y="188"/>
                </a:lnTo>
                <a:lnTo>
                  <a:pt x="208" y="205"/>
                </a:lnTo>
                <a:lnTo>
                  <a:pt x="191" y="205"/>
                </a:lnTo>
                <a:lnTo>
                  <a:pt x="191" y="188"/>
                </a:lnTo>
                <a:close/>
                <a:moveTo>
                  <a:pt x="191" y="255"/>
                </a:moveTo>
                <a:lnTo>
                  <a:pt x="208" y="255"/>
                </a:lnTo>
                <a:lnTo>
                  <a:pt x="208" y="273"/>
                </a:lnTo>
                <a:lnTo>
                  <a:pt x="191" y="273"/>
                </a:lnTo>
                <a:lnTo>
                  <a:pt x="191" y="255"/>
                </a:lnTo>
                <a:close/>
                <a:moveTo>
                  <a:pt x="307" y="152"/>
                </a:moveTo>
                <a:lnTo>
                  <a:pt x="348" y="110"/>
                </a:lnTo>
                <a:lnTo>
                  <a:pt x="307" y="69"/>
                </a:lnTo>
                <a:lnTo>
                  <a:pt x="295" y="82"/>
                </a:lnTo>
                <a:lnTo>
                  <a:pt x="315" y="100"/>
                </a:lnTo>
                <a:lnTo>
                  <a:pt x="305" y="100"/>
                </a:lnTo>
                <a:lnTo>
                  <a:pt x="305" y="117"/>
                </a:lnTo>
                <a:lnTo>
                  <a:pt x="317" y="117"/>
                </a:lnTo>
                <a:lnTo>
                  <a:pt x="294" y="140"/>
                </a:lnTo>
                <a:lnTo>
                  <a:pt x="307" y="152"/>
                </a:lnTo>
                <a:close/>
                <a:moveTo>
                  <a:pt x="323" y="109"/>
                </a:moveTo>
                <a:lnTo>
                  <a:pt x="325" y="110"/>
                </a:lnTo>
                <a:lnTo>
                  <a:pt x="323" y="111"/>
                </a:lnTo>
                <a:lnTo>
                  <a:pt x="323" y="109"/>
                </a:lnTo>
                <a:close/>
              </a:path>
            </a:pathLst>
          </a:custGeom>
          <a:solidFill>
            <a:srgbClr val="EB8C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86" name="Google Shape;1807;p146"/>
          <p:cNvSpPr/>
          <p:nvPr/>
        </p:nvSpPr>
        <p:spPr>
          <a:xfrm rot="10800000" flipH="1" flipV="1">
            <a:off x="4593031" y="5219649"/>
            <a:ext cx="749808" cy="749808"/>
          </a:xfrm>
          <a:custGeom>
            <a:avLst/>
            <a:gdLst/>
            <a:ahLst/>
            <a:cxnLst/>
            <a:rect l="l" t="t" r="r" b="b"/>
            <a:pathLst>
              <a:path w="396" h="397" extrusionOk="0">
                <a:moveTo>
                  <a:pt x="97" y="1"/>
                </a:moveTo>
                <a:lnTo>
                  <a:pt x="97" y="0"/>
                </a:lnTo>
                <a:lnTo>
                  <a:pt x="81" y="0"/>
                </a:lnTo>
                <a:lnTo>
                  <a:pt x="81" y="1"/>
                </a:lnTo>
                <a:lnTo>
                  <a:pt x="0" y="1"/>
                </a:lnTo>
                <a:lnTo>
                  <a:pt x="0" y="397"/>
                </a:lnTo>
                <a:lnTo>
                  <a:pt x="396" y="397"/>
                </a:lnTo>
                <a:lnTo>
                  <a:pt x="396" y="1"/>
                </a:lnTo>
                <a:lnTo>
                  <a:pt x="97" y="1"/>
                </a:lnTo>
                <a:close/>
                <a:moveTo>
                  <a:pt x="16" y="380"/>
                </a:moveTo>
                <a:lnTo>
                  <a:pt x="16" y="18"/>
                </a:lnTo>
                <a:lnTo>
                  <a:pt x="81" y="18"/>
                </a:lnTo>
                <a:lnTo>
                  <a:pt x="81" y="117"/>
                </a:lnTo>
                <a:lnTo>
                  <a:pt x="37" y="142"/>
                </a:lnTo>
                <a:lnTo>
                  <a:pt x="37" y="198"/>
                </a:lnTo>
                <a:lnTo>
                  <a:pt x="54" y="198"/>
                </a:lnTo>
                <a:lnTo>
                  <a:pt x="54" y="151"/>
                </a:lnTo>
                <a:lnTo>
                  <a:pt x="89" y="131"/>
                </a:lnTo>
                <a:lnTo>
                  <a:pt x="125" y="151"/>
                </a:lnTo>
                <a:lnTo>
                  <a:pt x="125" y="198"/>
                </a:lnTo>
                <a:lnTo>
                  <a:pt x="142" y="198"/>
                </a:lnTo>
                <a:lnTo>
                  <a:pt x="142" y="142"/>
                </a:lnTo>
                <a:lnTo>
                  <a:pt x="97" y="117"/>
                </a:lnTo>
                <a:lnTo>
                  <a:pt x="97" y="18"/>
                </a:lnTo>
                <a:lnTo>
                  <a:pt x="379" y="18"/>
                </a:lnTo>
                <a:lnTo>
                  <a:pt x="379" y="318"/>
                </a:lnTo>
                <a:lnTo>
                  <a:pt x="361" y="318"/>
                </a:lnTo>
                <a:lnTo>
                  <a:pt x="361" y="250"/>
                </a:lnTo>
                <a:lnTo>
                  <a:pt x="276" y="250"/>
                </a:lnTo>
                <a:lnTo>
                  <a:pt x="276" y="318"/>
                </a:lnTo>
                <a:lnTo>
                  <a:pt x="261" y="318"/>
                </a:lnTo>
                <a:lnTo>
                  <a:pt x="261" y="250"/>
                </a:lnTo>
                <a:lnTo>
                  <a:pt x="175" y="250"/>
                </a:lnTo>
                <a:lnTo>
                  <a:pt x="175" y="318"/>
                </a:lnTo>
                <a:lnTo>
                  <a:pt x="124" y="318"/>
                </a:lnTo>
                <a:lnTo>
                  <a:pt x="124" y="335"/>
                </a:lnTo>
                <a:lnTo>
                  <a:pt x="379" y="335"/>
                </a:lnTo>
                <a:lnTo>
                  <a:pt x="379" y="380"/>
                </a:lnTo>
                <a:lnTo>
                  <a:pt x="16" y="380"/>
                </a:lnTo>
                <a:close/>
                <a:moveTo>
                  <a:pt x="345" y="318"/>
                </a:moveTo>
                <a:lnTo>
                  <a:pt x="292" y="318"/>
                </a:lnTo>
                <a:lnTo>
                  <a:pt x="292" y="266"/>
                </a:lnTo>
                <a:lnTo>
                  <a:pt x="345" y="266"/>
                </a:lnTo>
                <a:lnTo>
                  <a:pt x="345" y="318"/>
                </a:lnTo>
                <a:close/>
                <a:moveTo>
                  <a:pt x="245" y="318"/>
                </a:moveTo>
                <a:lnTo>
                  <a:pt x="191" y="318"/>
                </a:lnTo>
                <a:lnTo>
                  <a:pt x="191" y="266"/>
                </a:lnTo>
                <a:lnTo>
                  <a:pt x="245" y="266"/>
                </a:lnTo>
                <a:lnTo>
                  <a:pt x="245" y="318"/>
                </a:lnTo>
                <a:close/>
                <a:moveTo>
                  <a:pt x="89" y="190"/>
                </a:moveTo>
                <a:lnTo>
                  <a:pt x="29" y="251"/>
                </a:lnTo>
                <a:lnTo>
                  <a:pt x="89" y="311"/>
                </a:lnTo>
                <a:lnTo>
                  <a:pt x="150" y="251"/>
                </a:lnTo>
                <a:lnTo>
                  <a:pt x="89" y="190"/>
                </a:lnTo>
                <a:close/>
                <a:moveTo>
                  <a:pt x="52" y="251"/>
                </a:moveTo>
                <a:lnTo>
                  <a:pt x="89" y="213"/>
                </a:lnTo>
                <a:lnTo>
                  <a:pt x="127" y="251"/>
                </a:lnTo>
                <a:lnTo>
                  <a:pt x="89" y="290"/>
                </a:lnTo>
                <a:lnTo>
                  <a:pt x="52" y="251"/>
                </a:lnTo>
                <a:close/>
              </a:path>
            </a:pathLst>
          </a:custGeom>
          <a:solidFill>
            <a:srgbClr val="DB536A"/>
          </a:solidFill>
          <a:ln>
            <a:noFill/>
          </a:ln>
        </p:spPr>
        <p:txBody>
          <a:bodyPr spcFirstLastPara="1" wrap="square" lIns="68575" tIns="34275" rIns="68575" bIns="342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88" name="Google Shape;1821;p146"/>
          <p:cNvSpPr/>
          <p:nvPr/>
        </p:nvSpPr>
        <p:spPr>
          <a:xfrm>
            <a:off x="858642" y="5219649"/>
            <a:ext cx="749808" cy="749808"/>
          </a:xfrm>
          <a:custGeom>
            <a:avLst/>
            <a:gdLst/>
            <a:ahLst/>
            <a:cxnLst/>
            <a:rect l="l" t="t" r="r" b="b"/>
            <a:pathLst>
              <a:path w="346" h="346" extrusionOk="0">
                <a:moveTo>
                  <a:pt x="0" y="0"/>
                </a:moveTo>
                <a:cubicBezTo>
                  <a:pt x="0" y="346"/>
                  <a:pt x="0" y="346"/>
                  <a:pt x="0" y="346"/>
                </a:cubicBezTo>
                <a:cubicBezTo>
                  <a:pt x="54" y="346"/>
                  <a:pt x="54" y="346"/>
                  <a:pt x="54" y="346"/>
                </a:cubicBezTo>
                <a:cubicBezTo>
                  <a:pt x="64" y="268"/>
                  <a:pt x="64" y="268"/>
                  <a:pt x="64" y="268"/>
                </a:cubicBezTo>
                <a:cubicBezTo>
                  <a:pt x="68" y="255"/>
                  <a:pt x="78" y="245"/>
                  <a:pt x="91" y="241"/>
                </a:cubicBezTo>
                <a:cubicBezTo>
                  <a:pt x="143" y="223"/>
                  <a:pt x="143" y="223"/>
                  <a:pt x="143" y="223"/>
                </a:cubicBezTo>
                <a:cubicBezTo>
                  <a:pt x="143" y="223"/>
                  <a:pt x="144" y="223"/>
                  <a:pt x="145" y="224"/>
                </a:cubicBezTo>
                <a:cubicBezTo>
                  <a:pt x="149" y="228"/>
                  <a:pt x="149" y="228"/>
                  <a:pt x="149" y="228"/>
                </a:cubicBezTo>
                <a:cubicBezTo>
                  <a:pt x="155" y="234"/>
                  <a:pt x="164" y="238"/>
                  <a:pt x="173" y="238"/>
                </a:cubicBezTo>
                <a:cubicBezTo>
                  <a:pt x="182" y="238"/>
                  <a:pt x="191" y="234"/>
                  <a:pt x="197" y="228"/>
                </a:cubicBezTo>
                <a:cubicBezTo>
                  <a:pt x="201" y="224"/>
                  <a:pt x="201" y="224"/>
                  <a:pt x="201" y="224"/>
                </a:cubicBezTo>
                <a:cubicBezTo>
                  <a:pt x="202" y="223"/>
                  <a:pt x="202" y="223"/>
                  <a:pt x="203" y="223"/>
                </a:cubicBezTo>
                <a:cubicBezTo>
                  <a:pt x="255" y="241"/>
                  <a:pt x="255" y="241"/>
                  <a:pt x="255" y="241"/>
                </a:cubicBezTo>
                <a:cubicBezTo>
                  <a:pt x="267" y="245"/>
                  <a:pt x="278" y="255"/>
                  <a:pt x="282" y="268"/>
                </a:cubicBezTo>
                <a:cubicBezTo>
                  <a:pt x="292" y="346"/>
                  <a:pt x="292" y="346"/>
                  <a:pt x="292" y="346"/>
                </a:cubicBezTo>
                <a:cubicBezTo>
                  <a:pt x="346" y="346"/>
                  <a:pt x="346" y="346"/>
                  <a:pt x="346" y="346"/>
                </a:cubicBezTo>
                <a:cubicBezTo>
                  <a:pt x="346" y="0"/>
                  <a:pt x="346" y="0"/>
                  <a:pt x="346" y="0"/>
                </a:cubicBezTo>
                <a:lnTo>
                  <a:pt x="0" y="0"/>
                </a:lnTo>
                <a:close/>
                <a:moveTo>
                  <a:pt x="331" y="331"/>
                </a:moveTo>
                <a:cubicBezTo>
                  <a:pt x="305" y="331"/>
                  <a:pt x="305" y="331"/>
                  <a:pt x="305" y="331"/>
                </a:cubicBezTo>
                <a:cubicBezTo>
                  <a:pt x="296" y="266"/>
                  <a:pt x="296" y="266"/>
                  <a:pt x="296" y="266"/>
                </a:cubicBezTo>
                <a:cubicBezTo>
                  <a:pt x="296" y="264"/>
                  <a:pt x="296" y="264"/>
                  <a:pt x="296" y="264"/>
                </a:cubicBezTo>
                <a:cubicBezTo>
                  <a:pt x="291" y="247"/>
                  <a:pt x="277" y="233"/>
                  <a:pt x="259" y="227"/>
                </a:cubicBezTo>
                <a:cubicBezTo>
                  <a:pt x="208" y="209"/>
                  <a:pt x="208" y="209"/>
                  <a:pt x="208" y="209"/>
                </a:cubicBezTo>
                <a:cubicBezTo>
                  <a:pt x="202" y="207"/>
                  <a:pt x="195" y="209"/>
                  <a:pt x="190" y="213"/>
                </a:cubicBezTo>
                <a:cubicBezTo>
                  <a:pt x="186" y="217"/>
                  <a:pt x="186" y="217"/>
                  <a:pt x="186" y="217"/>
                </a:cubicBezTo>
                <a:cubicBezTo>
                  <a:pt x="183" y="221"/>
                  <a:pt x="178" y="223"/>
                  <a:pt x="173" y="223"/>
                </a:cubicBezTo>
                <a:cubicBezTo>
                  <a:pt x="168" y="223"/>
                  <a:pt x="163" y="221"/>
                  <a:pt x="159" y="217"/>
                </a:cubicBezTo>
                <a:cubicBezTo>
                  <a:pt x="155" y="213"/>
                  <a:pt x="155" y="213"/>
                  <a:pt x="155" y="213"/>
                </a:cubicBezTo>
                <a:cubicBezTo>
                  <a:pt x="151" y="209"/>
                  <a:pt x="144" y="207"/>
                  <a:pt x="138" y="209"/>
                </a:cubicBezTo>
                <a:cubicBezTo>
                  <a:pt x="86" y="227"/>
                  <a:pt x="86" y="227"/>
                  <a:pt x="86" y="227"/>
                </a:cubicBezTo>
                <a:cubicBezTo>
                  <a:pt x="69" y="233"/>
                  <a:pt x="55" y="247"/>
                  <a:pt x="49" y="264"/>
                </a:cubicBezTo>
                <a:cubicBezTo>
                  <a:pt x="41" y="331"/>
                  <a:pt x="41" y="331"/>
                  <a:pt x="41" y="331"/>
                </a:cubicBezTo>
                <a:cubicBezTo>
                  <a:pt x="14" y="331"/>
                  <a:pt x="14" y="331"/>
                  <a:pt x="14" y="331"/>
                </a:cubicBezTo>
                <a:cubicBezTo>
                  <a:pt x="14" y="14"/>
                  <a:pt x="14" y="14"/>
                  <a:pt x="14" y="14"/>
                </a:cubicBezTo>
                <a:cubicBezTo>
                  <a:pt x="331" y="14"/>
                  <a:pt x="331" y="14"/>
                  <a:pt x="331" y="14"/>
                </a:cubicBezTo>
                <a:lnTo>
                  <a:pt x="331" y="331"/>
                </a:lnTo>
                <a:close/>
                <a:moveTo>
                  <a:pt x="173" y="201"/>
                </a:moveTo>
                <a:cubicBezTo>
                  <a:pt x="187" y="201"/>
                  <a:pt x="195" y="193"/>
                  <a:pt x="204" y="184"/>
                </a:cubicBezTo>
                <a:cubicBezTo>
                  <a:pt x="214" y="172"/>
                  <a:pt x="220" y="152"/>
                  <a:pt x="220" y="124"/>
                </a:cubicBezTo>
                <a:cubicBezTo>
                  <a:pt x="220" y="96"/>
                  <a:pt x="199" y="73"/>
                  <a:pt x="173" y="73"/>
                </a:cubicBezTo>
                <a:cubicBezTo>
                  <a:pt x="147" y="73"/>
                  <a:pt x="126" y="96"/>
                  <a:pt x="126" y="124"/>
                </a:cubicBezTo>
                <a:cubicBezTo>
                  <a:pt x="126" y="152"/>
                  <a:pt x="131" y="172"/>
                  <a:pt x="142" y="184"/>
                </a:cubicBezTo>
                <a:cubicBezTo>
                  <a:pt x="150" y="193"/>
                  <a:pt x="158" y="201"/>
                  <a:pt x="173" y="201"/>
                </a:cubicBezTo>
                <a:close/>
                <a:moveTo>
                  <a:pt x="173" y="88"/>
                </a:moveTo>
                <a:cubicBezTo>
                  <a:pt x="190" y="88"/>
                  <a:pt x="205" y="104"/>
                  <a:pt x="205" y="124"/>
                </a:cubicBezTo>
                <a:cubicBezTo>
                  <a:pt x="205" y="148"/>
                  <a:pt x="201" y="165"/>
                  <a:pt x="193" y="174"/>
                </a:cubicBezTo>
                <a:cubicBezTo>
                  <a:pt x="184" y="184"/>
                  <a:pt x="180" y="187"/>
                  <a:pt x="173" y="187"/>
                </a:cubicBezTo>
                <a:cubicBezTo>
                  <a:pt x="166" y="187"/>
                  <a:pt x="161" y="184"/>
                  <a:pt x="153" y="174"/>
                </a:cubicBezTo>
                <a:cubicBezTo>
                  <a:pt x="145" y="165"/>
                  <a:pt x="141" y="148"/>
                  <a:pt x="141" y="124"/>
                </a:cubicBezTo>
                <a:cubicBezTo>
                  <a:pt x="141" y="104"/>
                  <a:pt x="155" y="88"/>
                  <a:pt x="173" y="88"/>
                </a:cubicBezTo>
                <a:close/>
              </a:path>
            </a:pathLst>
          </a:custGeom>
          <a:solidFill>
            <a:srgbClr val="7D7D7D"/>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89" name="Google Shape;1812;p146"/>
          <p:cNvSpPr/>
          <p:nvPr/>
        </p:nvSpPr>
        <p:spPr>
          <a:xfrm>
            <a:off x="727079" y="1895233"/>
            <a:ext cx="749808" cy="749808"/>
          </a:xfrm>
          <a:custGeom>
            <a:avLst/>
            <a:gdLst/>
            <a:ahLst/>
            <a:cxnLst/>
            <a:rect l="l" t="t" r="r" b="b"/>
            <a:pathLst>
              <a:path w="396" h="396" extrusionOk="0">
                <a:moveTo>
                  <a:pt x="0" y="0"/>
                </a:moveTo>
                <a:lnTo>
                  <a:pt x="0" y="396"/>
                </a:lnTo>
                <a:lnTo>
                  <a:pt x="396" y="396"/>
                </a:lnTo>
                <a:lnTo>
                  <a:pt x="396" y="0"/>
                </a:lnTo>
                <a:lnTo>
                  <a:pt x="0" y="0"/>
                </a:lnTo>
                <a:close/>
                <a:moveTo>
                  <a:pt x="379" y="135"/>
                </a:moveTo>
                <a:lnTo>
                  <a:pt x="355" y="135"/>
                </a:lnTo>
                <a:lnTo>
                  <a:pt x="355" y="111"/>
                </a:lnTo>
                <a:lnTo>
                  <a:pt x="290" y="111"/>
                </a:lnTo>
                <a:lnTo>
                  <a:pt x="290" y="135"/>
                </a:lnTo>
                <a:lnTo>
                  <a:pt x="250" y="135"/>
                </a:lnTo>
                <a:lnTo>
                  <a:pt x="250" y="109"/>
                </a:lnTo>
                <a:lnTo>
                  <a:pt x="274" y="109"/>
                </a:lnTo>
                <a:lnTo>
                  <a:pt x="274" y="42"/>
                </a:lnTo>
                <a:lnTo>
                  <a:pt x="250" y="42"/>
                </a:lnTo>
                <a:lnTo>
                  <a:pt x="250" y="17"/>
                </a:lnTo>
                <a:lnTo>
                  <a:pt x="379" y="17"/>
                </a:lnTo>
                <a:lnTo>
                  <a:pt x="379" y="135"/>
                </a:lnTo>
                <a:close/>
                <a:moveTo>
                  <a:pt x="339" y="127"/>
                </a:moveTo>
                <a:lnTo>
                  <a:pt x="339" y="159"/>
                </a:lnTo>
                <a:lnTo>
                  <a:pt x="307" y="159"/>
                </a:lnTo>
                <a:lnTo>
                  <a:pt x="307" y="127"/>
                </a:lnTo>
                <a:lnTo>
                  <a:pt x="339" y="127"/>
                </a:lnTo>
                <a:close/>
                <a:moveTo>
                  <a:pt x="314" y="354"/>
                </a:moveTo>
                <a:lnTo>
                  <a:pt x="314" y="379"/>
                </a:lnTo>
                <a:lnTo>
                  <a:pt x="167" y="379"/>
                </a:lnTo>
                <a:lnTo>
                  <a:pt x="167" y="354"/>
                </a:lnTo>
                <a:lnTo>
                  <a:pt x="192" y="354"/>
                </a:lnTo>
                <a:lnTo>
                  <a:pt x="192" y="330"/>
                </a:lnTo>
                <a:lnTo>
                  <a:pt x="290" y="330"/>
                </a:lnTo>
                <a:lnTo>
                  <a:pt x="290" y="354"/>
                </a:lnTo>
                <a:lnTo>
                  <a:pt x="314" y="354"/>
                </a:lnTo>
                <a:close/>
                <a:moveTo>
                  <a:pt x="307" y="336"/>
                </a:moveTo>
                <a:lnTo>
                  <a:pt x="307" y="304"/>
                </a:lnTo>
                <a:lnTo>
                  <a:pt x="339" y="304"/>
                </a:lnTo>
                <a:lnTo>
                  <a:pt x="339" y="336"/>
                </a:lnTo>
                <a:lnTo>
                  <a:pt x="307" y="336"/>
                </a:lnTo>
                <a:close/>
                <a:moveTo>
                  <a:pt x="175" y="304"/>
                </a:moveTo>
                <a:lnTo>
                  <a:pt x="175" y="336"/>
                </a:lnTo>
                <a:lnTo>
                  <a:pt x="143" y="336"/>
                </a:lnTo>
                <a:lnTo>
                  <a:pt x="143" y="304"/>
                </a:lnTo>
                <a:lnTo>
                  <a:pt x="175" y="304"/>
                </a:lnTo>
                <a:close/>
                <a:moveTo>
                  <a:pt x="192" y="312"/>
                </a:moveTo>
                <a:lnTo>
                  <a:pt x="192" y="287"/>
                </a:lnTo>
                <a:lnTo>
                  <a:pt x="167" y="287"/>
                </a:lnTo>
                <a:lnTo>
                  <a:pt x="167" y="220"/>
                </a:lnTo>
                <a:lnTo>
                  <a:pt x="208" y="220"/>
                </a:lnTo>
                <a:lnTo>
                  <a:pt x="208" y="245"/>
                </a:lnTo>
                <a:lnTo>
                  <a:pt x="232" y="245"/>
                </a:lnTo>
                <a:lnTo>
                  <a:pt x="232" y="312"/>
                </a:lnTo>
                <a:lnTo>
                  <a:pt x="192" y="312"/>
                </a:lnTo>
                <a:close/>
                <a:moveTo>
                  <a:pt x="224" y="228"/>
                </a:moveTo>
                <a:lnTo>
                  <a:pt x="224" y="196"/>
                </a:lnTo>
                <a:lnTo>
                  <a:pt x="256" y="196"/>
                </a:lnTo>
                <a:lnTo>
                  <a:pt x="256" y="228"/>
                </a:lnTo>
                <a:lnTo>
                  <a:pt x="224" y="228"/>
                </a:lnTo>
                <a:close/>
                <a:moveTo>
                  <a:pt x="208" y="179"/>
                </a:moveTo>
                <a:lnTo>
                  <a:pt x="208" y="203"/>
                </a:lnTo>
                <a:lnTo>
                  <a:pt x="110" y="203"/>
                </a:lnTo>
                <a:lnTo>
                  <a:pt x="110" y="179"/>
                </a:lnTo>
                <a:lnTo>
                  <a:pt x="86" y="179"/>
                </a:lnTo>
                <a:lnTo>
                  <a:pt x="86" y="109"/>
                </a:lnTo>
                <a:lnTo>
                  <a:pt x="110" y="109"/>
                </a:lnTo>
                <a:lnTo>
                  <a:pt x="110" y="42"/>
                </a:lnTo>
                <a:lnTo>
                  <a:pt x="86" y="42"/>
                </a:lnTo>
                <a:lnTo>
                  <a:pt x="86" y="17"/>
                </a:lnTo>
                <a:lnTo>
                  <a:pt x="232" y="17"/>
                </a:lnTo>
                <a:lnTo>
                  <a:pt x="232" y="42"/>
                </a:lnTo>
                <a:lnTo>
                  <a:pt x="208" y="42"/>
                </a:lnTo>
                <a:lnTo>
                  <a:pt x="208" y="109"/>
                </a:lnTo>
                <a:lnTo>
                  <a:pt x="232" y="109"/>
                </a:lnTo>
                <a:lnTo>
                  <a:pt x="232" y="179"/>
                </a:lnTo>
                <a:lnTo>
                  <a:pt x="208" y="179"/>
                </a:lnTo>
                <a:close/>
                <a:moveTo>
                  <a:pt x="93" y="196"/>
                </a:moveTo>
                <a:lnTo>
                  <a:pt x="93" y="228"/>
                </a:lnTo>
                <a:lnTo>
                  <a:pt x="61" y="228"/>
                </a:lnTo>
                <a:lnTo>
                  <a:pt x="61" y="196"/>
                </a:lnTo>
                <a:lnTo>
                  <a:pt x="93" y="196"/>
                </a:lnTo>
                <a:close/>
                <a:moveTo>
                  <a:pt x="93" y="60"/>
                </a:moveTo>
                <a:lnTo>
                  <a:pt x="93" y="92"/>
                </a:lnTo>
                <a:lnTo>
                  <a:pt x="61" y="92"/>
                </a:lnTo>
                <a:lnTo>
                  <a:pt x="61" y="60"/>
                </a:lnTo>
                <a:lnTo>
                  <a:pt x="93" y="60"/>
                </a:lnTo>
                <a:close/>
                <a:moveTo>
                  <a:pt x="224" y="92"/>
                </a:moveTo>
                <a:lnTo>
                  <a:pt x="224" y="60"/>
                </a:lnTo>
                <a:lnTo>
                  <a:pt x="256" y="60"/>
                </a:lnTo>
                <a:lnTo>
                  <a:pt x="256" y="92"/>
                </a:lnTo>
                <a:lnTo>
                  <a:pt x="224" y="92"/>
                </a:lnTo>
                <a:close/>
                <a:moveTo>
                  <a:pt x="16" y="17"/>
                </a:moveTo>
                <a:lnTo>
                  <a:pt x="69" y="17"/>
                </a:lnTo>
                <a:lnTo>
                  <a:pt x="69" y="42"/>
                </a:lnTo>
                <a:lnTo>
                  <a:pt x="45" y="42"/>
                </a:lnTo>
                <a:lnTo>
                  <a:pt x="45" y="109"/>
                </a:lnTo>
                <a:lnTo>
                  <a:pt x="69" y="109"/>
                </a:lnTo>
                <a:lnTo>
                  <a:pt x="69" y="179"/>
                </a:lnTo>
                <a:lnTo>
                  <a:pt x="45" y="179"/>
                </a:lnTo>
                <a:lnTo>
                  <a:pt x="45" y="245"/>
                </a:lnTo>
                <a:lnTo>
                  <a:pt x="110" y="245"/>
                </a:lnTo>
                <a:lnTo>
                  <a:pt x="110" y="220"/>
                </a:lnTo>
                <a:lnTo>
                  <a:pt x="150" y="220"/>
                </a:lnTo>
                <a:lnTo>
                  <a:pt x="150" y="287"/>
                </a:lnTo>
                <a:lnTo>
                  <a:pt x="126" y="287"/>
                </a:lnTo>
                <a:lnTo>
                  <a:pt x="126" y="354"/>
                </a:lnTo>
                <a:lnTo>
                  <a:pt x="150" y="354"/>
                </a:lnTo>
                <a:lnTo>
                  <a:pt x="150" y="379"/>
                </a:lnTo>
                <a:lnTo>
                  <a:pt x="16" y="379"/>
                </a:lnTo>
                <a:lnTo>
                  <a:pt x="16" y="17"/>
                </a:lnTo>
                <a:close/>
                <a:moveTo>
                  <a:pt x="331" y="379"/>
                </a:moveTo>
                <a:lnTo>
                  <a:pt x="331" y="354"/>
                </a:lnTo>
                <a:lnTo>
                  <a:pt x="355" y="354"/>
                </a:lnTo>
                <a:lnTo>
                  <a:pt x="355" y="287"/>
                </a:lnTo>
                <a:lnTo>
                  <a:pt x="290" y="287"/>
                </a:lnTo>
                <a:lnTo>
                  <a:pt x="290" y="312"/>
                </a:lnTo>
                <a:lnTo>
                  <a:pt x="250" y="312"/>
                </a:lnTo>
                <a:lnTo>
                  <a:pt x="250" y="245"/>
                </a:lnTo>
                <a:lnTo>
                  <a:pt x="274" y="245"/>
                </a:lnTo>
                <a:lnTo>
                  <a:pt x="274" y="179"/>
                </a:lnTo>
                <a:lnTo>
                  <a:pt x="250" y="179"/>
                </a:lnTo>
                <a:lnTo>
                  <a:pt x="250" y="152"/>
                </a:lnTo>
                <a:lnTo>
                  <a:pt x="290" y="152"/>
                </a:lnTo>
                <a:lnTo>
                  <a:pt x="290" y="176"/>
                </a:lnTo>
                <a:lnTo>
                  <a:pt x="355" y="176"/>
                </a:lnTo>
                <a:lnTo>
                  <a:pt x="355" y="152"/>
                </a:lnTo>
                <a:lnTo>
                  <a:pt x="379" y="152"/>
                </a:lnTo>
                <a:lnTo>
                  <a:pt x="379" y="379"/>
                </a:lnTo>
                <a:lnTo>
                  <a:pt x="331" y="379"/>
                </a:lnTo>
                <a:close/>
              </a:path>
            </a:pathLst>
          </a:custGeom>
          <a:solidFill>
            <a:srgbClr val="D04A02"/>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94" name="Rectangle 6"/>
          <p:cNvSpPr>
            <a:spLocks noChangeAspect="1" noChangeArrowheads="1"/>
          </p:cNvSpPr>
          <p:nvPr/>
        </p:nvSpPr>
        <p:spPr bwMode="auto">
          <a:xfrm>
            <a:off x="6098627" y="2670799"/>
            <a:ext cx="2233165" cy="1297776"/>
          </a:xfrm>
          <a:prstGeom prst="rect">
            <a:avLst/>
          </a:prstGeom>
          <a:solidFill>
            <a:schemeClr val="accent1"/>
          </a:solidFill>
          <a:ln w="6350">
            <a:noFill/>
            <a:miter lim="800000"/>
            <a:headEnd/>
            <a:tailEnd/>
          </a:ln>
          <a:effectLst/>
        </p:spPr>
        <p:txBody>
          <a:bodyPr lIns="45720" tIns="27432" rIns="45720" bIns="27432" anchor="ctr" anchorCtr="1"/>
          <a:lstStyle/>
          <a:p>
            <a:r>
              <a:rPr lang="en-GB" sz="2400" b="1" i="1" dirty="0" smtClean="0">
                <a:solidFill>
                  <a:schemeClr val="bg1"/>
                </a:solidFill>
              </a:rPr>
              <a:t>Government always pays!</a:t>
            </a:r>
            <a:endParaRPr lang="en-GB" sz="2400" dirty="0">
              <a:solidFill>
                <a:schemeClr val="bg1"/>
              </a:solidFill>
            </a:endParaRPr>
          </a:p>
        </p:txBody>
      </p:sp>
      <p:sp>
        <p:nvSpPr>
          <p:cNvPr id="95" name="Rectangle 7"/>
          <p:cNvSpPr>
            <a:spLocks noChangeAspect="1" noChangeArrowheads="1"/>
          </p:cNvSpPr>
          <p:nvPr/>
        </p:nvSpPr>
        <p:spPr bwMode="auto">
          <a:xfrm>
            <a:off x="9606582" y="2670799"/>
            <a:ext cx="2236288" cy="1297776"/>
          </a:xfrm>
          <a:prstGeom prst="rect">
            <a:avLst/>
          </a:prstGeom>
          <a:solidFill>
            <a:schemeClr val="accent1"/>
          </a:solidFill>
          <a:ln w="6350">
            <a:noFill/>
            <a:miter lim="800000"/>
            <a:headEnd/>
            <a:tailEnd/>
          </a:ln>
          <a:effectLst/>
        </p:spPr>
        <p:txBody>
          <a:bodyPr lIns="45720" tIns="27432" rIns="45720" bIns="27432" anchor="ctr" anchorCtr="1"/>
          <a:lstStyle/>
          <a:p>
            <a:pPr algn="ctr"/>
            <a:r>
              <a:rPr lang="en-GB" sz="2400" b="1" i="1" dirty="0" smtClean="0">
                <a:solidFill>
                  <a:schemeClr val="bg1"/>
                </a:solidFill>
              </a:rPr>
              <a:t>IFRS 9 30 day back stop</a:t>
            </a:r>
            <a:endParaRPr lang="en-GB" sz="2400" dirty="0">
              <a:solidFill>
                <a:schemeClr val="bg1"/>
              </a:solidFill>
            </a:endParaRPr>
          </a:p>
        </p:txBody>
      </p:sp>
      <p:sp>
        <p:nvSpPr>
          <p:cNvPr id="96" name="AutoShape 5"/>
          <p:cNvSpPr>
            <a:spLocks noChangeAspect="1" noChangeArrowheads="1"/>
          </p:cNvSpPr>
          <p:nvPr/>
        </p:nvSpPr>
        <p:spPr bwMode="auto">
          <a:xfrm>
            <a:off x="8042124" y="4449595"/>
            <a:ext cx="2126972" cy="1296127"/>
          </a:xfrm>
          <a:prstGeom prst="triangle">
            <a:avLst>
              <a:gd name="adj" fmla="val 50000"/>
            </a:avLst>
          </a:prstGeom>
          <a:solidFill>
            <a:schemeClr val="accent1"/>
          </a:solidFill>
          <a:ln w="6350">
            <a:noFill/>
            <a:miter lim="800000"/>
            <a:headEnd/>
            <a:tailEnd/>
          </a:ln>
          <a:effectLst/>
        </p:spPr>
        <p:txBody>
          <a:bodyPr lIns="45720" rIns="45720" anchor="ctr"/>
          <a:lstStyle/>
          <a:p>
            <a:pPr algn="ctr"/>
            <a:endParaRPr lang="en-GB" sz="2400" b="1" dirty="0">
              <a:solidFill>
                <a:schemeClr val="bg1"/>
              </a:solidFill>
              <a:latin typeface="+mj-lt"/>
            </a:endParaRPr>
          </a:p>
        </p:txBody>
      </p:sp>
      <p:sp>
        <p:nvSpPr>
          <p:cNvPr id="97" name="Rectangle 8"/>
          <p:cNvSpPr>
            <a:spLocks noChangeAspect="1" noChangeArrowheads="1"/>
          </p:cNvSpPr>
          <p:nvPr/>
        </p:nvSpPr>
        <p:spPr bwMode="auto">
          <a:xfrm>
            <a:off x="6096000" y="4248524"/>
            <a:ext cx="5746870" cy="104427"/>
          </a:xfrm>
          <a:prstGeom prst="rect">
            <a:avLst/>
          </a:prstGeom>
          <a:solidFill>
            <a:schemeClr val="tx1"/>
          </a:solidFill>
          <a:ln w="6350">
            <a:noFill/>
            <a:miter lim="800000"/>
            <a:headEnd/>
            <a:tailEnd/>
          </a:ln>
          <a:effectLst/>
        </p:spPr>
        <p:txBody>
          <a:bodyPr wrap="none" lIns="45720" rIns="45720" anchor="ctr"/>
          <a:lstStyle/>
          <a:p>
            <a:endParaRPr lang="en-GB" sz="2400" dirty="0">
              <a:latin typeface="+mj-lt"/>
            </a:endParaRPr>
          </a:p>
        </p:txBody>
      </p:sp>
      <p:sp>
        <p:nvSpPr>
          <p:cNvPr id="2" name="Cloud 1"/>
          <p:cNvSpPr/>
          <p:nvPr/>
        </p:nvSpPr>
        <p:spPr>
          <a:xfrm>
            <a:off x="5971141" y="720207"/>
            <a:ext cx="5837157" cy="1312293"/>
          </a:xfrm>
          <a:prstGeom prst="cloud">
            <a:avLst/>
          </a:prstGeom>
          <a:solidFill>
            <a:schemeClr val="tx1"/>
          </a:solidFill>
          <a:ln>
            <a:noFill/>
          </a:ln>
        </p:spPr>
        <p:style>
          <a:lnRef idx="0">
            <a:schemeClr val="accent1"/>
          </a:lnRef>
          <a:fillRef idx="1">
            <a:schemeClr val="accent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00000"/>
              </a:lnSpc>
            </a:pPr>
            <a:r>
              <a:rPr lang="en-US" sz="3200" dirty="0" smtClean="0"/>
              <a:t>Government arrears</a:t>
            </a:r>
            <a:endParaRPr lang="en-US" sz="3200" dirty="0"/>
          </a:p>
        </p:txBody>
      </p:sp>
      <p:grpSp>
        <p:nvGrpSpPr>
          <p:cNvPr id="98" name="Google Shape;10561;p191"/>
          <p:cNvGrpSpPr/>
          <p:nvPr/>
        </p:nvGrpSpPr>
        <p:grpSpPr>
          <a:xfrm>
            <a:off x="6232869" y="4472037"/>
            <a:ext cx="1584300" cy="1584300"/>
            <a:chOff x="4806044" y="1803138"/>
            <a:chExt cx="1584300" cy="1584300"/>
          </a:xfrm>
          <a:solidFill>
            <a:schemeClr val="accent1">
              <a:lumMod val="50000"/>
            </a:schemeClr>
          </a:solidFill>
        </p:grpSpPr>
        <p:sp>
          <p:nvSpPr>
            <p:cNvPr id="99" name="Google Shape;10562;p191"/>
            <p:cNvSpPr/>
            <p:nvPr/>
          </p:nvSpPr>
          <p:spPr>
            <a:xfrm rot="5400000">
              <a:off x="4806044" y="1803138"/>
              <a:ext cx="1584300" cy="1584300"/>
            </a:xfrm>
            <a:prstGeom prst="teardrop">
              <a:avLst>
                <a:gd name="adj" fmla="val 100000"/>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800" b="0" i="0" u="none" strike="noStrike" cap="none" dirty="0">
                <a:solidFill>
                  <a:schemeClr val="lt1"/>
                </a:solidFill>
                <a:ea typeface="Georgia"/>
                <a:cs typeface="Georgia"/>
                <a:sym typeface="Georgia"/>
              </a:endParaRPr>
            </a:p>
          </p:txBody>
        </p:sp>
        <p:sp>
          <p:nvSpPr>
            <p:cNvPr id="100" name="Google Shape;10563;p191"/>
            <p:cNvSpPr/>
            <p:nvPr/>
          </p:nvSpPr>
          <p:spPr>
            <a:xfrm>
              <a:off x="6066780" y="3080305"/>
              <a:ext cx="215999" cy="215999"/>
            </a:xfrm>
            <a:prstGeom prst="ellipse">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800" b="0" i="0" u="none" strike="noStrike" cap="none" dirty="0">
                <a:solidFill>
                  <a:schemeClr val="lt1"/>
                </a:solidFill>
                <a:ea typeface="Georgia"/>
                <a:cs typeface="Georgia"/>
                <a:sym typeface="Georgia"/>
              </a:endParaRPr>
            </a:p>
          </p:txBody>
        </p:sp>
        <p:sp>
          <p:nvSpPr>
            <p:cNvPr id="101" name="Google Shape;10564;p191"/>
            <p:cNvSpPr txBox="1"/>
            <p:nvPr/>
          </p:nvSpPr>
          <p:spPr>
            <a:xfrm>
              <a:off x="5012787" y="2218158"/>
              <a:ext cx="1197900" cy="770399"/>
            </a:xfrm>
            <a:prstGeom prst="rect">
              <a:avLst/>
            </a:prstGeom>
            <a:grpFill/>
            <a:ln>
              <a:noFill/>
            </a:ln>
          </p:spPr>
          <p:txBody>
            <a:bodyPr spcFirstLastPara="1" wrap="square" lIns="0" tIns="0" rIns="0" bIns="0" anchor="t" anchorCtr="0">
              <a:noAutofit/>
            </a:bodyPr>
            <a:lstStyle/>
            <a:p>
              <a:pPr marL="0" marR="0" lvl="0" indent="0" algn="ctr" rtl="0">
                <a:lnSpc>
                  <a:spcPct val="100000"/>
                </a:lnSpc>
                <a:spcBef>
                  <a:spcPts val="0"/>
                </a:spcBef>
                <a:spcAft>
                  <a:spcPts val="900"/>
                </a:spcAft>
                <a:buClr>
                  <a:schemeClr val="lt2"/>
                </a:buClr>
                <a:buFont typeface="Georgia"/>
                <a:buNone/>
              </a:pPr>
              <a:r>
                <a:rPr lang="en-GB" sz="2000" b="1" i="1" dirty="0" smtClean="0">
                  <a:solidFill>
                    <a:schemeClr val="lt2"/>
                  </a:solidFill>
                  <a:sym typeface="Georgia"/>
                </a:rPr>
                <a:t>Bonds and bills??</a:t>
              </a:r>
              <a:endParaRPr sz="2000" dirty="0"/>
            </a:p>
          </p:txBody>
        </p:sp>
      </p:grpSp>
      <p:grpSp>
        <p:nvGrpSpPr>
          <p:cNvPr id="33" name="Google Shape;10561;p191"/>
          <p:cNvGrpSpPr/>
          <p:nvPr/>
        </p:nvGrpSpPr>
        <p:grpSpPr>
          <a:xfrm>
            <a:off x="10394050" y="4480106"/>
            <a:ext cx="1584300" cy="1584300"/>
            <a:chOff x="4806044" y="1803138"/>
            <a:chExt cx="1584300" cy="1584300"/>
          </a:xfrm>
          <a:solidFill>
            <a:schemeClr val="accent1">
              <a:lumMod val="50000"/>
            </a:schemeClr>
          </a:solidFill>
        </p:grpSpPr>
        <p:sp>
          <p:nvSpPr>
            <p:cNvPr id="34" name="Google Shape;10562;p191"/>
            <p:cNvSpPr/>
            <p:nvPr/>
          </p:nvSpPr>
          <p:spPr>
            <a:xfrm rot="5400000">
              <a:off x="4806044" y="1803138"/>
              <a:ext cx="1584300" cy="1584300"/>
            </a:xfrm>
            <a:prstGeom prst="teardrop">
              <a:avLst>
                <a:gd name="adj" fmla="val 100000"/>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800" b="0" i="0" u="none" strike="noStrike" cap="none" dirty="0">
                <a:solidFill>
                  <a:schemeClr val="lt1"/>
                </a:solidFill>
                <a:ea typeface="Georgia"/>
                <a:cs typeface="Georgia"/>
                <a:sym typeface="Georgia"/>
              </a:endParaRPr>
            </a:p>
          </p:txBody>
        </p:sp>
        <p:sp>
          <p:nvSpPr>
            <p:cNvPr id="35" name="Google Shape;10563;p191"/>
            <p:cNvSpPr/>
            <p:nvPr/>
          </p:nvSpPr>
          <p:spPr>
            <a:xfrm>
              <a:off x="6066780" y="3080305"/>
              <a:ext cx="215999" cy="215999"/>
            </a:xfrm>
            <a:prstGeom prst="ellipse">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800" b="0" i="0" u="none" strike="noStrike" cap="none" dirty="0">
                <a:solidFill>
                  <a:schemeClr val="lt1"/>
                </a:solidFill>
                <a:ea typeface="Georgia"/>
                <a:cs typeface="Georgia"/>
                <a:sym typeface="Georgia"/>
              </a:endParaRPr>
            </a:p>
          </p:txBody>
        </p:sp>
        <p:sp>
          <p:nvSpPr>
            <p:cNvPr id="36" name="Google Shape;10564;p191"/>
            <p:cNvSpPr txBox="1"/>
            <p:nvPr/>
          </p:nvSpPr>
          <p:spPr>
            <a:xfrm>
              <a:off x="5012787" y="2218158"/>
              <a:ext cx="1197900" cy="770399"/>
            </a:xfrm>
            <a:prstGeom prst="rect">
              <a:avLst/>
            </a:prstGeom>
            <a:grpFill/>
            <a:ln>
              <a:noFill/>
            </a:ln>
          </p:spPr>
          <p:txBody>
            <a:bodyPr spcFirstLastPara="1" wrap="square" lIns="0" tIns="0" rIns="0" bIns="0" anchor="t" anchorCtr="0">
              <a:noAutofit/>
            </a:bodyPr>
            <a:lstStyle/>
            <a:p>
              <a:pPr marL="0" marR="0" lvl="0" indent="0" algn="ctr" rtl="0">
                <a:lnSpc>
                  <a:spcPct val="100000"/>
                </a:lnSpc>
                <a:spcBef>
                  <a:spcPts val="0"/>
                </a:spcBef>
                <a:spcAft>
                  <a:spcPts val="900"/>
                </a:spcAft>
                <a:buClr>
                  <a:schemeClr val="lt2"/>
                </a:buClr>
                <a:buFont typeface="Georgia"/>
                <a:buNone/>
              </a:pPr>
              <a:r>
                <a:rPr lang="en-GB" sz="2000" b="1" i="1" dirty="0" smtClean="0">
                  <a:solidFill>
                    <a:schemeClr val="lt2"/>
                  </a:solidFill>
                  <a:sym typeface="Georgia"/>
                </a:rPr>
                <a:t>Similar to region!!!</a:t>
              </a:r>
              <a:endParaRPr sz="2000" dirty="0"/>
            </a:p>
          </p:txBody>
        </p:sp>
      </p:grpSp>
    </p:spTree>
    <p:extLst>
      <p:ext uri="{BB962C8B-B14F-4D97-AF65-F5344CB8AC3E}">
        <p14:creationId xmlns:p14="http://schemas.microsoft.com/office/powerpoint/2010/main" val="374345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fade">
                                      <p:cBhvr>
                                        <p:cTn id="10" dur="500"/>
                                        <p:tgtEl>
                                          <p:spTgt spid="4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tgtEl>
                                          <p:spTgt spid="5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9"/>
                                        </p:tgtEl>
                                        <p:attrNameLst>
                                          <p:attrName>style.visibility</p:attrName>
                                        </p:attrNameLst>
                                      </p:cBhvr>
                                      <p:to>
                                        <p:strVal val="visible"/>
                                      </p:to>
                                    </p:set>
                                    <p:animEffect transition="in" filter="fade">
                                      <p:cBhvr>
                                        <p:cTn id="19" dur="500"/>
                                        <p:tgtEl>
                                          <p:spTgt spid="8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0"/>
                                        </p:tgtEl>
                                        <p:attrNameLst>
                                          <p:attrName>style.visibility</p:attrName>
                                        </p:attrNameLst>
                                      </p:cBhvr>
                                      <p:to>
                                        <p:strVal val="visible"/>
                                      </p:to>
                                    </p:set>
                                    <p:animEffect transition="in" filter="fade">
                                      <p:cBhvr>
                                        <p:cTn id="24" dur="500"/>
                                        <p:tgtEl>
                                          <p:spTgt spid="5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500"/>
                                        <p:tgtEl>
                                          <p:spTgt spid="5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7"/>
                                        </p:tgtEl>
                                        <p:attrNameLst>
                                          <p:attrName>style.visibility</p:attrName>
                                        </p:attrNameLst>
                                      </p:cBhvr>
                                      <p:to>
                                        <p:strVal val="visible"/>
                                      </p:to>
                                    </p:set>
                                    <p:animEffect transition="in" filter="fade">
                                      <p:cBhvr>
                                        <p:cTn id="30" dur="500"/>
                                        <p:tgtEl>
                                          <p:spTgt spid="5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500"/>
                                        <p:tgtEl>
                                          <p:spTgt spid="2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fade">
                                      <p:cBhvr>
                                        <p:cTn id="36" dur="500"/>
                                        <p:tgtEl>
                                          <p:spTgt spid="8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500"/>
                                        <p:tgtEl>
                                          <p:spTgt spid="5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3"/>
                                        </p:tgtEl>
                                        <p:attrNameLst>
                                          <p:attrName>style.visibility</p:attrName>
                                        </p:attrNameLst>
                                      </p:cBhvr>
                                      <p:to>
                                        <p:strVal val="visible"/>
                                      </p:to>
                                    </p:set>
                                    <p:animEffect transition="in" filter="fade">
                                      <p:cBhvr>
                                        <p:cTn id="44" dur="500"/>
                                        <p:tgtEl>
                                          <p:spTgt spid="5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fade">
                                      <p:cBhvr>
                                        <p:cTn id="47" dur="500"/>
                                        <p:tgtEl>
                                          <p:spTgt spid="5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6"/>
                                        </p:tgtEl>
                                        <p:attrNameLst>
                                          <p:attrName>style.visibility</p:attrName>
                                        </p:attrNameLst>
                                      </p:cBhvr>
                                      <p:to>
                                        <p:strVal val="visible"/>
                                      </p:to>
                                    </p:set>
                                    <p:animEffect transition="in" filter="fade">
                                      <p:cBhvr>
                                        <p:cTn id="53" dur="500"/>
                                        <p:tgtEl>
                                          <p:spTgt spid="86"/>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4"/>
                                        </p:tgtEl>
                                        <p:attrNameLst>
                                          <p:attrName>style.visibility</p:attrName>
                                        </p:attrNameLst>
                                      </p:cBhvr>
                                      <p:to>
                                        <p:strVal val="visible"/>
                                      </p:to>
                                    </p:set>
                                    <p:animEffect transition="in" filter="fade">
                                      <p:cBhvr>
                                        <p:cTn id="58" dur="500"/>
                                        <p:tgtEl>
                                          <p:spTgt spid="54"/>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fade">
                                      <p:cBhvr>
                                        <p:cTn id="61" dur="500"/>
                                        <p:tgtEl>
                                          <p:spTgt spid="5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73"/>
                                        </p:tgtEl>
                                        <p:attrNameLst>
                                          <p:attrName>style.visibility</p:attrName>
                                        </p:attrNameLst>
                                      </p:cBhvr>
                                      <p:to>
                                        <p:strVal val="visible"/>
                                      </p:to>
                                    </p:set>
                                    <p:animEffect transition="in" filter="fade">
                                      <p:cBhvr>
                                        <p:cTn id="64" dur="500"/>
                                        <p:tgtEl>
                                          <p:spTgt spid="73"/>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88"/>
                                        </p:tgtEl>
                                        <p:attrNameLst>
                                          <p:attrName>style.visibility</p:attrName>
                                        </p:attrNameLst>
                                      </p:cBhvr>
                                      <p:to>
                                        <p:strVal val="visible"/>
                                      </p:to>
                                    </p:set>
                                    <p:animEffect transition="in" filter="fade">
                                      <p:cBhvr>
                                        <p:cTn id="70" dur="500"/>
                                        <p:tgtEl>
                                          <p:spTgt spid="88"/>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96"/>
                                        </p:tgtEl>
                                        <p:attrNameLst>
                                          <p:attrName>style.visibility</p:attrName>
                                        </p:attrNameLst>
                                      </p:cBhvr>
                                      <p:to>
                                        <p:strVal val="visible"/>
                                      </p:to>
                                    </p:set>
                                    <p:animEffect transition="in" filter="fade">
                                      <p:cBhvr>
                                        <p:cTn id="75" dur="500"/>
                                        <p:tgtEl>
                                          <p:spTgt spid="96"/>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7"/>
                                        </p:tgtEl>
                                        <p:attrNameLst>
                                          <p:attrName>style.visibility</p:attrName>
                                        </p:attrNameLst>
                                      </p:cBhvr>
                                      <p:to>
                                        <p:strVal val="visible"/>
                                      </p:to>
                                    </p:set>
                                    <p:animEffect transition="in" filter="fade">
                                      <p:cBhvr>
                                        <p:cTn id="78" dur="500"/>
                                        <p:tgtEl>
                                          <p:spTgt spid="97"/>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
                                        </p:tgtEl>
                                        <p:attrNameLst>
                                          <p:attrName>style.visibility</p:attrName>
                                        </p:attrNameLst>
                                      </p:cBhvr>
                                      <p:to>
                                        <p:strVal val="visible"/>
                                      </p:to>
                                    </p:set>
                                    <p:animEffect transition="in" filter="fade">
                                      <p:cBhvr>
                                        <p:cTn id="81" dur="500"/>
                                        <p:tgtEl>
                                          <p:spTgt spid="2"/>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94"/>
                                        </p:tgtEl>
                                        <p:attrNameLst>
                                          <p:attrName>style.visibility</p:attrName>
                                        </p:attrNameLst>
                                      </p:cBhvr>
                                      <p:to>
                                        <p:strVal val="visible"/>
                                      </p:to>
                                    </p:set>
                                    <p:animEffect transition="in" filter="fade">
                                      <p:cBhvr>
                                        <p:cTn id="86" dur="500"/>
                                        <p:tgtEl>
                                          <p:spTgt spid="94"/>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95"/>
                                        </p:tgtEl>
                                        <p:attrNameLst>
                                          <p:attrName>style.visibility</p:attrName>
                                        </p:attrNameLst>
                                      </p:cBhvr>
                                      <p:to>
                                        <p:strVal val="visible"/>
                                      </p:to>
                                    </p:set>
                                    <p:animEffect transition="in" filter="fade">
                                      <p:cBhvr>
                                        <p:cTn id="91" dur="500"/>
                                        <p:tgtEl>
                                          <p:spTgt spid="95"/>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98"/>
                                        </p:tgtEl>
                                        <p:attrNameLst>
                                          <p:attrName>style.visibility</p:attrName>
                                        </p:attrNameLst>
                                      </p:cBhvr>
                                      <p:to>
                                        <p:strVal val="visible"/>
                                      </p:to>
                                    </p:set>
                                    <p:animEffect transition="in" filter="fade">
                                      <p:cBhvr>
                                        <p:cTn id="96" dur="500"/>
                                        <p:tgtEl>
                                          <p:spTgt spid="98"/>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73" grpId="0" animBg="1"/>
      <p:bldP spid="28" grpId="0"/>
      <p:bldP spid="29" grpId="0"/>
      <p:bldP spid="30" grpId="0"/>
      <p:bldP spid="31" grpId="0"/>
      <p:bldP spid="83" grpId="0" animBg="1"/>
      <p:bldP spid="86" grpId="0" animBg="1"/>
      <p:bldP spid="88" grpId="0" animBg="1"/>
      <p:bldP spid="89" grpId="0" animBg="1"/>
      <p:bldP spid="94" grpId="0" animBg="1"/>
      <p:bldP spid="95" grpId="0" animBg="1"/>
      <p:bldP spid="96" grpId="0" animBg="1"/>
      <p:bldP spid="97"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10" name="Google Shape;610;p90"/>
          <p:cNvSpPr txBox="1"/>
          <p:nvPr/>
        </p:nvSpPr>
        <p:spPr>
          <a:xfrm>
            <a:off x="4594393" y="4685006"/>
            <a:ext cx="4178068"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smtClean="0">
                <a:solidFill>
                  <a:schemeClr val="lt1"/>
                </a:solidFill>
                <a:latin typeface="Georgia"/>
                <a:sym typeface="Georgia"/>
              </a:rPr>
              <a:t>issue</a:t>
            </a:r>
            <a:endParaRPr dirty="0"/>
          </a:p>
        </p:txBody>
      </p:sp>
      <p:sp>
        <p:nvSpPr>
          <p:cNvPr id="611" name="Google Shape;611;p90"/>
          <p:cNvSpPr txBox="1"/>
          <p:nvPr/>
        </p:nvSpPr>
        <p:spPr>
          <a:xfrm>
            <a:off x="5478438" y="3409088"/>
            <a:ext cx="5189562"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smtClean="0">
                <a:solidFill>
                  <a:schemeClr val="lt1"/>
                </a:solidFill>
                <a:latin typeface="Georgia"/>
                <a:ea typeface="Georgia"/>
                <a:cs typeface="Georgia"/>
                <a:sym typeface="Georgia"/>
              </a:rPr>
              <a:t>significant</a:t>
            </a:r>
            <a:endParaRPr dirty="0"/>
          </a:p>
        </p:txBody>
      </p:sp>
      <p:sp>
        <p:nvSpPr>
          <p:cNvPr id="612" name="Google Shape;612;p90"/>
          <p:cNvSpPr txBox="1"/>
          <p:nvPr/>
        </p:nvSpPr>
        <p:spPr>
          <a:xfrm>
            <a:off x="3699752" y="2133170"/>
            <a:ext cx="4847482"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smtClean="0">
                <a:solidFill>
                  <a:schemeClr val="lt1"/>
                </a:solidFill>
                <a:latin typeface="Georgia"/>
                <a:sym typeface="Georgia"/>
              </a:rPr>
              <a:t>Remains a</a:t>
            </a:r>
            <a:endParaRPr dirty="0"/>
          </a:p>
        </p:txBody>
      </p:sp>
      <p:sp>
        <p:nvSpPr>
          <p:cNvPr id="613" name="Google Shape;613;p90"/>
          <p:cNvSpPr txBox="1"/>
          <p:nvPr/>
        </p:nvSpPr>
        <p:spPr>
          <a:xfrm>
            <a:off x="3349593" y="857251"/>
            <a:ext cx="8065970"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smtClean="0">
                <a:solidFill>
                  <a:schemeClr val="lt1"/>
                </a:solidFill>
                <a:latin typeface="Georgia"/>
                <a:ea typeface="Georgia"/>
                <a:cs typeface="Georgia"/>
                <a:sym typeface="Georgia"/>
              </a:rPr>
              <a:t>Tax deductibility</a:t>
            </a:r>
            <a:endParaRPr dirty="0"/>
          </a:p>
        </p:txBody>
      </p:sp>
    </p:spTree>
    <p:extLst>
      <p:ext uri="{BB962C8B-B14F-4D97-AF65-F5344CB8AC3E}">
        <p14:creationId xmlns:p14="http://schemas.microsoft.com/office/powerpoint/2010/main" val="3814800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IFRS 15: Revenues from contracts with customers</a:t>
            </a:r>
            <a:endParaRPr lang="en-US" dirty="0"/>
          </a:p>
        </p:txBody>
      </p:sp>
      <p:sp>
        <p:nvSpPr>
          <p:cNvPr id="3" name="Subtitle 2"/>
          <p:cNvSpPr>
            <a:spLocks noGrp="1"/>
          </p:cNvSpPr>
          <p:nvPr>
            <p:ph type="subTitle" idx="1"/>
          </p:nvPr>
        </p:nvSpPr>
        <p:spPr/>
        <p:txBody>
          <a:bodyPr/>
          <a:lstStyle/>
          <a:p>
            <a:r>
              <a:rPr lang="en-US" dirty="0"/>
              <a:t>2</a:t>
            </a:r>
          </a:p>
        </p:txBody>
      </p:sp>
    </p:spTree>
    <p:extLst>
      <p:ext uri="{BB962C8B-B14F-4D97-AF65-F5344CB8AC3E}">
        <p14:creationId xmlns:p14="http://schemas.microsoft.com/office/powerpoint/2010/main" val="1959965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IFRS 15</a:t>
            </a:r>
            <a:endParaRPr lang="en-US" dirty="0"/>
          </a:p>
        </p:txBody>
      </p:sp>
      <p:sp>
        <p:nvSpPr>
          <p:cNvPr id="31" name="Google Shape;2191;p199"/>
          <p:cNvSpPr txBox="1">
            <a:spLocks/>
          </p:cNvSpPr>
          <p:nvPr/>
        </p:nvSpPr>
        <p:spPr>
          <a:xfrm>
            <a:off x="1269466" y="773304"/>
            <a:ext cx="10769600" cy="524800"/>
          </a:xfrm>
          <a:prstGeom prst="rect">
            <a:avLst/>
          </a:prstGeom>
        </p:spPr>
        <p:txBody>
          <a:bodyPr spcFirstLastPara="1" vert="horz" wrap="square" lIns="121900" tIns="121900" rIns="121900" bIns="121900" rtlCol="0" anchor="t" anchorCtr="0">
            <a:noAutofit/>
          </a:bodyPr>
          <a:lstStyle>
            <a:lvl1pPr algn="l" defTabSz="914400" rtl="0" eaLnBrk="1" latinLnBrk="0" hangingPunct="1">
              <a:lnSpc>
                <a:spcPct val="85000"/>
              </a:lnSpc>
              <a:spcBef>
                <a:spcPct val="0"/>
              </a:spcBef>
              <a:buNone/>
              <a:defRPr sz="3200" kern="1200">
                <a:solidFill>
                  <a:schemeClr val="tx1"/>
                </a:solidFill>
                <a:latin typeface="+mj-lt"/>
                <a:ea typeface="+mj-ea"/>
                <a:cs typeface="+mj-cs"/>
              </a:defRPr>
            </a:lvl1pPr>
          </a:lstStyle>
          <a:p>
            <a:r>
              <a:rPr lang="en-US" b="1" smtClean="0">
                <a:solidFill>
                  <a:srgbClr val="CC0000"/>
                </a:solidFill>
              </a:rPr>
              <a:t>IFRS 15 - Revenue</a:t>
            </a:r>
            <a:endParaRPr lang="en-US" b="1" dirty="0">
              <a:solidFill>
                <a:srgbClr val="CC0000"/>
              </a:solidFill>
            </a:endParaRPr>
          </a:p>
        </p:txBody>
      </p:sp>
      <p:sp>
        <p:nvSpPr>
          <p:cNvPr id="32" name="Google Shape;13130;p215"/>
          <p:cNvSpPr/>
          <p:nvPr/>
        </p:nvSpPr>
        <p:spPr>
          <a:xfrm>
            <a:off x="1481845" y="1931964"/>
            <a:ext cx="7645867" cy="4431683"/>
          </a:xfrm>
          <a:prstGeom prst="rect">
            <a:avLst/>
          </a:prstGeom>
          <a:noFill/>
          <a:ln>
            <a:noFill/>
          </a:ln>
        </p:spPr>
        <p:txBody>
          <a:bodyPr spcFirstLastPara="1" wrap="square" lIns="139033" tIns="69500" rIns="139033" bIns="69500" anchor="t" anchorCtr="0">
            <a:noAutofit/>
          </a:bodyPr>
          <a:lstStyle/>
          <a:p>
            <a:pPr defTabSz="1219170">
              <a:buClr>
                <a:srgbClr val="000000"/>
              </a:buClr>
            </a:pPr>
            <a:endParaRPr sz="2800" kern="0" dirty="0">
              <a:solidFill>
                <a:srgbClr val="000000"/>
              </a:solidFill>
              <a:latin typeface="Arial"/>
              <a:ea typeface="Arial"/>
              <a:cs typeface="Arial"/>
              <a:sym typeface="Arial"/>
            </a:endParaRPr>
          </a:p>
        </p:txBody>
      </p:sp>
      <p:pic>
        <p:nvPicPr>
          <p:cNvPr id="33" name="Picture 32"/>
          <p:cNvPicPr>
            <a:picLocks noChangeAspect="1"/>
          </p:cNvPicPr>
          <p:nvPr/>
        </p:nvPicPr>
        <p:blipFill>
          <a:blip r:embed="rId2"/>
          <a:stretch>
            <a:fillRect/>
          </a:stretch>
        </p:blipFill>
        <p:spPr>
          <a:xfrm>
            <a:off x="1256806" y="838772"/>
            <a:ext cx="10794920" cy="5901440"/>
          </a:xfrm>
          <a:prstGeom prst="rect">
            <a:avLst/>
          </a:prstGeom>
        </p:spPr>
      </p:pic>
    </p:spTree>
    <p:extLst>
      <p:ext uri="{BB962C8B-B14F-4D97-AF65-F5344CB8AC3E}">
        <p14:creationId xmlns:p14="http://schemas.microsoft.com/office/powerpoint/2010/main" val="2077502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control…</a:t>
            </a:r>
            <a:endParaRPr lang="en-US" dirty="0"/>
          </a:p>
        </p:txBody>
      </p:sp>
      <p:sp>
        <p:nvSpPr>
          <p:cNvPr id="5" name="Rectangle 4"/>
          <p:cNvSpPr/>
          <p:nvPr/>
        </p:nvSpPr>
        <p:spPr bwMode="ltGray">
          <a:xfrm>
            <a:off x="1522990" y="1591662"/>
            <a:ext cx="3324672" cy="1176595"/>
          </a:xfrm>
          <a:prstGeom prst="rect">
            <a:avLst/>
          </a:pr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bg1"/>
                </a:solidFill>
                <a:latin typeface="Georgia" pitchFamily="18" charset="0"/>
              </a:rPr>
              <a:t>Right to payment for asset</a:t>
            </a:r>
          </a:p>
        </p:txBody>
      </p:sp>
      <p:sp>
        <p:nvSpPr>
          <p:cNvPr id="6" name="Rectangle 5"/>
          <p:cNvSpPr/>
          <p:nvPr/>
        </p:nvSpPr>
        <p:spPr bwMode="ltGray">
          <a:xfrm>
            <a:off x="4847662" y="3222470"/>
            <a:ext cx="3324672" cy="1176595"/>
          </a:xfrm>
          <a:prstGeom prst="rect">
            <a:avLst/>
          </a:prstGeom>
          <a:solidFill>
            <a:schemeClr val="accent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bg1"/>
                </a:solidFill>
                <a:latin typeface="Georgia" pitchFamily="18" charset="0"/>
              </a:rPr>
              <a:t>Legal title to asset</a:t>
            </a:r>
          </a:p>
        </p:txBody>
      </p:sp>
      <p:sp>
        <p:nvSpPr>
          <p:cNvPr id="7" name="Rectangle 6"/>
          <p:cNvSpPr/>
          <p:nvPr/>
        </p:nvSpPr>
        <p:spPr bwMode="ltGray">
          <a:xfrm>
            <a:off x="1522990" y="4873556"/>
            <a:ext cx="3324672" cy="1176595"/>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bg1"/>
                </a:solidFill>
                <a:latin typeface="Georgia" pitchFamily="18" charset="0"/>
              </a:rPr>
              <a:t>Physical possession of asset</a:t>
            </a:r>
          </a:p>
        </p:txBody>
      </p:sp>
      <p:sp>
        <p:nvSpPr>
          <p:cNvPr id="8" name="Rectangle 7"/>
          <p:cNvSpPr/>
          <p:nvPr/>
        </p:nvSpPr>
        <p:spPr bwMode="ltGray">
          <a:xfrm>
            <a:off x="8172334" y="4904576"/>
            <a:ext cx="3324672" cy="1176595"/>
          </a:xfrm>
          <a:prstGeom prst="rect">
            <a:avLst/>
          </a:prstGeom>
          <a:solidFill>
            <a:schemeClr val="accent1">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bg1"/>
                </a:solidFill>
                <a:latin typeface="Georgia" pitchFamily="18" charset="0"/>
              </a:rPr>
              <a:t>Customer has significant risk and rewards</a:t>
            </a:r>
          </a:p>
        </p:txBody>
      </p:sp>
      <p:sp>
        <p:nvSpPr>
          <p:cNvPr id="9" name="Rectangle 8"/>
          <p:cNvSpPr/>
          <p:nvPr/>
        </p:nvSpPr>
        <p:spPr bwMode="ltGray">
          <a:xfrm>
            <a:off x="8172334" y="1591661"/>
            <a:ext cx="3324672" cy="1176595"/>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bg1"/>
                </a:solidFill>
                <a:latin typeface="Georgia" pitchFamily="18" charset="0"/>
              </a:rPr>
              <a:t>Customer has accepted the asset</a:t>
            </a:r>
          </a:p>
        </p:txBody>
      </p:sp>
    </p:spTree>
    <p:extLst>
      <p:ext uri="{BB962C8B-B14F-4D97-AF65-F5344CB8AC3E}">
        <p14:creationId xmlns:p14="http://schemas.microsoft.com/office/powerpoint/2010/main" val="19369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IFRS 15</a:t>
            </a:r>
            <a:endParaRPr lang="en-US" dirty="0"/>
          </a:p>
        </p:txBody>
      </p:sp>
      <p:grpSp>
        <p:nvGrpSpPr>
          <p:cNvPr id="9" name="Group 8"/>
          <p:cNvGrpSpPr/>
          <p:nvPr/>
        </p:nvGrpSpPr>
        <p:grpSpPr>
          <a:xfrm>
            <a:off x="274964" y="2254127"/>
            <a:ext cx="3103653" cy="843197"/>
            <a:chOff x="671260" y="2273543"/>
            <a:chExt cx="2484000" cy="337814"/>
          </a:xfrm>
          <a:solidFill>
            <a:schemeClr val="bg2"/>
          </a:solidFill>
        </p:grpSpPr>
        <p:sp>
          <p:nvSpPr>
            <p:cNvPr id="10" name="Rounded Rectangle 9"/>
            <p:cNvSpPr/>
            <p:nvPr/>
          </p:nvSpPr>
          <p:spPr bwMode="ltGray">
            <a:xfrm>
              <a:off x="671260" y="2273543"/>
              <a:ext cx="2484000" cy="216024"/>
            </a:xfrm>
            <a:prstGeom prst="roundRect">
              <a:avLst>
                <a:gd name="adj" fmla="val 50000"/>
              </a:avLst>
            </a:prstGeom>
            <a:solidFill>
              <a:schemeClr val="bg1">
                <a:lumMod val="65000"/>
              </a:schemeClr>
            </a:solidFill>
            <a:ln w="12700" cap="flat" cmpd="sng" algn="ctr">
              <a:solidFill>
                <a:schemeClr val="bg2"/>
              </a:solidFill>
              <a:prstDash val="solid"/>
            </a:ln>
            <a:effectLst/>
          </p:spPr>
          <p:txBody>
            <a:bodyPr rtlCol="0" anchor="ctr"/>
            <a:lstStyle/>
            <a:p>
              <a:pPr defTabSz="891839">
                <a:defRPr/>
              </a:pPr>
              <a:endParaRPr lang="en-GB" sz="3200" b="1" kern="0" dirty="0">
                <a:solidFill>
                  <a:schemeClr val="bg1"/>
                </a:solidFill>
              </a:endParaRPr>
            </a:p>
          </p:txBody>
        </p:sp>
        <p:grpSp>
          <p:nvGrpSpPr>
            <p:cNvPr id="11" name="Group 10"/>
            <p:cNvGrpSpPr/>
            <p:nvPr/>
          </p:nvGrpSpPr>
          <p:grpSpPr>
            <a:xfrm>
              <a:off x="1493828" y="2488296"/>
              <a:ext cx="828918" cy="123061"/>
              <a:chOff x="1493828" y="2467991"/>
              <a:chExt cx="828918" cy="144016"/>
            </a:xfrm>
            <a:grpFill/>
          </p:grpSpPr>
          <p:cxnSp>
            <p:nvCxnSpPr>
              <p:cNvPr id="12" name="Straight Connector 11"/>
              <p:cNvCxnSpPr/>
              <p:nvPr/>
            </p:nvCxnSpPr>
            <p:spPr>
              <a:xfrm>
                <a:off x="1493828" y="2467991"/>
                <a:ext cx="0" cy="144016"/>
              </a:xfrm>
              <a:prstGeom prst="line">
                <a:avLst/>
              </a:prstGeom>
              <a:grpFill/>
              <a:ln w="12700" cap="flat" cmpd="sng" algn="ctr">
                <a:solidFill>
                  <a:schemeClr val="bg2"/>
                </a:solidFill>
                <a:prstDash val="solid"/>
              </a:ln>
              <a:effectLst/>
            </p:spPr>
          </p:cxnSp>
          <p:cxnSp>
            <p:nvCxnSpPr>
              <p:cNvPr id="13" name="Straight Connector 12"/>
              <p:cNvCxnSpPr/>
              <p:nvPr/>
            </p:nvCxnSpPr>
            <p:spPr>
              <a:xfrm>
                <a:off x="2322746" y="2467991"/>
                <a:ext cx="0" cy="144016"/>
              </a:xfrm>
              <a:prstGeom prst="line">
                <a:avLst/>
              </a:prstGeom>
              <a:grpFill/>
              <a:ln w="12700" cap="flat" cmpd="sng" algn="ctr">
                <a:solidFill>
                  <a:schemeClr val="bg2"/>
                </a:solidFill>
                <a:prstDash val="solid"/>
              </a:ln>
              <a:effectLst/>
            </p:spPr>
          </p:cxnSp>
        </p:grpSp>
      </p:grpSp>
      <p:sp>
        <p:nvSpPr>
          <p:cNvPr id="15" name="Rounded Rectangle 14"/>
          <p:cNvSpPr/>
          <p:nvPr/>
        </p:nvSpPr>
        <p:spPr bwMode="ltGray">
          <a:xfrm>
            <a:off x="2278574" y="2317319"/>
            <a:ext cx="1034551" cy="419244"/>
          </a:xfrm>
          <a:prstGeom prst="roundRect">
            <a:avLst>
              <a:gd name="adj" fmla="val 50000"/>
            </a:avLst>
          </a:prstGeom>
          <a:solidFill>
            <a:srgbClr val="00B050"/>
          </a:solidFill>
          <a:ln w="12700" cap="flat" cmpd="sng" algn="ctr">
            <a:solidFill>
              <a:srgbClr val="FFFFFF"/>
            </a:solidFill>
            <a:prstDash val="solid"/>
          </a:ln>
          <a:effectLst/>
        </p:spPr>
        <p:txBody>
          <a:bodyPr rtlCol="0" anchor="ctr"/>
          <a:lstStyle/>
          <a:p>
            <a:pPr algn="ctr" defTabSz="891839">
              <a:defRPr/>
            </a:pPr>
            <a:endParaRPr lang="en-GB" sz="1400" kern="0" dirty="0" err="1">
              <a:solidFill>
                <a:schemeClr val="tx2"/>
              </a:solidFill>
            </a:endParaRPr>
          </a:p>
        </p:txBody>
      </p:sp>
      <p:grpSp>
        <p:nvGrpSpPr>
          <p:cNvPr id="16" name="Group 15"/>
          <p:cNvGrpSpPr/>
          <p:nvPr/>
        </p:nvGrpSpPr>
        <p:grpSpPr>
          <a:xfrm>
            <a:off x="2580547" y="2257921"/>
            <a:ext cx="449855" cy="437478"/>
            <a:chOff x="-629964" y="1476375"/>
            <a:chExt cx="360040" cy="360040"/>
          </a:xfrm>
        </p:grpSpPr>
        <p:sp>
          <p:nvSpPr>
            <p:cNvPr id="17" name="Teardrop 16"/>
            <p:cNvSpPr/>
            <p:nvPr/>
          </p:nvSpPr>
          <p:spPr bwMode="ltGray">
            <a:xfrm rot="8100000">
              <a:off x="-629964" y="1476375"/>
              <a:ext cx="360040" cy="360040"/>
            </a:xfrm>
            <a:prstGeom prst="teardrop">
              <a:avLst>
                <a:gd name="adj" fmla="val 111841"/>
              </a:avLst>
            </a:prstGeom>
            <a:solidFill>
              <a:srgbClr val="FFFFFF"/>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sp>
          <p:nvSpPr>
            <p:cNvPr id="18" name="Oval 17"/>
            <p:cNvSpPr/>
            <p:nvPr/>
          </p:nvSpPr>
          <p:spPr bwMode="ltGray">
            <a:xfrm>
              <a:off x="-534794" y="1571545"/>
              <a:ext cx="169700" cy="169700"/>
            </a:xfrm>
            <a:prstGeom prst="ellipse">
              <a:avLst/>
            </a:prstGeom>
            <a:solidFill>
              <a:schemeClr val="bg2"/>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grpSp>
      <p:sp>
        <p:nvSpPr>
          <p:cNvPr id="19" name="Freeform 95"/>
          <p:cNvSpPr>
            <a:spLocks noChangeAspect="1" noEditPoints="1"/>
          </p:cNvSpPr>
          <p:nvPr/>
        </p:nvSpPr>
        <p:spPr bwMode="auto">
          <a:xfrm>
            <a:off x="553362" y="2915076"/>
            <a:ext cx="482599"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149 w 200"/>
              <a:gd name="T11" fmla="*/ 132 h 200"/>
              <a:gd name="T12" fmla="*/ 131 w 200"/>
              <a:gd name="T13" fmla="*/ 149 h 200"/>
              <a:gd name="T14" fmla="*/ 100 w 200"/>
              <a:gd name="T15" fmla="*/ 118 h 200"/>
              <a:gd name="T16" fmla="*/ 68 w 200"/>
              <a:gd name="T17" fmla="*/ 149 h 200"/>
              <a:gd name="T18" fmla="*/ 51 w 200"/>
              <a:gd name="T19" fmla="*/ 132 h 200"/>
              <a:gd name="T20" fmla="*/ 82 w 200"/>
              <a:gd name="T21" fmla="*/ 100 h 200"/>
              <a:gd name="T22" fmla="*/ 51 w 200"/>
              <a:gd name="T23" fmla="*/ 69 h 200"/>
              <a:gd name="T24" fmla="*/ 68 w 200"/>
              <a:gd name="T25" fmla="*/ 51 h 200"/>
              <a:gd name="T26" fmla="*/ 100 w 200"/>
              <a:gd name="T27" fmla="*/ 83 h 200"/>
              <a:gd name="T28" fmla="*/ 131 w 200"/>
              <a:gd name="T29" fmla="*/ 51 h 200"/>
              <a:gd name="T30" fmla="*/ 149 w 200"/>
              <a:gd name="T31" fmla="*/ 69 h 200"/>
              <a:gd name="T32" fmla="*/ 117 w 200"/>
              <a:gd name="T33" fmla="*/ 100 h 200"/>
              <a:gd name="T34" fmla="*/ 149 w 200"/>
              <a:gd name="T35" fmla="*/ 13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200">
                <a:moveTo>
                  <a:pt x="100" y="0"/>
                </a:moveTo>
                <a:cubicBezTo>
                  <a:pt x="44" y="0"/>
                  <a:pt x="0" y="45"/>
                  <a:pt x="0" y="100"/>
                </a:cubicBezTo>
                <a:cubicBezTo>
                  <a:pt x="0" y="156"/>
                  <a:pt x="44" y="200"/>
                  <a:pt x="100" y="200"/>
                </a:cubicBezTo>
                <a:cubicBezTo>
                  <a:pt x="155" y="200"/>
                  <a:pt x="200" y="156"/>
                  <a:pt x="200" y="100"/>
                </a:cubicBezTo>
                <a:cubicBezTo>
                  <a:pt x="200" y="45"/>
                  <a:pt x="155" y="0"/>
                  <a:pt x="100" y="0"/>
                </a:cubicBezTo>
                <a:close/>
                <a:moveTo>
                  <a:pt x="149" y="132"/>
                </a:moveTo>
                <a:cubicBezTo>
                  <a:pt x="131" y="149"/>
                  <a:pt x="131" y="149"/>
                  <a:pt x="131" y="149"/>
                </a:cubicBezTo>
                <a:cubicBezTo>
                  <a:pt x="100" y="118"/>
                  <a:pt x="100" y="118"/>
                  <a:pt x="100" y="118"/>
                </a:cubicBezTo>
                <a:cubicBezTo>
                  <a:pt x="68" y="149"/>
                  <a:pt x="68" y="149"/>
                  <a:pt x="68" y="149"/>
                </a:cubicBezTo>
                <a:cubicBezTo>
                  <a:pt x="51" y="132"/>
                  <a:pt x="51" y="132"/>
                  <a:pt x="51" y="132"/>
                </a:cubicBezTo>
                <a:cubicBezTo>
                  <a:pt x="82" y="100"/>
                  <a:pt x="82" y="100"/>
                  <a:pt x="82" y="100"/>
                </a:cubicBezTo>
                <a:cubicBezTo>
                  <a:pt x="51" y="69"/>
                  <a:pt x="51" y="69"/>
                  <a:pt x="51" y="69"/>
                </a:cubicBezTo>
                <a:cubicBezTo>
                  <a:pt x="68" y="51"/>
                  <a:pt x="68" y="51"/>
                  <a:pt x="68" y="51"/>
                </a:cubicBezTo>
                <a:cubicBezTo>
                  <a:pt x="100" y="83"/>
                  <a:pt x="100" y="83"/>
                  <a:pt x="100" y="83"/>
                </a:cubicBezTo>
                <a:cubicBezTo>
                  <a:pt x="131" y="51"/>
                  <a:pt x="131" y="51"/>
                  <a:pt x="131" y="51"/>
                </a:cubicBezTo>
                <a:cubicBezTo>
                  <a:pt x="149" y="69"/>
                  <a:pt x="149" y="69"/>
                  <a:pt x="149" y="69"/>
                </a:cubicBezTo>
                <a:cubicBezTo>
                  <a:pt x="117" y="100"/>
                  <a:pt x="117" y="100"/>
                  <a:pt x="117" y="100"/>
                </a:cubicBezTo>
                <a:lnTo>
                  <a:pt x="149" y="132"/>
                </a:lnTo>
                <a:close/>
              </a:path>
            </a:pathLst>
          </a:custGeom>
          <a:solidFill>
            <a:srgbClr val="D04A02"/>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20" name="Freeform 96"/>
          <p:cNvSpPr>
            <a:spLocks noChangeAspect="1" noEditPoints="1"/>
          </p:cNvSpPr>
          <p:nvPr/>
        </p:nvSpPr>
        <p:spPr bwMode="auto">
          <a:xfrm>
            <a:off x="1594393" y="2910549"/>
            <a:ext cx="452370" cy="527049"/>
          </a:xfrm>
          <a:custGeom>
            <a:avLst/>
            <a:gdLst>
              <a:gd name="T0" fmla="*/ 180 w 219"/>
              <a:gd name="T1" fmla="*/ 39 h 219"/>
              <a:gd name="T2" fmla="*/ 39 w 219"/>
              <a:gd name="T3" fmla="*/ 39 h 219"/>
              <a:gd name="T4" fmla="*/ 39 w 219"/>
              <a:gd name="T5" fmla="*/ 180 h 219"/>
              <a:gd name="T6" fmla="*/ 180 w 219"/>
              <a:gd name="T7" fmla="*/ 180 h 219"/>
              <a:gd name="T8" fmla="*/ 180 w 219"/>
              <a:gd name="T9" fmla="*/ 39 h 219"/>
              <a:gd name="T10" fmla="*/ 166 w 219"/>
              <a:gd name="T11" fmla="*/ 122 h 219"/>
              <a:gd name="T12" fmla="*/ 53 w 219"/>
              <a:gd name="T13" fmla="*/ 122 h 219"/>
              <a:gd name="T14" fmla="*/ 53 w 219"/>
              <a:gd name="T15" fmla="*/ 97 h 219"/>
              <a:gd name="T16" fmla="*/ 166 w 219"/>
              <a:gd name="T17" fmla="*/ 97 h 219"/>
              <a:gd name="T18" fmla="*/ 166 w 219"/>
              <a:gd name="T19" fmla="*/ 122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9" h="219">
                <a:moveTo>
                  <a:pt x="180" y="39"/>
                </a:moveTo>
                <a:cubicBezTo>
                  <a:pt x="141" y="0"/>
                  <a:pt x="78" y="0"/>
                  <a:pt x="39" y="39"/>
                </a:cubicBezTo>
                <a:cubicBezTo>
                  <a:pt x="0" y="78"/>
                  <a:pt x="0" y="141"/>
                  <a:pt x="39" y="180"/>
                </a:cubicBezTo>
                <a:cubicBezTo>
                  <a:pt x="78" y="219"/>
                  <a:pt x="141" y="219"/>
                  <a:pt x="180" y="180"/>
                </a:cubicBezTo>
                <a:cubicBezTo>
                  <a:pt x="219" y="141"/>
                  <a:pt x="219" y="78"/>
                  <a:pt x="180" y="39"/>
                </a:cubicBezTo>
                <a:close/>
                <a:moveTo>
                  <a:pt x="166" y="122"/>
                </a:moveTo>
                <a:cubicBezTo>
                  <a:pt x="53" y="122"/>
                  <a:pt x="53" y="122"/>
                  <a:pt x="53" y="122"/>
                </a:cubicBezTo>
                <a:cubicBezTo>
                  <a:pt x="53" y="97"/>
                  <a:pt x="53" y="97"/>
                  <a:pt x="53" y="97"/>
                </a:cubicBezTo>
                <a:cubicBezTo>
                  <a:pt x="166" y="97"/>
                  <a:pt x="166" y="97"/>
                  <a:pt x="166" y="97"/>
                </a:cubicBezTo>
                <a:lnTo>
                  <a:pt x="166" y="122"/>
                </a:lnTo>
                <a:close/>
              </a:path>
            </a:pathLst>
          </a:custGeom>
          <a:solidFill>
            <a:srgbClr val="EB8C06"/>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21" name="Freeform 113"/>
          <p:cNvSpPr>
            <a:spLocks noChangeAspect="1" noEditPoints="1"/>
          </p:cNvSpPr>
          <p:nvPr/>
        </p:nvSpPr>
        <p:spPr bwMode="auto">
          <a:xfrm>
            <a:off x="2529960" y="2915078"/>
            <a:ext cx="481013"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87 w 200"/>
              <a:gd name="T11" fmla="*/ 143 h 200"/>
              <a:gd name="T12" fmla="*/ 50 w 200"/>
              <a:gd name="T13" fmla="*/ 105 h 200"/>
              <a:gd name="T14" fmla="*/ 67 w 200"/>
              <a:gd name="T15" fmla="*/ 87 h 200"/>
              <a:gd name="T16" fmla="*/ 87 w 200"/>
              <a:gd name="T17" fmla="*/ 107 h 200"/>
              <a:gd name="T18" fmla="*/ 137 w 200"/>
              <a:gd name="T19" fmla="*/ 57 h 200"/>
              <a:gd name="T20" fmla="*/ 155 w 200"/>
              <a:gd name="T21" fmla="*/ 75 h 200"/>
              <a:gd name="T22" fmla="*/ 87 w 200"/>
              <a:gd name="T23" fmla="*/ 14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00">
                <a:moveTo>
                  <a:pt x="100" y="0"/>
                </a:moveTo>
                <a:cubicBezTo>
                  <a:pt x="44" y="0"/>
                  <a:pt x="0" y="45"/>
                  <a:pt x="0" y="100"/>
                </a:cubicBezTo>
                <a:cubicBezTo>
                  <a:pt x="0" y="155"/>
                  <a:pt x="44" y="200"/>
                  <a:pt x="100" y="200"/>
                </a:cubicBezTo>
                <a:cubicBezTo>
                  <a:pt x="155" y="200"/>
                  <a:pt x="200" y="155"/>
                  <a:pt x="200" y="100"/>
                </a:cubicBezTo>
                <a:cubicBezTo>
                  <a:pt x="200" y="45"/>
                  <a:pt x="155" y="0"/>
                  <a:pt x="100" y="0"/>
                </a:cubicBezTo>
                <a:close/>
                <a:moveTo>
                  <a:pt x="87" y="143"/>
                </a:moveTo>
                <a:cubicBezTo>
                  <a:pt x="50" y="105"/>
                  <a:pt x="50" y="105"/>
                  <a:pt x="50" y="105"/>
                </a:cubicBezTo>
                <a:cubicBezTo>
                  <a:pt x="67" y="87"/>
                  <a:pt x="67" y="87"/>
                  <a:pt x="67" y="87"/>
                </a:cubicBezTo>
                <a:cubicBezTo>
                  <a:pt x="87" y="107"/>
                  <a:pt x="87" y="107"/>
                  <a:pt x="87" y="107"/>
                </a:cubicBezTo>
                <a:cubicBezTo>
                  <a:pt x="137" y="57"/>
                  <a:pt x="137" y="57"/>
                  <a:pt x="137" y="57"/>
                </a:cubicBezTo>
                <a:cubicBezTo>
                  <a:pt x="155" y="75"/>
                  <a:pt x="155" y="75"/>
                  <a:pt x="155" y="75"/>
                </a:cubicBezTo>
                <a:lnTo>
                  <a:pt x="87" y="143"/>
                </a:lnTo>
                <a:close/>
              </a:path>
            </a:pathLst>
          </a:custGeom>
          <a:solidFill>
            <a:srgbClr val="00B050"/>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35" name="TextBox 34"/>
          <p:cNvSpPr txBox="1"/>
          <p:nvPr/>
        </p:nvSpPr>
        <p:spPr>
          <a:xfrm>
            <a:off x="279434" y="1788626"/>
            <a:ext cx="3103653" cy="430887"/>
          </a:xfrm>
          <a:prstGeom prst="rect">
            <a:avLst/>
          </a:prstGeom>
          <a:noFill/>
        </p:spPr>
        <p:txBody>
          <a:bodyPr wrap="square" lIns="0" tIns="0" rIns="0" bIns="0" rtlCol="0">
            <a:spAutoFit/>
          </a:bodyPr>
          <a:lstStyle/>
          <a:p>
            <a:pPr algn="ctr">
              <a:lnSpc>
                <a:spcPct val="100000"/>
              </a:lnSpc>
              <a:spcAft>
                <a:spcPts val="600"/>
              </a:spcAft>
              <a:buSzPct val="100000"/>
            </a:pPr>
            <a:r>
              <a:rPr lang="en-US" sz="2800" dirty="0" smtClean="0"/>
              <a:t>Principal v Agent</a:t>
            </a:r>
            <a:endParaRPr lang="en-US" sz="2800" dirty="0"/>
          </a:p>
        </p:txBody>
      </p:sp>
      <p:grpSp>
        <p:nvGrpSpPr>
          <p:cNvPr id="37" name="Group 36"/>
          <p:cNvGrpSpPr/>
          <p:nvPr/>
        </p:nvGrpSpPr>
        <p:grpSpPr>
          <a:xfrm>
            <a:off x="8710578" y="2226923"/>
            <a:ext cx="3103653" cy="843197"/>
            <a:chOff x="671260" y="2273543"/>
            <a:chExt cx="2484000" cy="337814"/>
          </a:xfrm>
          <a:solidFill>
            <a:schemeClr val="bg2"/>
          </a:solidFill>
        </p:grpSpPr>
        <p:sp>
          <p:nvSpPr>
            <p:cNvPr id="38" name="Rounded Rectangle 37"/>
            <p:cNvSpPr/>
            <p:nvPr/>
          </p:nvSpPr>
          <p:spPr bwMode="ltGray">
            <a:xfrm>
              <a:off x="671260" y="2273543"/>
              <a:ext cx="2484000" cy="216024"/>
            </a:xfrm>
            <a:prstGeom prst="roundRect">
              <a:avLst>
                <a:gd name="adj" fmla="val 50000"/>
              </a:avLst>
            </a:prstGeom>
            <a:solidFill>
              <a:schemeClr val="bg1">
                <a:lumMod val="65000"/>
              </a:schemeClr>
            </a:solidFill>
            <a:ln w="12700" cap="flat" cmpd="sng" algn="ctr">
              <a:solidFill>
                <a:schemeClr val="bg2"/>
              </a:solidFill>
              <a:prstDash val="solid"/>
            </a:ln>
            <a:effectLst/>
          </p:spPr>
          <p:txBody>
            <a:bodyPr rtlCol="0" anchor="ctr"/>
            <a:lstStyle/>
            <a:p>
              <a:pPr defTabSz="891839">
                <a:defRPr/>
              </a:pPr>
              <a:endParaRPr lang="en-GB" sz="3200" b="1" kern="0" dirty="0">
                <a:solidFill>
                  <a:schemeClr val="bg1"/>
                </a:solidFill>
              </a:endParaRPr>
            </a:p>
          </p:txBody>
        </p:sp>
        <p:grpSp>
          <p:nvGrpSpPr>
            <p:cNvPr id="39" name="Group 38"/>
            <p:cNvGrpSpPr/>
            <p:nvPr/>
          </p:nvGrpSpPr>
          <p:grpSpPr>
            <a:xfrm>
              <a:off x="1493828" y="2488296"/>
              <a:ext cx="828918" cy="123061"/>
              <a:chOff x="1493828" y="2467991"/>
              <a:chExt cx="828918" cy="144016"/>
            </a:xfrm>
            <a:grpFill/>
          </p:grpSpPr>
          <p:cxnSp>
            <p:nvCxnSpPr>
              <p:cNvPr id="40" name="Straight Connector 39"/>
              <p:cNvCxnSpPr/>
              <p:nvPr/>
            </p:nvCxnSpPr>
            <p:spPr>
              <a:xfrm>
                <a:off x="1493828" y="2467991"/>
                <a:ext cx="0" cy="144016"/>
              </a:xfrm>
              <a:prstGeom prst="line">
                <a:avLst/>
              </a:prstGeom>
              <a:grpFill/>
              <a:ln w="12700" cap="flat" cmpd="sng" algn="ctr">
                <a:solidFill>
                  <a:schemeClr val="bg2"/>
                </a:solidFill>
                <a:prstDash val="solid"/>
              </a:ln>
              <a:effectLst/>
            </p:spPr>
          </p:cxnSp>
          <p:cxnSp>
            <p:nvCxnSpPr>
              <p:cNvPr id="41" name="Straight Connector 40"/>
              <p:cNvCxnSpPr/>
              <p:nvPr/>
            </p:nvCxnSpPr>
            <p:spPr>
              <a:xfrm>
                <a:off x="2322746" y="2467991"/>
                <a:ext cx="0" cy="144016"/>
              </a:xfrm>
              <a:prstGeom prst="line">
                <a:avLst/>
              </a:prstGeom>
              <a:grpFill/>
              <a:ln w="12700" cap="flat" cmpd="sng" algn="ctr">
                <a:solidFill>
                  <a:schemeClr val="bg2"/>
                </a:solidFill>
                <a:prstDash val="solid"/>
              </a:ln>
              <a:effectLst/>
            </p:spPr>
          </p:cxnSp>
        </p:grpSp>
      </p:grpSp>
      <p:sp>
        <p:nvSpPr>
          <p:cNvPr id="42" name="Rounded Rectangle 41"/>
          <p:cNvSpPr/>
          <p:nvPr/>
        </p:nvSpPr>
        <p:spPr bwMode="ltGray">
          <a:xfrm>
            <a:off x="8833555" y="2290115"/>
            <a:ext cx="887962" cy="419244"/>
          </a:xfrm>
          <a:prstGeom prst="roundRect">
            <a:avLst>
              <a:gd name="adj" fmla="val 50000"/>
            </a:avLst>
          </a:prstGeom>
          <a:solidFill>
            <a:schemeClr val="accent1"/>
          </a:solidFill>
          <a:ln w="12700" cap="flat" cmpd="sng" algn="ctr">
            <a:solidFill>
              <a:srgbClr val="FFFFFF"/>
            </a:solidFill>
            <a:prstDash val="solid"/>
          </a:ln>
          <a:effectLst/>
        </p:spPr>
        <p:txBody>
          <a:bodyPr rtlCol="0" anchor="ctr"/>
          <a:lstStyle/>
          <a:p>
            <a:pPr algn="ctr" defTabSz="891839">
              <a:defRPr/>
            </a:pPr>
            <a:endParaRPr lang="en-GB" sz="1400" kern="0" dirty="0" err="1">
              <a:solidFill>
                <a:schemeClr val="tx2"/>
              </a:solidFill>
            </a:endParaRPr>
          </a:p>
        </p:txBody>
      </p:sp>
      <p:grpSp>
        <p:nvGrpSpPr>
          <p:cNvPr id="43" name="Group 42"/>
          <p:cNvGrpSpPr/>
          <p:nvPr/>
        </p:nvGrpSpPr>
        <p:grpSpPr>
          <a:xfrm>
            <a:off x="9062233" y="2230717"/>
            <a:ext cx="449855" cy="437478"/>
            <a:chOff x="-629964" y="1476375"/>
            <a:chExt cx="360040" cy="360040"/>
          </a:xfrm>
        </p:grpSpPr>
        <p:sp>
          <p:nvSpPr>
            <p:cNvPr id="44" name="Teardrop 43"/>
            <p:cNvSpPr/>
            <p:nvPr/>
          </p:nvSpPr>
          <p:spPr bwMode="ltGray">
            <a:xfrm rot="8100000">
              <a:off x="-629964" y="1476375"/>
              <a:ext cx="360040" cy="360040"/>
            </a:xfrm>
            <a:prstGeom prst="teardrop">
              <a:avLst>
                <a:gd name="adj" fmla="val 111841"/>
              </a:avLst>
            </a:prstGeom>
            <a:solidFill>
              <a:srgbClr val="FFFFFF"/>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sp>
          <p:nvSpPr>
            <p:cNvPr id="45" name="Oval 44"/>
            <p:cNvSpPr/>
            <p:nvPr/>
          </p:nvSpPr>
          <p:spPr bwMode="ltGray">
            <a:xfrm>
              <a:off x="-534794" y="1571545"/>
              <a:ext cx="169700" cy="169700"/>
            </a:xfrm>
            <a:prstGeom prst="ellipse">
              <a:avLst/>
            </a:prstGeom>
            <a:solidFill>
              <a:schemeClr val="bg2"/>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grpSp>
      <p:sp>
        <p:nvSpPr>
          <p:cNvPr id="46" name="Freeform 95"/>
          <p:cNvSpPr>
            <a:spLocks noChangeAspect="1" noEditPoints="1"/>
          </p:cNvSpPr>
          <p:nvPr/>
        </p:nvSpPr>
        <p:spPr bwMode="auto">
          <a:xfrm>
            <a:off x="9039036" y="2908190"/>
            <a:ext cx="482599"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149 w 200"/>
              <a:gd name="T11" fmla="*/ 132 h 200"/>
              <a:gd name="T12" fmla="*/ 131 w 200"/>
              <a:gd name="T13" fmla="*/ 149 h 200"/>
              <a:gd name="T14" fmla="*/ 100 w 200"/>
              <a:gd name="T15" fmla="*/ 118 h 200"/>
              <a:gd name="T16" fmla="*/ 68 w 200"/>
              <a:gd name="T17" fmla="*/ 149 h 200"/>
              <a:gd name="T18" fmla="*/ 51 w 200"/>
              <a:gd name="T19" fmla="*/ 132 h 200"/>
              <a:gd name="T20" fmla="*/ 82 w 200"/>
              <a:gd name="T21" fmla="*/ 100 h 200"/>
              <a:gd name="T22" fmla="*/ 51 w 200"/>
              <a:gd name="T23" fmla="*/ 69 h 200"/>
              <a:gd name="T24" fmla="*/ 68 w 200"/>
              <a:gd name="T25" fmla="*/ 51 h 200"/>
              <a:gd name="T26" fmla="*/ 100 w 200"/>
              <a:gd name="T27" fmla="*/ 83 h 200"/>
              <a:gd name="T28" fmla="*/ 131 w 200"/>
              <a:gd name="T29" fmla="*/ 51 h 200"/>
              <a:gd name="T30" fmla="*/ 149 w 200"/>
              <a:gd name="T31" fmla="*/ 69 h 200"/>
              <a:gd name="T32" fmla="*/ 117 w 200"/>
              <a:gd name="T33" fmla="*/ 100 h 200"/>
              <a:gd name="T34" fmla="*/ 149 w 200"/>
              <a:gd name="T35" fmla="*/ 13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200">
                <a:moveTo>
                  <a:pt x="100" y="0"/>
                </a:moveTo>
                <a:cubicBezTo>
                  <a:pt x="44" y="0"/>
                  <a:pt x="0" y="45"/>
                  <a:pt x="0" y="100"/>
                </a:cubicBezTo>
                <a:cubicBezTo>
                  <a:pt x="0" y="156"/>
                  <a:pt x="44" y="200"/>
                  <a:pt x="100" y="200"/>
                </a:cubicBezTo>
                <a:cubicBezTo>
                  <a:pt x="155" y="200"/>
                  <a:pt x="200" y="156"/>
                  <a:pt x="200" y="100"/>
                </a:cubicBezTo>
                <a:cubicBezTo>
                  <a:pt x="200" y="45"/>
                  <a:pt x="155" y="0"/>
                  <a:pt x="100" y="0"/>
                </a:cubicBezTo>
                <a:close/>
                <a:moveTo>
                  <a:pt x="149" y="132"/>
                </a:moveTo>
                <a:cubicBezTo>
                  <a:pt x="131" y="149"/>
                  <a:pt x="131" y="149"/>
                  <a:pt x="131" y="149"/>
                </a:cubicBezTo>
                <a:cubicBezTo>
                  <a:pt x="100" y="118"/>
                  <a:pt x="100" y="118"/>
                  <a:pt x="100" y="118"/>
                </a:cubicBezTo>
                <a:cubicBezTo>
                  <a:pt x="68" y="149"/>
                  <a:pt x="68" y="149"/>
                  <a:pt x="68" y="149"/>
                </a:cubicBezTo>
                <a:cubicBezTo>
                  <a:pt x="51" y="132"/>
                  <a:pt x="51" y="132"/>
                  <a:pt x="51" y="132"/>
                </a:cubicBezTo>
                <a:cubicBezTo>
                  <a:pt x="82" y="100"/>
                  <a:pt x="82" y="100"/>
                  <a:pt x="82" y="100"/>
                </a:cubicBezTo>
                <a:cubicBezTo>
                  <a:pt x="51" y="69"/>
                  <a:pt x="51" y="69"/>
                  <a:pt x="51" y="69"/>
                </a:cubicBezTo>
                <a:cubicBezTo>
                  <a:pt x="68" y="51"/>
                  <a:pt x="68" y="51"/>
                  <a:pt x="68" y="51"/>
                </a:cubicBezTo>
                <a:cubicBezTo>
                  <a:pt x="100" y="83"/>
                  <a:pt x="100" y="83"/>
                  <a:pt x="100" y="83"/>
                </a:cubicBezTo>
                <a:cubicBezTo>
                  <a:pt x="131" y="51"/>
                  <a:pt x="131" y="51"/>
                  <a:pt x="131" y="51"/>
                </a:cubicBezTo>
                <a:cubicBezTo>
                  <a:pt x="149" y="69"/>
                  <a:pt x="149" y="69"/>
                  <a:pt x="149" y="69"/>
                </a:cubicBezTo>
                <a:cubicBezTo>
                  <a:pt x="117" y="100"/>
                  <a:pt x="117" y="100"/>
                  <a:pt x="117" y="100"/>
                </a:cubicBezTo>
                <a:lnTo>
                  <a:pt x="149" y="132"/>
                </a:lnTo>
                <a:close/>
              </a:path>
            </a:pathLst>
          </a:custGeom>
          <a:solidFill>
            <a:srgbClr val="D04A02"/>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47" name="Freeform 96"/>
          <p:cNvSpPr>
            <a:spLocks noChangeAspect="1" noEditPoints="1"/>
          </p:cNvSpPr>
          <p:nvPr/>
        </p:nvSpPr>
        <p:spPr bwMode="auto">
          <a:xfrm>
            <a:off x="10030007" y="2887874"/>
            <a:ext cx="452370" cy="527049"/>
          </a:xfrm>
          <a:custGeom>
            <a:avLst/>
            <a:gdLst>
              <a:gd name="T0" fmla="*/ 180 w 219"/>
              <a:gd name="T1" fmla="*/ 39 h 219"/>
              <a:gd name="T2" fmla="*/ 39 w 219"/>
              <a:gd name="T3" fmla="*/ 39 h 219"/>
              <a:gd name="T4" fmla="*/ 39 w 219"/>
              <a:gd name="T5" fmla="*/ 180 h 219"/>
              <a:gd name="T6" fmla="*/ 180 w 219"/>
              <a:gd name="T7" fmla="*/ 180 h 219"/>
              <a:gd name="T8" fmla="*/ 180 w 219"/>
              <a:gd name="T9" fmla="*/ 39 h 219"/>
              <a:gd name="T10" fmla="*/ 166 w 219"/>
              <a:gd name="T11" fmla="*/ 122 h 219"/>
              <a:gd name="T12" fmla="*/ 53 w 219"/>
              <a:gd name="T13" fmla="*/ 122 h 219"/>
              <a:gd name="T14" fmla="*/ 53 w 219"/>
              <a:gd name="T15" fmla="*/ 97 h 219"/>
              <a:gd name="T16" fmla="*/ 166 w 219"/>
              <a:gd name="T17" fmla="*/ 97 h 219"/>
              <a:gd name="T18" fmla="*/ 166 w 219"/>
              <a:gd name="T19" fmla="*/ 122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9" h="219">
                <a:moveTo>
                  <a:pt x="180" y="39"/>
                </a:moveTo>
                <a:cubicBezTo>
                  <a:pt x="141" y="0"/>
                  <a:pt x="78" y="0"/>
                  <a:pt x="39" y="39"/>
                </a:cubicBezTo>
                <a:cubicBezTo>
                  <a:pt x="0" y="78"/>
                  <a:pt x="0" y="141"/>
                  <a:pt x="39" y="180"/>
                </a:cubicBezTo>
                <a:cubicBezTo>
                  <a:pt x="78" y="219"/>
                  <a:pt x="141" y="219"/>
                  <a:pt x="180" y="180"/>
                </a:cubicBezTo>
                <a:cubicBezTo>
                  <a:pt x="219" y="141"/>
                  <a:pt x="219" y="78"/>
                  <a:pt x="180" y="39"/>
                </a:cubicBezTo>
                <a:close/>
                <a:moveTo>
                  <a:pt x="166" y="122"/>
                </a:moveTo>
                <a:cubicBezTo>
                  <a:pt x="53" y="122"/>
                  <a:pt x="53" y="122"/>
                  <a:pt x="53" y="122"/>
                </a:cubicBezTo>
                <a:cubicBezTo>
                  <a:pt x="53" y="97"/>
                  <a:pt x="53" y="97"/>
                  <a:pt x="53" y="97"/>
                </a:cubicBezTo>
                <a:cubicBezTo>
                  <a:pt x="166" y="97"/>
                  <a:pt x="166" y="97"/>
                  <a:pt x="166" y="97"/>
                </a:cubicBezTo>
                <a:lnTo>
                  <a:pt x="166" y="122"/>
                </a:lnTo>
                <a:close/>
              </a:path>
            </a:pathLst>
          </a:custGeom>
          <a:solidFill>
            <a:srgbClr val="EB8C06"/>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48" name="Freeform 113"/>
          <p:cNvSpPr>
            <a:spLocks noChangeAspect="1" noEditPoints="1"/>
          </p:cNvSpPr>
          <p:nvPr/>
        </p:nvSpPr>
        <p:spPr bwMode="auto">
          <a:xfrm>
            <a:off x="10965574" y="2887874"/>
            <a:ext cx="481013"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87 w 200"/>
              <a:gd name="T11" fmla="*/ 143 h 200"/>
              <a:gd name="T12" fmla="*/ 50 w 200"/>
              <a:gd name="T13" fmla="*/ 105 h 200"/>
              <a:gd name="T14" fmla="*/ 67 w 200"/>
              <a:gd name="T15" fmla="*/ 87 h 200"/>
              <a:gd name="T16" fmla="*/ 87 w 200"/>
              <a:gd name="T17" fmla="*/ 107 h 200"/>
              <a:gd name="T18" fmla="*/ 137 w 200"/>
              <a:gd name="T19" fmla="*/ 57 h 200"/>
              <a:gd name="T20" fmla="*/ 155 w 200"/>
              <a:gd name="T21" fmla="*/ 75 h 200"/>
              <a:gd name="T22" fmla="*/ 87 w 200"/>
              <a:gd name="T23" fmla="*/ 14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00">
                <a:moveTo>
                  <a:pt x="100" y="0"/>
                </a:moveTo>
                <a:cubicBezTo>
                  <a:pt x="44" y="0"/>
                  <a:pt x="0" y="45"/>
                  <a:pt x="0" y="100"/>
                </a:cubicBezTo>
                <a:cubicBezTo>
                  <a:pt x="0" y="155"/>
                  <a:pt x="44" y="200"/>
                  <a:pt x="100" y="200"/>
                </a:cubicBezTo>
                <a:cubicBezTo>
                  <a:pt x="155" y="200"/>
                  <a:pt x="200" y="155"/>
                  <a:pt x="200" y="100"/>
                </a:cubicBezTo>
                <a:cubicBezTo>
                  <a:pt x="200" y="45"/>
                  <a:pt x="155" y="0"/>
                  <a:pt x="100" y="0"/>
                </a:cubicBezTo>
                <a:close/>
                <a:moveTo>
                  <a:pt x="87" y="143"/>
                </a:moveTo>
                <a:cubicBezTo>
                  <a:pt x="50" y="105"/>
                  <a:pt x="50" y="105"/>
                  <a:pt x="50" y="105"/>
                </a:cubicBezTo>
                <a:cubicBezTo>
                  <a:pt x="67" y="87"/>
                  <a:pt x="67" y="87"/>
                  <a:pt x="67" y="87"/>
                </a:cubicBezTo>
                <a:cubicBezTo>
                  <a:pt x="87" y="107"/>
                  <a:pt x="87" y="107"/>
                  <a:pt x="87" y="107"/>
                </a:cubicBezTo>
                <a:cubicBezTo>
                  <a:pt x="137" y="57"/>
                  <a:pt x="137" y="57"/>
                  <a:pt x="137" y="57"/>
                </a:cubicBezTo>
                <a:cubicBezTo>
                  <a:pt x="155" y="75"/>
                  <a:pt x="155" y="75"/>
                  <a:pt x="155" y="75"/>
                </a:cubicBezTo>
                <a:lnTo>
                  <a:pt x="87" y="143"/>
                </a:lnTo>
                <a:close/>
              </a:path>
            </a:pathLst>
          </a:custGeom>
          <a:solidFill>
            <a:srgbClr val="00B050"/>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49" name="TextBox 48"/>
          <p:cNvSpPr txBox="1"/>
          <p:nvPr/>
        </p:nvSpPr>
        <p:spPr>
          <a:xfrm>
            <a:off x="8715048" y="1761422"/>
            <a:ext cx="3103653" cy="430887"/>
          </a:xfrm>
          <a:prstGeom prst="rect">
            <a:avLst/>
          </a:prstGeom>
          <a:noFill/>
        </p:spPr>
        <p:txBody>
          <a:bodyPr wrap="square" lIns="0" tIns="0" rIns="0" bIns="0" rtlCol="0">
            <a:spAutoFit/>
          </a:bodyPr>
          <a:lstStyle/>
          <a:p>
            <a:pPr algn="ctr">
              <a:lnSpc>
                <a:spcPct val="100000"/>
              </a:lnSpc>
              <a:spcAft>
                <a:spcPts val="600"/>
              </a:spcAft>
              <a:buSzPct val="100000"/>
            </a:pPr>
            <a:r>
              <a:rPr lang="en-US" sz="2800" dirty="0" smtClean="0"/>
              <a:t>Acquisition costs</a:t>
            </a:r>
            <a:endParaRPr lang="en-US" sz="2800" dirty="0"/>
          </a:p>
        </p:txBody>
      </p:sp>
      <p:grpSp>
        <p:nvGrpSpPr>
          <p:cNvPr id="50" name="Group 49"/>
          <p:cNvGrpSpPr/>
          <p:nvPr/>
        </p:nvGrpSpPr>
        <p:grpSpPr>
          <a:xfrm>
            <a:off x="6626831" y="5027277"/>
            <a:ext cx="3103653" cy="843197"/>
            <a:chOff x="671260" y="2273543"/>
            <a:chExt cx="2484000" cy="337814"/>
          </a:xfrm>
          <a:solidFill>
            <a:schemeClr val="bg2"/>
          </a:solidFill>
        </p:grpSpPr>
        <p:sp>
          <p:nvSpPr>
            <p:cNvPr id="51" name="Rounded Rectangle 50"/>
            <p:cNvSpPr/>
            <p:nvPr/>
          </p:nvSpPr>
          <p:spPr bwMode="ltGray">
            <a:xfrm>
              <a:off x="671260" y="2273543"/>
              <a:ext cx="2484000" cy="216024"/>
            </a:xfrm>
            <a:prstGeom prst="roundRect">
              <a:avLst>
                <a:gd name="adj" fmla="val 50000"/>
              </a:avLst>
            </a:prstGeom>
            <a:solidFill>
              <a:schemeClr val="bg1">
                <a:lumMod val="65000"/>
              </a:schemeClr>
            </a:solidFill>
            <a:ln w="12700" cap="flat" cmpd="sng" algn="ctr">
              <a:solidFill>
                <a:schemeClr val="bg2"/>
              </a:solidFill>
              <a:prstDash val="solid"/>
            </a:ln>
            <a:effectLst/>
          </p:spPr>
          <p:txBody>
            <a:bodyPr rtlCol="0" anchor="ctr"/>
            <a:lstStyle/>
            <a:p>
              <a:pPr defTabSz="891839">
                <a:defRPr/>
              </a:pPr>
              <a:endParaRPr lang="en-GB" sz="3200" b="1" kern="0" dirty="0">
                <a:solidFill>
                  <a:schemeClr val="bg1"/>
                </a:solidFill>
              </a:endParaRPr>
            </a:p>
          </p:txBody>
        </p:sp>
        <p:grpSp>
          <p:nvGrpSpPr>
            <p:cNvPr id="52" name="Group 51"/>
            <p:cNvGrpSpPr/>
            <p:nvPr/>
          </p:nvGrpSpPr>
          <p:grpSpPr>
            <a:xfrm>
              <a:off x="1493828" y="2488296"/>
              <a:ext cx="828918" cy="123061"/>
              <a:chOff x="1493828" y="2467991"/>
              <a:chExt cx="828918" cy="144016"/>
            </a:xfrm>
            <a:grpFill/>
          </p:grpSpPr>
          <p:cxnSp>
            <p:nvCxnSpPr>
              <p:cNvPr id="53" name="Straight Connector 52"/>
              <p:cNvCxnSpPr/>
              <p:nvPr/>
            </p:nvCxnSpPr>
            <p:spPr>
              <a:xfrm>
                <a:off x="1493828" y="2467991"/>
                <a:ext cx="0" cy="144016"/>
              </a:xfrm>
              <a:prstGeom prst="line">
                <a:avLst/>
              </a:prstGeom>
              <a:grpFill/>
              <a:ln w="12700" cap="flat" cmpd="sng" algn="ctr">
                <a:solidFill>
                  <a:schemeClr val="bg2"/>
                </a:solidFill>
                <a:prstDash val="solid"/>
              </a:ln>
              <a:effectLst/>
            </p:spPr>
          </p:cxnSp>
          <p:cxnSp>
            <p:nvCxnSpPr>
              <p:cNvPr id="54" name="Straight Connector 53"/>
              <p:cNvCxnSpPr/>
              <p:nvPr/>
            </p:nvCxnSpPr>
            <p:spPr>
              <a:xfrm>
                <a:off x="2322746" y="2467991"/>
                <a:ext cx="0" cy="144016"/>
              </a:xfrm>
              <a:prstGeom prst="line">
                <a:avLst/>
              </a:prstGeom>
              <a:grpFill/>
              <a:ln w="12700" cap="flat" cmpd="sng" algn="ctr">
                <a:solidFill>
                  <a:schemeClr val="bg2"/>
                </a:solidFill>
                <a:prstDash val="solid"/>
              </a:ln>
              <a:effectLst/>
            </p:spPr>
          </p:cxnSp>
        </p:grpSp>
      </p:grpSp>
      <p:sp>
        <p:nvSpPr>
          <p:cNvPr id="55" name="Rounded Rectangle 54"/>
          <p:cNvSpPr/>
          <p:nvPr/>
        </p:nvSpPr>
        <p:spPr bwMode="ltGray">
          <a:xfrm>
            <a:off x="6676513" y="5090469"/>
            <a:ext cx="1034551" cy="419244"/>
          </a:xfrm>
          <a:prstGeom prst="roundRect">
            <a:avLst>
              <a:gd name="adj" fmla="val 50000"/>
            </a:avLst>
          </a:prstGeom>
          <a:solidFill>
            <a:schemeClr val="accent1"/>
          </a:solidFill>
          <a:ln w="12700" cap="flat" cmpd="sng" algn="ctr">
            <a:solidFill>
              <a:srgbClr val="FFFFFF"/>
            </a:solidFill>
            <a:prstDash val="solid"/>
          </a:ln>
          <a:effectLst/>
        </p:spPr>
        <p:txBody>
          <a:bodyPr rtlCol="0" anchor="ctr"/>
          <a:lstStyle/>
          <a:p>
            <a:pPr algn="ctr" defTabSz="891839">
              <a:defRPr/>
            </a:pPr>
            <a:endParaRPr lang="en-GB" sz="1400" kern="0" dirty="0" err="1">
              <a:solidFill>
                <a:schemeClr val="tx2"/>
              </a:solidFill>
            </a:endParaRPr>
          </a:p>
        </p:txBody>
      </p:sp>
      <p:grpSp>
        <p:nvGrpSpPr>
          <p:cNvPr id="56" name="Group 55"/>
          <p:cNvGrpSpPr/>
          <p:nvPr/>
        </p:nvGrpSpPr>
        <p:grpSpPr>
          <a:xfrm>
            <a:off x="6978486" y="5031071"/>
            <a:ext cx="449855" cy="437478"/>
            <a:chOff x="-629964" y="1476375"/>
            <a:chExt cx="360040" cy="360040"/>
          </a:xfrm>
        </p:grpSpPr>
        <p:sp>
          <p:nvSpPr>
            <p:cNvPr id="57" name="Teardrop 56"/>
            <p:cNvSpPr/>
            <p:nvPr/>
          </p:nvSpPr>
          <p:spPr bwMode="ltGray">
            <a:xfrm rot="8100000">
              <a:off x="-629964" y="1476375"/>
              <a:ext cx="360040" cy="360040"/>
            </a:xfrm>
            <a:prstGeom prst="teardrop">
              <a:avLst>
                <a:gd name="adj" fmla="val 111841"/>
              </a:avLst>
            </a:prstGeom>
            <a:solidFill>
              <a:srgbClr val="FFFFFF"/>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sp>
          <p:nvSpPr>
            <p:cNvPr id="58" name="Oval 57"/>
            <p:cNvSpPr/>
            <p:nvPr/>
          </p:nvSpPr>
          <p:spPr bwMode="ltGray">
            <a:xfrm>
              <a:off x="-534794" y="1571545"/>
              <a:ext cx="169700" cy="169700"/>
            </a:xfrm>
            <a:prstGeom prst="ellipse">
              <a:avLst/>
            </a:prstGeom>
            <a:solidFill>
              <a:schemeClr val="bg2"/>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grpSp>
      <p:sp>
        <p:nvSpPr>
          <p:cNvPr id="59" name="Freeform 95"/>
          <p:cNvSpPr>
            <a:spLocks noChangeAspect="1" noEditPoints="1"/>
          </p:cNvSpPr>
          <p:nvPr/>
        </p:nvSpPr>
        <p:spPr bwMode="auto">
          <a:xfrm>
            <a:off x="6955289" y="5708544"/>
            <a:ext cx="482599"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149 w 200"/>
              <a:gd name="T11" fmla="*/ 132 h 200"/>
              <a:gd name="T12" fmla="*/ 131 w 200"/>
              <a:gd name="T13" fmla="*/ 149 h 200"/>
              <a:gd name="T14" fmla="*/ 100 w 200"/>
              <a:gd name="T15" fmla="*/ 118 h 200"/>
              <a:gd name="T16" fmla="*/ 68 w 200"/>
              <a:gd name="T17" fmla="*/ 149 h 200"/>
              <a:gd name="T18" fmla="*/ 51 w 200"/>
              <a:gd name="T19" fmla="*/ 132 h 200"/>
              <a:gd name="T20" fmla="*/ 82 w 200"/>
              <a:gd name="T21" fmla="*/ 100 h 200"/>
              <a:gd name="T22" fmla="*/ 51 w 200"/>
              <a:gd name="T23" fmla="*/ 69 h 200"/>
              <a:gd name="T24" fmla="*/ 68 w 200"/>
              <a:gd name="T25" fmla="*/ 51 h 200"/>
              <a:gd name="T26" fmla="*/ 100 w 200"/>
              <a:gd name="T27" fmla="*/ 83 h 200"/>
              <a:gd name="T28" fmla="*/ 131 w 200"/>
              <a:gd name="T29" fmla="*/ 51 h 200"/>
              <a:gd name="T30" fmla="*/ 149 w 200"/>
              <a:gd name="T31" fmla="*/ 69 h 200"/>
              <a:gd name="T32" fmla="*/ 117 w 200"/>
              <a:gd name="T33" fmla="*/ 100 h 200"/>
              <a:gd name="T34" fmla="*/ 149 w 200"/>
              <a:gd name="T35" fmla="*/ 13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200">
                <a:moveTo>
                  <a:pt x="100" y="0"/>
                </a:moveTo>
                <a:cubicBezTo>
                  <a:pt x="44" y="0"/>
                  <a:pt x="0" y="45"/>
                  <a:pt x="0" y="100"/>
                </a:cubicBezTo>
                <a:cubicBezTo>
                  <a:pt x="0" y="156"/>
                  <a:pt x="44" y="200"/>
                  <a:pt x="100" y="200"/>
                </a:cubicBezTo>
                <a:cubicBezTo>
                  <a:pt x="155" y="200"/>
                  <a:pt x="200" y="156"/>
                  <a:pt x="200" y="100"/>
                </a:cubicBezTo>
                <a:cubicBezTo>
                  <a:pt x="200" y="45"/>
                  <a:pt x="155" y="0"/>
                  <a:pt x="100" y="0"/>
                </a:cubicBezTo>
                <a:close/>
                <a:moveTo>
                  <a:pt x="149" y="132"/>
                </a:moveTo>
                <a:cubicBezTo>
                  <a:pt x="131" y="149"/>
                  <a:pt x="131" y="149"/>
                  <a:pt x="131" y="149"/>
                </a:cubicBezTo>
                <a:cubicBezTo>
                  <a:pt x="100" y="118"/>
                  <a:pt x="100" y="118"/>
                  <a:pt x="100" y="118"/>
                </a:cubicBezTo>
                <a:cubicBezTo>
                  <a:pt x="68" y="149"/>
                  <a:pt x="68" y="149"/>
                  <a:pt x="68" y="149"/>
                </a:cubicBezTo>
                <a:cubicBezTo>
                  <a:pt x="51" y="132"/>
                  <a:pt x="51" y="132"/>
                  <a:pt x="51" y="132"/>
                </a:cubicBezTo>
                <a:cubicBezTo>
                  <a:pt x="82" y="100"/>
                  <a:pt x="82" y="100"/>
                  <a:pt x="82" y="100"/>
                </a:cubicBezTo>
                <a:cubicBezTo>
                  <a:pt x="51" y="69"/>
                  <a:pt x="51" y="69"/>
                  <a:pt x="51" y="69"/>
                </a:cubicBezTo>
                <a:cubicBezTo>
                  <a:pt x="68" y="51"/>
                  <a:pt x="68" y="51"/>
                  <a:pt x="68" y="51"/>
                </a:cubicBezTo>
                <a:cubicBezTo>
                  <a:pt x="100" y="83"/>
                  <a:pt x="100" y="83"/>
                  <a:pt x="100" y="83"/>
                </a:cubicBezTo>
                <a:cubicBezTo>
                  <a:pt x="131" y="51"/>
                  <a:pt x="131" y="51"/>
                  <a:pt x="131" y="51"/>
                </a:cubicBezTo>
                <a:cubicBezTo>
                  <a:pt x="149" y="69"/>
                  <a:pt x="149" y="69"/>
                  <a:pt x="149" y="69"/>
                </a:cubicBezTo>
                <a:cubicBezTo>
                  <a:pt x="117" y="100"/>
                  <a:pt x="117" y="100"/>
                  <a:pt x="117" y="100"/>
                </a:cubicBezTo>
                <a:lnTo>
                  <a:pt x="149" y="132"/>
                </a:lnTo>
                <a:close/>
              </a:path>
            </a:pathLst>
          </a:custGeom>
          <a:solidFill>
            <a:srgbClr val="D04A02"/>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60" name="Freeform 96"/>
          <p:cNvSpPr>
            <a:spLocks noChangeAspect="1" noEditPoints="1"/>
          </p:cNvSpPr>
          <p:nvPr/>
        </p:nvSpPr>
        <p:spPr bwMode="auto">
          <a:xfrm>
            <a:off x="7908920" y="5688228"/>
            <a:ext cx="527049" cy="527049"/>
          </a:xfrm>
          <a:custGeom>
            <a:avLst/>
            <a:gdLst>
              <a:gd name="T0" fmla="*/ 180 w 219"/>
              <a:gd name="T1" fmla="*/ 39 h 219"/>
              <a:gd name="T2" fmla="*/ 39 w 219"/>
              <a:gd name="T3" fmla="*/ 39 h 219"/>
              <a:gd name="T4" fmla="*/ 39 w 219"/>
              <a:gd name="T5" fmla="*/ 180 h 219"/>
              <a:gd name="T6" fmla="*/ 180 w 219"/>
              <a:gd name="T7" fmla="*/ 180 h 219"/>
              <a:gd name="T8" fmla="*/ 180 w 219"/>
              <a:gd name="T9" fmla="*/ 39 h 219"/>
              <a:gd name="T10" fmla="*/ 166 w 219"/>
              <a:gd name="T11" fmla="*/ 122 h 219"/>
              <a:gd name="T12" fmla="*/ 53 w 219"/>
              <a:gd name="T13" fmla="*/ 122 h 219"/>
              <a:gd name="T14" fmla="*/ 53 w 219"/>
              <a:gd name="T15" fmla="*/ 97 h 219"/>
              <a:gd name="T16" fmla="*/ 166 w 219"/>
              <a:gd name="T17" fmla="*/ 97 h 219"/>
              <a:gd name="T18" fmla="*/ 166 w 219"/>
              <a:gd name="T19" fmla="*/ 122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9" h="219">
                <a:moveTo>
                  <a:pt x="180" y="39"/>
                </a:moveTo>
                <a:cubicBezTo>
                  <a:pt x="141" y="0"/>
                  <a:pt x="78" y="0"/>
                  <a:pt x="39" y="39"/>
                </a:cubicBezTo>
                <a:cubicBezTo>
                  <a:pt x="0" y="78"/>
                  <a:pt x="0" y="141"/>
                  <a:pt x="39" y="180"/>
                </a:cubicBezTo>
                <a:cubicBezTo>
                  <a:pt x="78" y="219"/>
                  <a:pt x="141" y="219"/>
                  <a:pt x="180" y="180"/>
                </a:cubicBezTo>
                <a:cubicBezTo>
                  <a:pt x="219" y="141"/>
                  <a:pt x="219" y="78"/>
                  <a:pt x="180" y="39"/>
                </a:cubicBezTo>
                <a:close/>
                <a:moveTo>
                  <a:pt x="166" y="122"/>
                </a:moveTo>
                <a:cubicBezTo>
                  <a:pt x="53" y="122"/>
                  <a:pt x="53" y="122"/>
                  <a:pt x="53" y="122"/>
                </a:cubicBezTo>
                <a:cubicBezTo>
                  <a:pt x="53" y="97"/>
                  <a:pt x="53" y="97"/>
                  <a:pt x="53" y="97"/>
                </a:cubicBezTo>
                <a:cubicBezTo>
                  <a:pt x="166" y="97"/>
                  <a:pt x="166" y="97"/>
                  <a:pt x="166" y="97"/>
                </a:cubicBezTo>
                <a:lnTo>
                  <a:pt x="166" y="122"/>
                </a:lnTo>
                <a:close/>
              </a:path>
            </a:pathLst>
          </a:custGeom>
          <a:solidFill>
            <a:srgbClr val="EB8C06"/>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61" name="Freeform 113"/>
          <p:cNvSpPr>
            <a:spLocks noChangeAspect="1" noEditPoints="1"/>
          </p:cNvSpPr>
          <p:nvPr/>
        </p:nvSpPr>
        <p:spPr bwMode="auto">
          <a:xfrm>
            <a:off x="8881827" y="5688228"/>
            <a:ext cx="481013"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87 w 200"/>
              <a:gd name="T11" fmla="*/ 143 h 200"/>
              <a:gd name="T12" fmla="*/ 50 w 200"/>
              <a:gd name="T13" fmla="*/ 105 h 200"/>
              <a:gd name="T14" fmla="*/ 67 w 200"/>
              <a:gd name="T15" fmla="*/ 87 h 200"/>
              <a:gd name="T16" fmla="*/ 87 w 200"/>
              <a:gd name="T17" fmla="*/ 107 h 200"/>
              <a:gd name="T18" fmla="*/ 137 w 200"/>
              <a:gd name="T19" fmla="*/ 57 h 200"/>
              <a:gd name="T20" fmla="*/ 155 w 200"/>
              <a:gd name="T21" fmla="*/ 75 h 200"/>
              <a:gd name="T22" fmla="*/ 87 w 200"/>
              <a:gd name="T23" fmla="*/ 14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00">
                <a:moveTo>
                  <a:pt x="100" y="0"/>
                </a:moveTo>
                <a:cubicBezTo>
                  <a:pt x="44" y="0"/>
                  <a:pt x="0" y="45"/>
                  <a:pt x="0" y="100"/>
                </a:cubicBezTo>
                <a:cubicBezTo>
                  <a:pt x="0" y="155"/>
                  <a:pt x="44" y="200"/>
                  <a:pt x="100" y="200"/>
                </a:cubicBezTo>
                <a:cubicBezTo>
                  <a:pt x="155" y="200"/>
                  <a:pt x="200" y="155"/>
                  <a:pt x="200" y="100"/>
                </a:cubicBezTo>
                <a:cubicBezTo>
                  <a:pt x="200" y="45"/>
                  <a:pt x="155" y="0"/>
                  <a:pt x="100" y="0"/>
                </a:cubicBezTo>
                <a:close/>
                <a:moveTo>
                  <a:pt x="87" y="143"/>
                </a:moveTo>
                <a:cubicBezTo>
                  <a:pt x="50" y="105"/>
                  <a:pt x="50" y="105"/>
                  <a:pt x="50" y="105"/>
                </a:cubicBezTo>
                <a:cubicBezTo>
                  <a:pt x="67" y="87"/>
                  <a:pt x="67" y="87"/>
                  <a:pt x="67" y="87"/>
                </a:cubicBezTo>
                <a:cubicBezTo>
                  <a:pt x="87" y="107"/>
                  <a:pt x="87" y="107"/>
                  <a:pt x="87" y="107"/>
                </a:cubicBezTo>
                <a:cubicBezTo>
                  <a:pt x="137" y="57"/>
                  <a:pt x="137" y="57"/>
                  <a:pt x="137" y="57"/>
                </a:cubicBezTo>
                <a:cubicBezTo>
                  <a:pt x="155" y="75"/>
                  <a:pt x="155" y="75"/>
                  <a:pt x="155" y="75"/>
                </a:cubicBezTo>
                <a:lnTo>
                  <a:pt x="87" y="143"/>
                </a:lnTo>
                <a:close/>
              </a:path>
            </a:pathLst>
          </a:custGeom>
          <a:solidFill>
            <a:srgbClr val="00B050"/>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62" name="TextBox 61"/>
          <p:cNvSpPr txBox="1"/>
          <p:nvPr/>
        </p:nvSpPr>
        <p:spPr>
          <a:xfrm>
            <a:off x="6631301" y="4561776"/>
            <a:ext cx="3103653" cy="430887"/>
          </a:xfrm>
          <a:prstGeom prst="rect">
            <a:avLst/>
          </a:prstGeom>
          <a:noFill/>
        </p:spPr>
        <p:txBody>
          <a:bodyPr wrap="square" lIns="0" tIns="0" rIns="0" bIns="0" rtlCol="0">
            <a:spAutoFit/>
          </a:bodyPr>
          <a:lstStyle/>
          <a:p>
            <a:pPr algn="ctr">
              <a:lnSpc>
                <a:spcPct val="100000"/>
              </a:lnSpc>
              <a:spcAft>
                <a:spcPts val="600"/>
              </a:spcAft>
              <a:buSzPct val="100000"/>
            </a:pPr>
            <a:r>
              <a:rPr lang="en-US" sz="2800" dirty="0" smtClean="0"/>
              <a:t>Disclosure</a:t>
            </a:r>
            <a:endParaRPr lang="en-US" sz="2800" dirty="0"/>
          </a:p>
        </p:txBody>
      </p:sp>
      <p:grpSp>
        <p:nvGrpSpPr>
          <p:cNvPr id="89" name="Group 88"/>
          <p:cNvGrpSpPr/>
          <p:nvPr/>
        </p:nvGrpSpPr>
        <p:grpSpPr>
          <a:xfrm>
            <a:off x="4504458" y="2314668"/>
            <a:ext cx="3103653" cy="843197"/>
            <a:chOff x="671260" y="2273543"/>
            <a:chExt cx="2484000" cy="337814"/>
          </a:xfrm>
          <a:solidFill>
            <a:schemeClr val="bg2"/>
          </a:solidFill>
        </p:grpSpPr>
        <p:sp>
          <p:nvSpPr>
            <p:cNvPr id="90" name="Rounded Rectangle 89"/>
            <p:cNvSpPr/>
            <p:nvPr/>
          </p:nvSpPr>
          <p:spPr bwMode="ltGray">
            <a:xfrm>
              <a:off x="671260" y="2273543"/>
              <a:ext cx="2484000" cy="216024"/>
            </a:xfrm>
            <a:prstGeom prst="roundRect">
              <a:avLst>
                <a:gd name="adj" fmla="val 50000"/>
              </a:avLst>
            </a:prstGeom>
            <a:solidFill>
              <a:schemeClr val="bg1">
                <a:lumMod val="65000"/>
              </a:schemeClr>
            </a:solidFill>
            <a:ln w="12700" cap="flat" cmpd="sng" algn="ctr">
              <a:solidFill>
                <a:schemeClr val="bg2"/>
              </a:solidFill>
              <a:prstDash val="solid"/>
            </a:ln>
            <a:effectLst/>
          </p:spPr>
          <p:txBody>
            <a:bodyPr rtlCol="0" anchor="ctr"/>
            <a:lstStyle/>
            <a:p>
              <a:pPr defTabSz="891839">
                <a:defRPr/>
              </a:pPr>
              <a:endParaRPr lang="en-GB" sz="3200" b="1" kern="0" dirty="0">
                <a:solidFill>
                  <a:schemeClr val="bg1"/>
                </a:solidFill>
              </a:endParaRPr>
            </a:p>
          </p:txBody>
        </p:sp>
        <p:grpSp>
          <p:nvGrpSpPr>
            <p:cNvPr id="91" name="Group 90"/>
            <p:cNvGrpSpPr/>
            <p:nvPr/>
          </p:nvGrpSpPr>
          <p:grpSpPr>
            <a:xfrm>
              <a:off x="1493828" y="2488296"/>
              <a:ext cx="828918" cy="123061"/>
              <a:chOff x="1493828" y="2467991"/>
              <a:chExt cx="828918" cy="144016"/>
            </a:xfrm>
            <a:grpFill/>
          </p:grpSpPr>
          <p:cxnSp>
            <p:nvCxnSpPr>
              <p:cNvPr id="92" name="Straight Connector 91"/>
              <p:cNvCxnSpPr/>
              <p:nvPr/>
            </p:nvCxnSpPr>
            <p:spPr>
              <a:xfrm>
                <a:off x="1493828" y="2467991"/>
                <a:ext cx="0" cy="144016"/>
              </a:xfrm>
              <a:prstGeom prst="line">
                <a:avLst/>
              </a:prstGeom>
              <a:grpFill/>
              <a:ln w="12700" cap="flat" cmpd="sng" algn="ctr">
                <a:solidFill>
                  <a:schemeClr val="bg2"/>
                </a:solidFill>
                <a:prstDash val="solid"/>
              </a:ln>
              <a:effectLst/>
            </p:spPr>
          </p:cxnSp>
          <p:cxnSp>
            <p:nvCxnSpPr>
              <p:cNvPr id="93" name="Straight Connector 92"/>
              <p:cNvCxnSpPr/>
              <p:nvPr/>
            </p:nvCxnSpPr>
            <p:spPr>
              <a:xfrm>
                <a:off x="2322746" y="2467991"/>
                <a:ext cx="0" cy="144016"/>
              </a:xfrm>
              <a:prstGeom prst="line">
                <a:avLst/>
              </a:prstGeom>
              <a:grpFill/>
              <a:ln w="12700" cap="flat" cmpd="sng" algn="ctr">
                <a:solidFill>
                  <a:schemeClr val="bg2"/>
                </a:solidFill>
                <a:prstDash val="solid"/>
              </a:ln>
              <a:effectLst/>
            </p:spPr>
          </p:cxnSp>
        </p:grpSp>
      </p:grpSp>
      <p:sp>
        <p:nvSpPr>
          <p:cNvPr id="94" name="Rounded Rectangle 93"/>
          <p:cNvSpPr/>
          <p:nvPr/>
        </p:nvSpPr>
        <p:spPr bwMode="ltGray">
          <a:xfrm>
            <a:off x="5564514" y="2373892"/>
            <a:ext cx="887962" cy="419244"/>
          </a:xfrm>
          <a:prstGeom prst="roundRect">
            <a:avLst>
              <a:gd name="adj" fmla="val 50000"/>
            </a:avLst>
          </a:prstGeom>
          <a:solidFill>
            <a:srgbClr val="EB8C06"/>
          </a:solidFill>
          <a:ln w="12700" cap="flat" cmpd="sng" algn="ctr">
            <a:solidFill>
              <a:srgbClr val="FFFFFF"/>
            </a:solidFill>
            <a:prstDash val="solid"/>
          </a:ln>
          <a:effectLst/>
        </p:spPr>
        <p:txBody>
          <a:bodyPr rtlCol="0" anchor="ctr"/>
          <a:lstStyle/>
          <a:p>
            <a:pPr algn="ctr" defTabSz="891839">
              <a:defRPr/>
            </a:pPr>
            <a:endParaRPr lang="en-GB" sz="1400" kern="0" dirty="0" err="1">
              <a:solidFill>
                <a:schemeClr val="tx2"/>
              </a:solidFill>
            </a:endParaRPr>
          </a:p>
        </p:txBody>
      </p:sp>
      <p:grpSp>
        <p:nvGrpSpPr>
          <p:cNvPr id="95" name="Group 94"/>
          <p:cNvGrpSpPr/>
          <p:nvPr/>
        </p:nvGrpSpPr>
        <p:grpSpPr>
          <a:xfrm>
            <a:off x="5793192" y="2314494"/>
            <a:ext cx="449855" cy="437478"/>
            <a:chOff x="-629964" y="1476375"/>
            <a:chExt cx="360040" cy="360040"/>
          </a:xfrm>
        </p:grpSpPr>
        <p:sp>
          <p:nvSpPr>
            <p:cNvPr id="96" name="Teardrop 95"/>
            <p:cNvSpPr/>
            <p:nvPr/>
          </p:nvSpPr>
          <p:spPr bwMode="ltGray">
            <a:xfrm rot="8100000">
              <a:off x="-629964" y="1476375"/>
              <a:ext cx="360040" cy="360040"/>
            </a:xfrm>
            <a:prstGeom prst="teardrop">
              <a:avLst>
                <a:gd name="adj" fmla="val 111841"/>
              </a:avLst>
            </a:prstGeom>
            <a:solidFill>
              <a:srgbClr val="FFFFFF"/>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sp>
          <p:nvSpPr>
            <p:cNvPr id="97" name="Oval 96"/>
            <p:cNvSpPr/>
            <p:nvPr/>
          </p:nvSpPr>
          <p:spPr bwMode="ltGray">
            <a:xfrm>
              <a:off x="-534794" y="1571545"/>
              <a:ext cx="169700" cy="169700"/>
            </a:xfrm>
            <a:prstGeom prst="ellipse">
              <a:avLst/>
            </a:prstGeom>
            <a:solidFill>
              <a:schemeClr val="bg2"/>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grpSp>
      <p:sp>
        <p:nvSpPr>
          <p:cNvPr id="98" name="Freeform 95"/>
          <p:cNvSpPr>
            <a:spLocks noChangeAspect="1" noEditPoints="1"/>
          </p:cNvSpPr>
          <p:nvPr/>
        </p:nvSpPr>
        <p:spPr bwMode="auto">
          <a:xfrm>
            <a:off x="4782856" y="2975617"/>
            <a:ext cx="482599"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149 w 200"/>
              <a:gd name="T11" fmla="*/ 132 h 200"/>
              <a:gd name="T12" fmla="*/ 131 w 200"/>
              <a:gd name="T13" fmla="*/ 149 h 200"/>
              <a:gd name="T14" fmla="*/ 100 w 200"/>
              <a:gd name="T15" fmla="*/ 118 h 200"/>
              <a:gd name="T16" fmla="*/ 68 w 200"/>
              <a:gd name="T17" fmla="*/ 149 h 200"/>
              <a:gd name="T18" fmla="*/ 51 w 200"/>
              <a:gd name="T19" fmla="*/ 132 h 200"/>
              <a:gd name="T20" fmla="*/ 82 w 200"/>
              <a:gd name="T21" fmla="*/ 100 h 200"/>
              <a:gd name="T22" fmla="*/ 51 w 200"/>
              <a:gd name="T23" fmla="*/ 69 h 200"/>
              <a:gd name="T24" fmla="*/ 68 w 200"/>
              <a:gd name="T25" fmla="*/ 51 h 200"/>
              <a:gd name="T26" fmla="*/ 100 w 200"/>
              <a:gd name="T27" fmla="*/ 83 h 200"/>
              <a:gd name="T28" fmla="*/ 131 w 200"/>
              <a:gd name="T29" fmla="*/ 51 h 200"/>
              <a:gd name="T30" fmla="*/ 149 w 200"/>
              <a:gd name="T31" fmla="*/ 69 h 200"/>
              <a:gd name="T32" fmla="*/ 117 w 200"/>
              <a:gd name="T33" fmla="*/ 100 h 200"/>
              <a:gd name="T34" fmla="*/ 149 w 200"/>
              <a:gd name="T35" fmla="*/ 13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200">
                <a:moveTo>
                  <a:pt x="100" y="0"/>
                </a:moveTo>
                <a:cubicBezTo>
                  <a:pt x="44" y="0"/>
                  <a:pt x="0" y="45"/>
                  <a:pt x="0" y="100"/>
                </a:cubicBezTo>
                <a:cubicBezTo>
                  <a:pt x="0" y="156"/>
                  <a:pt x="44" y="200"/>
                  <a:pt x="100" y="200"/>
                </a:cubicBezTo>
                <a:cubicBezTo>
                  <a:pt x="155" y="200"/>
                  <a:pt x="200" y="156"/>
                  <a:pt x="200" y="100"/>
                </a:cubicBezTo>
                <a:cubicBezTo>
                  <a:pt x="200" y="45"/>
                  <a:pt x="155" y="0"/>
                  <a:pt x="100" y="0"/>
                </a:cubicBezTo>
                <a:close/>
                <a:moveTo>
                  <a:pt x="149" y="132"/>
                </a:moveTo>
                <a:cubicBezTo>
                  <a:pt x="131" y="149"/>
                  <a:pt x="131" y="149"/>
                  <a:pt x="131" y="149"/>
                </a:cubicBezTo>
                <a:cubicBezTo>
                  <a:pt x="100" y="118"/>
                  <a:pt x="100" y="118"/>
                  <a:pt x="100" y="118"/>
                </a:cubicBezTo>
                <a:cubicBezTo>
                  <a:pt x="68" y="149"/>
                  <a:pt x="68" y="149"/>
                  <a:pt x="68" y="149"/>
                </a:cubicBezTo>
                <a:cubicBezTo>
                  <a:pt x="51" y="132"/>
                  <a:pt x="51" y="132"/>
                  <a:pt x="51" y="132"/>
                </a:cubicBezTo>
                <a:cubicBezTo>
                  <a:pt x="82" y="100"/>
                  <a:pt x="82" y="100"/>
                  <a:pt x="82" y="100"/>
                </a:cubicBezTo>
                <a:cubicBezTo>
                  <a:pt x="51" y="69"/>
                  <a:pt x="51" y="69"/>
                  <a:pt x="51" y="69"/>
                </a:cubicBezTo>
                <a:cubicBezTo>
                  <a:pt x="68" y="51"/>
                  <a:pt x="68" y="51"/>
                  <a:pt x="68" y="51"/>
                </a:cubicBezTo>
                <a:cubicBezTo>
                  <a:pt x="100" y="83"/>
                  <a:pt x="100" y="83"/>
                  <a:pt x="100" y="83"/>
                </a:cubicBezTo>
                <a:cubicBezTo>
                  <a:pt x="131" y="51"/>
                  <a:pt x="131" y="51"/>
                  <a:pt x="131" y="51"/>
                </a:cubicBezTo>
                <a:cubicBezTo>
                  <a:pt x="149" y="69"/>
                  <a:pt x="149" y="69"/>
                  <a:pt x="149" y="69"/>
                </a:cubicBezTo>
                <a:cubicBezTo>
                  <a:pt x="117" y="100"/>
                  <a:pt x="117" y="100"/>
                  <a:pt x="117" y="100"/>
                </a:cubicBezTo>
                <a:lnTo>
                  <a:pt x="149" y="132"/>
                </a:lnTo>
                <a:close/>
              </a:path>
            </a:pathLst>
          </a:custGeom>
          <a:solidFill>
            <a:srgbClr val="D04A02"/>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99" name="Freeform 96"/>
          <p:cNvSpPr>
            <a:spLocks noChangeAspect="1" noEditPoints="1"/>
          </p:cNvSpPr>
          <p:nvPr/>
        </p:nvSpPr>
        <p:spPr bwMode="auto">
          <a:xfrm>
            <a:off x="5786270" y="2952600"/>
            <a:ext cx="452370" cy="527049"/>
          </a:xfrm>
          <a:custGeom>
            <a:avLst/>
            <a:gdLst>
              <a:gd name="T0" fmla="*/ 180 w 219"/>
              <a:gd name="T1" fmla="*/ 39 h 219"/>
              <a:gd name="T2" fmla="*/ 39 w 219"/>
              <a:gd name="T3" fmla="*/ 39 h 219"/>
              <a:gd name="T4" fmla="*/ 39 w 219"/>
              <a:gd name="T5" fmla="*/ 180 h 219"/>
              <a:gd name="T6" fmla="*/ 180 w 219"/>
              <a:gd name="T7" fmla="*/ 180 h 219"/>
              <a:gd name="T8" fmla="*/ 180 w 219"/>
              <a:gd name="T9" fmla="*/ 39 h 219"/>
              <a:gd name="T10" fmla="*/ 166 w 219"/>
              <a:gd name="T11" fmla="*/ 122 h 219"/>
              <a:gd name="T12" fmla="*/ 53 w 219"/>
              <a:gd name="T13" fmla="*/ 122 h 219"/>
              <a:gd name="T14" fmla="*/ 53 w 219"/>
              <a:gd name="T15" fmla="*/ 97 h 219"/>
              <a:gd name="T16" fmla="*/ 166 w 219"/>
              <a:gd name="T17" fmla="*/ 97 h 219"/>
              <a:gd name="T18" fmla="*/ 166 w 219"/>
              <a:gd name="T19" fmla="*/ 122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9" h="219">
                <a:moveTo>
                  <a:pt x="180" y="39"/>
                </a:moveTo>
                <a:cubicBezTo>
                  <a:pt x="141" y="0"/>
                  <a:pt x="78" y="0"/>
                  <a:pt x="39" y="39"/>
                </a:cubicBezTo>
                <a:cubicBezTo>
                  <a:pt x="0" y="78"/>
                  <a:pt x="0" y="141"/>
                  <a:pt x="39" y="180"/>
                </a:cubicBezTo>
                <a:cubicBezTo>
                  <a:pt x="78" y="219"/>
                  <a:pt x="141" y="219"/>
                  <a:pt x="180" y="180"/>
                </a:cubicBezTo>
                <a:cubicBezTo>
                  <a:pt x="219" y="141"/>
                  <a:pt x="219" y="78"/>
                  <a:pt x="180" y="39"/>
                </a:cubicBezTo>
                <a:close/>
                <a:moveTo>
                  <a:pt x="166" y="122"/>
                </a:moveTo>
                <a:cubicBezTo>
                  <a:pt x="53" y="122"/>
                  <a:pt x="53" y="122"/>
                  <a:pt x="53" y="122"/>
                </a:cubicBezTo>
                <a:cubicBezTo>
                  <a:pt x="53" y="97"/>
                  <a:pt x="53" y="97"/>
                  <a:pt x="53" y="97"/>
                </a:cubicBezTo>
                <a:cubicBezTo>
                  <a:pt x="166" y="97"/>
                  <a:pt x="166" y="97"/>
                  <a:pt x="166" y="97"/>
                </a:cubicBezTo>
                <a:lnTo>
                  <a:pt x="166" y="122"/>
                </a:lnTo>
                <a:close/>
              </a:path>
            </a:pathLst>
          </a:custGeom>
          <a:solidFill>
            <a:schemeClr val="accent1">
              <a:lumMod val="60000"/>
              <a:lumOff val="40000"/>
            </a:schemeClr>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100" name="Freeform 113"/>
          <p:cNvSpPr>
            <a:spLocks noChangeAspect="1" noEditPoints="1"/>
          </p:cNvSpPr>
          <p:nvPr/>
        </p:nvSpPr>
        <p:spPr bwMode="auto">
          <a:xfrm>
            <a:off x="6759454" y="2975619"/>
            <a:ext cx="481013"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87 w 200"/>
              <a:gd name="T11" fmla="*/ 143 h 200"/>
              <a:gd name="T12" fmla="*/ 50 w 200"/>
              <a:gd name="T13" fmla="*/ 105 h 200"/>
              <a:gd name="T14" fmla="*/ 67 w 200"/>
              <a:gd name="T15" fmla="*/ 87 h 200"/>
              <a:gd name="T16" fmla="*/ 87 w 200"/>
              <a:gd name="T17" fmla="*/ 107 h 200"/>
              <a:gd name="T18" fmla="*/ 137 w 200"/>
              <a:gd name="T19" fmla="*/ 57 h 200"/>
              <a:gd name="T20" fmla="*/ 155 w 200"/>
              <a:gd name="T21" fmla="*/ 75 h 200"/>
              <a:gd name="T22" fmla="*/ 87 w 200"/>
              <a:gd name="T23" fmla="*/ 14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00">
                <a:moveTo>
                  <a:pt x="100" y="0"/>
                </a:moveTo>
                <a:cubicBezTo>
                  <a:pt x="44" y="0"/>
                  <a:pt x="0" y="45"/>
                  <a:pt x="0" y="100"/>
                </a:cubicBezTo>
                <a:cubicBezTo>
                  <a:pt x="0" y="155"/>
                  <a:pt x="44" y="200"/>
                  <a:pt x="100" y="200"/>
                </a:cubicBezTo>
                <a:cubicBezTo>
                  <a:pt x="155" y="200"/>
                  <a:pt x="200" y="155"/>
                  <a:pt x="200" y="100"/>
                </a:cubicBezTo>
                <a:cubicBezTo>
                  <a:pt x="200" y="45"/>
                  <a:pt x="155" y="0"/>
                  <a:pt x="100" y="0"/>
                </a:cubicBezTo>
                <a:close/>
                <a:moveTo>
                  <a:pt x="87" y="143"/>
                </a:moveTo>
                <a:cubicBezTo>
                  <a:pt x="50" y="105"/>
                  <a:pt x="50" y="105"/>
                  <a:pt x="50" y="105"/>
                </a:cubicBezTo>
                <a:cubicBezTo>
                  <a:pt x="67" y="87"/>
                  <a:pt x="67" y="87"/>
                  <a:pt x="67" y="87"/>
                </a:cubicBezTo>
                <a:cubicBezTo>
                  <a:pt x="87" y="107"/>
                  <a:pt x="87" y="107"/>
                  <a:pt x="87" y="107"/>
                </a:cubicBezTo>
                <a:cubicBezTo>
                  <a:pt x="137" y="57"/>
                  <a:pt x="137" y="57"/>
                  <a:pt x="137" y="57"/>
                </a:cubicBezTo>
                <a:cubicBezTo>
                  <a:pt x="155" y="75"/>
                  <a:pt x="155" y="75"/>
                  <a:pt x="155" y="75"/>
                </a:cubicBezTo>
                <a:lnTo>
                  <a:pt x="87" y="143"/>
                </a:lnTo>
                <a:close/>
              </a:path>
            </a:pathLst>
          </a:custGeom>
          <a:solidFill>
            <a:srgbClr val="00B050"/>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101" name="TextBox 100"/>
          <p:cNvSpPr txBox="1"/>
          <p:nvPr/>
        </p:nvSpPr>
        <p:spPr>
          <a:xfrm>
            <a:off x="4522995" y="1760998"/>
            <a:ext cx="3103653" cy="430887"/>
          </a:xfrm>
          <a:prstGeom prst="rect">
            <a:avLst/>
          </a:prstGeom>
          <a:noFill/>
        </p:spPr>
        <p:txBody>
          <a:bodyPr wrap="square" lIns="0" tIns="0" rIns="0" bIns="0" rtlCol="0">
            <a:spAutoFit/>
          </a:bodyPr>
          <a:lstStyle/>
          <a:p>
            <a:pPr algn="ctr">
              <a:lnSpc>
                <a:spcPct val="100000"/>
              </a:lnSpc>
              <a:spcAft>
                <a:spcPts val="600"/>
              </a:spcAft>
              <a:buSzPct val="100000"/>
            </a:pPr>
            <a:r>
              <a:rPr lang="en-US" sz="2800" dirty="0" smtClean="0"/>
              <a:t>Multiple elements</a:t>
            </a:r>
            <a:endParaRPr lang="en-US" sz="2800" dirty="0"/>
          </a:p>
        </p:txBody>
      </p:sp>
      <p:grpSp>
        <p:nvGrpSpPr>
          <p:cNvPr id="87" name="Group 86"/>
          <p:cNvGrpSpPr/>
          <p:nvPr/>
        </p:nvGrpSpPr>
        <p:grpSpPr>
          <a:xfrm>
            <a:off x="2581497" y="5027277"/>
            <a:ext cx="3103653" cy="843197"/>
            <a:chOff x="671260" y="2273543"/>
            <a:chExt cx="2484000" cy="337814"/>
          </a:xfrm>
          <a:solidFill>
            <a:schemeClr val="bg2"/>
          </a:solidFill>
        </p:grpSpPr>
        <p:sp>
          <p:nvSpPr>
            <p:cNvPr id="88" name="Rounded Rectangle 87"/>
            <p:cNvSpPr/>
            <p:nvPr/>
          </p:nvSpPr>
          <p:spPr bwMode="ltGray">
            <a:xfrm>
              <a:off x="671260" y="2273543"/>
              <a:ext cx="2484000" cy="216024"/>
            </a:xfrm>
            <a:prstGeom prst="roundRect">
              <a:avLst>
                <a:gd name="adj" fmla="val 50000"/>
              </a:avLst>
            </a:prstGeom>
            <a:solidFill>
              <a:schemeClr val="bg1">
                <a:lumMod val="65000"/>
              </a:schemeClr>
            </a:solidFill>
            <a:ln w="12700" cap="flat" cmpd="sng" algn="ctr">
              <a:solidFill>
                <a:schemeClr val="bg2"/>
              </a:solidFill>
              <a:prstDash val="solid"/>
            </a:ln>
            <a:effectLst/>
          </p:spPr>
          <p:txBody>
            <a:bodyPr rtlCol="0" anchor="ctr"/>
            <a:lstStyle/>
            <a:p>
              <a:pPr defTabSz="891839">
                <a:defRPr/>
              </a:pPr>
              <a:endParaRPr lang="en-GB" sz="3200" b="1" kern="0" dirty="0">
                <a:solidFill>
                  <a:schemeClr val="bg1"/>
                </a:solidFill>
              </a:endParaRPr>
            </a:p>
          </p:txBody>
        </p:sp>
        <p:grpSp>
          <p:nvGrpSpPr>
            <p:cNvPr id="102" name="Group 101"/>
            <p:cNvGrpSpPr/>
            <p:nvPr/>
          </p:nvGrpSpPr>
          <p:grpSpPr>
            <a:xfrm>
              <a:off x="1493828" y="2488296"/>
              <a:ext cx="828918" cy="123061"/>
              <a:chOff x="1493828" y="2467991"/>
              <a:chExt cx="828918" cy="144016"/>
            </a:xfrm>
            <a:grpFill/>
          </p:grpSpPr>
          <p:cxnSp>
            <p:nvCxnSpPr>
              <p:cNvPr id="103" name="Straight Connector 102"/>
              <p:cNvCxnSpPr/>
              <p:nvPr/>
            </p:nvCxnSpPr>
            <p:spPr>
              <a:xfrm>
                <a:off x="1493828" y="2467991"/>
                <a:ext cx="0" cy="144016"/>
              </a:xfrm>
              <a:prstGeom prst="line">
                <a:avLst/>
              </a:prstGeom>
              <a:grpFill/>
              <a:ln w="12700" cap="flat" cmpd="sng" algn="ctr">
                <a:solidFill>
                  <a:schemeClr val="bg2"/>
                </a:solidFill>
                <a:prstDash val="solid"/>
              </a:ln>
              <a:effectLst/>
            </p:spPr>
          </p:cxnSp>
          <p:cxnSp>
            <p:nvCxnSpPr>
              <p:cNvPr id="104" name="Straight Connector 103"/>
              <p:cNvCxnSpPr/>
              <p:nvPr/>
            </p:nvCxnSpPr>
            <p:spPr>
              <a:xfrm>
                <a:off x="2322746" y="2467991"/>
                <a:ext cx="0" cy="144016"/>
              </a:xfrm>
              <a:prstGeom prst="line">
                <a:avLst/>
              </a:prstGeom>
              <a:grpFill/>
              <a:ln w="12700" cap="flat" cmpd="sng" algn="ctr">
                <a:solidFill>
                  <a:schemeClr val="bg2"/>
                </a:solidFill>
                <a:prstDash val="solid"/>
              </a:ln>
              <a:effectLst/>
            </p:spPr>
          </p:cxnSp>
        </p:grpSp>
      </p:grpSp>
      <p:sp>
        <p:nvSpPr>
          <p:cNvPr id="105" name="Rounded Rectangle 104"/>
          <p:cNvSpPr/>
          <p:nvPr/>
        </p:nvSpPr>
        <p:spPr bwMode="ltGray">
          <a:xfrm>
            <a:off x="3676628" y="5090469"/>
            <a:ext cx="887962" cy="419244"/>
          </a:xfrm>
          <a:prstGeom prst="roundRect">
            <a:avLst>
              <a:gd name="adj" fmla="val 50000"/>
            </a:avLst>
          </a:prstGeom>
          <a:solidFill>
            <a:srgbClr val="EB8C06"/>
          </a:solidFill>
          <a:ln w="12700" cap="flat" cmpd="sng" algn="ctr">
            <a:solidFill>
              <a:srgbClr val="FFFFFF"/>
            </a:solidFill>
            <a:prstDash val="solid"/>
          </a:ln>
          <a:effectLst/>
        </p:spPr>
        <p:txBody>
          <a:bodyPr rtlCol="0" anchor="ctr"/>
          <a:lstStyle/>
          <a:p>
            <a:pPr algn="ctr" defTabSz="891839">
              <a:defRPr/>
            </a:pPr>
            <a:endParaRPr lang="en-GB" sz="1400" kern="0" dirty="0" err="1">
              <a:solidFill>
                <a:schemeClr val="tx2"/>
              </a:solidFill>
            </a:endParaRPr>
          </a:p>
        </p:txBody>
      </p:sp>
      <p:grpSp>
        <p:nvGrpSpPr>
          <p:cNvPr id="106" name="Group 105"/>
          <p:cNvGrpSpPr/>
          <p:nvPr/>
        </p:nvGrpSpPr>
        <p:grpSpPr>
          <a:xfrm>
            <a:off x="3905306" y="5031071"/>
            <a:ext cx="449855" cy="437478"/>
            <a:chOff x="-629964" y="1476375"/>
            <a:chExt cx="360040" cy="360040"/>
          </a:xfrm>
        </p:grpSpPr>
        <p:sp>
          <p:nvSpPr>
            <p:cNvPr id="107" name="Teardrop 106"/>
            <p:cNvSpPr/>
            <p:nvPr/>
          </p:nvSpPr>
          <p:spPr bwMode="ltGray">
            <a:xfrm rot="8100000">
              <a:off x="-629964" y="1476375"/>
              <a:ext cx="360040" cy="360040"/>
            </a:xfrm>
            <a:prstGeom prst="teardrop">
              <a:avLst>
                <a:gd name="adj" fmla="val 111841"/>
              </a:avLst>
            </a:prstGeom>
            <a:solidFill>
              <a:srgbClr val="FFFFFF"/>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sp>
          <p:nvSpPr>
            <p:cNvPr id="108" name="Oval 107"/>
            <p:cNvSpPr/>
            <p:nvPr/>
          </p:nvSpPr>
          <p:spPr bwMode="ltGray">
            <a:xfrm>
              <a:off x="-534794" y="1571545"/>
              <a:ext cx="169700" cy="169700"/>
            </a:xfrm>
            <a:prstGeom prst="ellipse">
              <a:avLst/>
            </a:prstGeom>
            <a:solidFill>
              <a:schemeClr val="bg2"/>
            </a:solidFill>
            <a:ln w="3175" cap="flat" cmpd="sng" algn="ctr">
              <a:solidFill>
                <a:schemeClr val="bg2">
                  <a:lumMod val="40000"/>
                  <a:lumOff val="60000"/>
                </a:schemeClr>
              </a:solidFill>
              <a:prstDash val="solid"/>
            </a:ln>
            <a:effectLst/>
          </p:spPr>
          <p:txBody>
            <a:bodyPr rtlCol="0" anchor="ctr"/>
            <a:lstStyle/>
            <a:p>
              <a:pPr algn="ctr" defTabSz="891839">
                <a:defRPr/>
              </a:pPr>
              <a:endParaRPr lang="en-GB" sz="1400" kern="0" dirty="0" err="1">
                <a:solidFill>
                  <a:schemeClr val="tx2"/>
                </a:solidFill>
              </a:endParaRPr>
            </a:p>
          </p:txBody>
        </p:sp>
      </p:grpSp>
      <p:sp>
        <p:nvSpPr>
          <p:cNvPr id="109" name="Freeform 95"/>
          <p:cNvSpPr>
            <a:spLocks noChangeAspect="1" noEditPoints="1"/>
          </p:cNvSpPr>
          <p:nvPr/>
        </p:nvSpPr>
        <p:spPr bwMode="auto">
          <a:xfrm>
            <a:off x="2909955" y="5708544"/>
            <a:ext cx="482599"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149 w 200"/>
              <a:gd name="T11" fmla="*/ 132 h 200"/>
              <a:gd name="T12" fmla="*/ 131 w 200"/>
              <a:gd name="T13" fmla="*/ 149 h 200"/>
              <a:gd name="T14" fmla="*/ 100 w 200"/>
              <a:gd name="T15" fmla="*/ 118 h 200"/>
              <a:gd name="T16" fmla="*/ 68 w 200"/>
              <a:gd name="T17" fmla="*/ 149 h 200"/>
              <a:gd name="T18" fmla="*/ 51 w 200"/>
              <a:gd name="T19" fmla="*/ 132 h 200"/>
              <a:gd name="T20" fmla="*/ 82 w 200"/>
              <a:gd name="T21" fmla="*/ 100 h 200"/>
              <a:gd name="T22" fmla="*/ 51 w 200"/>
              <a:gd name="T23" fmla="*/ 69 h 200"/>
              <a:gd name="T24" fmla="*/ 68 w 200"/>
              <a:gd name="T25" fmla="*/ 51 h 200"/>
              <a:gd name="T26" fmla="*/ 100 w 200"/>
              <a:gd name="T27" fmla="*/ 83 h 200"/>
              <a:gd name="T28" fmla="*/ 131 w 200"/>
              <a:gd name="T29" fmla="*/ 51 h 200"/>
              <a:gd name="T30" fmla="*/ 149 w 200"/>
              <a:gd name="T31" fmla="*/ 69 h 200"/>
              <a:gd name="T32" fmla="*/ 117 w 200"/>
              <a:gd name="T33" fmla="*/ 100 h 200"/>
              <a:gd name="T34" fmla="*/ 149 w 200"/>
              <a:gd name="T35" fmla="*/ 13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200">
                <a:moveTo>
                  <a:pt x="100" y="0"/>
                </a:moveTo>
                <a:cubicBezTo>
                  <a:pt x="44" y="0"/>
                  <a:pt x="0" y="45"/>
                  <a:pt x="0" y="100"/>
                </a:cubicBezTo>
                <a:cubicBezTo>
                  <a:pt x="0" y="156"/>
                  <a:pt x="44" y="200"/>
                  <a:pt x="100" y="200"/>
                </a:cubicBezTo>
                <a:cubicBezTo>
                  <a:pt x="155" y="200"/>
                  <a:pt x="200" y="156"/>
                  <a:pt x="200" y="100"/>
                </a:cubicBezTo>
                <a:cubicBezTo>
                  <a:pt x="200" y="45"/>
                  <a:pt x="155" y="0"/>
                  <a:pt x="100" y="0"/>
                </a:cubicBezTo>
                <a:close/>
                <a:moveTo>
                  <a:pt x="149" y="132"/>
                </a:moveTo>
                <a:cubicBezTo>
                  <a:pt x="131" y="149"/>
                  <a:pt x="131" y="149"/>
                  <a:pt x="131" y="149"/>
                </a:cubicBezTo>
                <a:cubicBezTo>
                  <a:pt x="100" y="118"/>
                  <a:pt x="100" y="118"/>
                  <a:pt x="100" y="118"/>
                </a:cubicBezTo>
                <a:cubicBezTo>
                  <a:pt x="68" y="149"/>
                  <a:pt x="68" y="149"/>
                  <a:pt x="68" y="149"/>
                </a:cubicBezTo>
                <a:cubicBezTo>
                  <a:pt x="51" y="132"/>
                  <a:pt x="51" y="132"/>
                  <a:pt x="51" y="132"/>
                </a:cubicBezTo>
                <a:cubicBezTo>
                  <a:pt x="82" y="100"/>
                  <a:pt x="82" y="100"/>
                  <a:pt x="82" y="100"/>
                </a:cubicBezTo>
                <a:cubicBezTo>
                  <a:pt x="51" y="69"/>
                  <a:pt x="51" y="69"/>
                  <a:pt x="51" y="69"/>
                </a:cubicBezTo>
                <a:cubicBezTo>
                  <a:pt x="68" y="51"/>
                  <a:pt x="68" y="51"/>
                  <a:pt x="68" y="51"/>
                </a:cubicBezTo>
                <a:cubicBezTo>
                  <a:pt x="100" y="83"/>
                  <a:pt x="100" y="83"/>
                  <a:pt x="100" y="83"/>
                </a:cubicBezTo>
                <a:cubicBezTo>
                  <a:pt x="131" y="51"/>
                  <a:pt x="131" y="51"/>
                  <a:pt x="131" y="51"/>
                </a:cubicBezTo>
                <a:cubicBezTo>
                  <a:pt x="149" y="69"/>
                  <a:pt x="149" y="69"/>
                  <a:pt x="149" y="69"/>
                </a:cubicBezTo>
                <a:cubicBezTo>
                  <a:pt x="117" y="100"/>
                  <a:pt x="117" y="100"/>
                  <a:pt x="117" y="100"/>
                </a:cubicBezTo>
                <a:lnTo>
                  <a:pt x="149" y="132"/>
                </a:lnTo>
                <a:close/>
              </a:path>
            </a:pathLst>
          </a:custGeom>
          <a:solidFill>
            <a:srgbClr val="D04A02"/>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110" name="Freeform 96"/>
          <p:cNvSpPr>
            <a:spLocks noChangeAspect="1" noEditPoints="1"/>
          </p:cNvSpPr>
          <p:nvPr/>
        </p:nvSpPr>
        <p:spPr bwMode="auto">
          <a:xfrm>
            <a:off x="3900926" y="5688228"/>
            <a:ext cx="452370" cy="527049"/>
          </a:xfrm>
          <a:custGeom>
            <a:avLst/>
            <a:gdLst>
              <a:gd name="T0" fmla="*/ 180 w 219"/>
              <a:gd name="T1" fmla="*/ 39 h 219"/>
              <a:gd name="T2" fmla="*/ 39 w 219"/>
              <a:gd name="T3" fmla="*/ 39 h 219"/>
              <a:gd name="T4" fmla="*/ 39 w 219"/>
              <a:gd name="T5" fmla="*/ 180 h 219"/>
              <a:gd name="T6" fmla="*/ 180 w 219"/>
              <a:gd name="T7" fmla="*/ 180 h 219"/>
              <a:gd name="T8" fmla="*/ 180 w 219"/>
              <a:gd name="T9" fmla="*/ 39 h 219"/>
              <a:gd name="T10" fmla="*/ 166 w 219"/>
              <a:gd name="T11" fmla="*/ 122 h 219"/>
              <a:gd name="T12" fmla="*/ 53 w 219"/>
              <a:gd name="T13" fmla="*/ 122 h 219"/>
              <a:gd name="T14" fmla="*/ 53 w 219"/>
              <a:gd name="T15" fmla="*/ 97 h 219"/>
              <a:gd name="T16" fmla="*/ 166 w 219"/>
              <a:gd name="T17" fmla="*/ 97 h 219"/>
              <a:gd name="T18" fmla="*/ 166 w 219"/>
              <a:gd name="T19" fmla="*/ 122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9" h="219">
                <a:moveTo>
                  <a:pt x="180" y="39"/>
                </a:moveTo>
                <a:cubicBezTo>
                  <a:pt x="141" y="0"/>
                  <a:pt x="78" y="0"/>
                  <a:pt x="39" y="39"/>
                </a:cubicBezTo>
                <a:cubicBezTo>
                  <a:pt x="0" y="78"/>
                  <a:pt x="0" y="141"/>
                  <a:pt x="39" y="180"/>
                </a:cubicBezTo>
                <a:cubicBezTo>
                  <a:pt x="78" y="219"/>
                  <a:pt x="141" y="219"/>
                  <a:pt x="180" y="180"/>
                </a:cubicBezTo>
                <a:cubicBezTo>
                  <a:pt x="219" y="141"/>
                  <a:pt x="219" y="78"/>
                  <a:pt x="180" y="39"/>
                </a:cubicBezTo>
                <a:close/>
                <a:moveTo>
                  <a:pt x="166" y="122"/>
                </a:moveTo>
                <a:cubicBezTo>
                  <a:pt x="53" y="122"/>
                  <a:pt x="53" y="122"/>
                  <a:pt x="53" y="122"/>
                </a:cubicBezTo>
                <a:cubicBezTo>
                  <a:pt x="53" y="97"/>
                  <a:pt x="53" y="97"/>
                  <a:pt x="53" y="97"/>
                </a:cubicBezTo>
                <a:cubicBezTo>
                  <a:pt x="166" y="97"/>
                  <a:pt x="166" y="97"/>
                  <a:pt x="166" y="97"/>
                </a:cubicBezTo>
                <a:lnTo>
                  <a:pt x="166" y="122"/>
                </a:lnTo>
                <a:close/>
              </a:path>
            </a:pathLst>
          </a:custGeom>
          <a:solidFill>
            <a:srgbClr val="EB8C06"/>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111" name="Freeform 113"/>
          <p:cNvSpPr>
            <a:spLocks noChangeAspect="1" noEditPoints="1"/>
          </p:cNvSpPr>
          <p:nvPr/>
        </p:nvSpPr>
        <p:spPr bwMode="auto">
          <a:xfrm>
            <a:off x="4836493" y="5688228"/>
            <a:ext cx="481013" cy="481013"/>
          </a:xfrm>
          <a:custGeom>
            <a:avLst/>
            <a:gdLst>
              <a:gd name="T0" fmla="*/ 100 w 200"/>
              <a:gd name="T1" fmla="*/ 0 h 200"/>
              <a:gd name="T2" fmla="*/ 0 w 200"/>
              <a:gd name="T3" fmla="*/ 100 h 200"/>
              <a:gd name="T4" fmla="*/ 100 w 200"/>
              <a:gd name="T5" fmla="*/ 200 h 200"/>
              <a:gd name="T6" fmla="*/ 200 w 200"/>
              <a:gd name="T7" fmla="*/ 100 h 200"/>
              <a:gd name="T8" fmla="*/ 100 w 200"/>
              <a:gd name="T9" fmla="*/ 0 h 200"/>
              <a:gd name="T10" fmla="*/ 87 w 200"/>
              <a:gd name="T11" fmla="*/ 143 h 200"/>
              <a:gd name="T12" fmla="*/ 50 w 200"/>
              <a:gd name="T13" fmla="*/ 105 h 200"/>
              <a:gd name="T14" fmla="*/ 67 w 200"/>
              <a:gd name="T15" fmla="*/ 87 h 200"/>
              <a:gd name="T16" fmla="*/ 87 w 200"/>
              <a:gd name="T17" fmla="*/ 107 h 200"/>
              <a:gd name="T18" fmla="*/ 137 w 200"/>
              <a:gd name="T19" fmla="*/ 57 h 200"/>
              <a:gd name="T20" fmla="*/ 155 w 200"/>
              <a:gd name="T21" fmla="*/ 75 h 200"/>
              <a:gd name="T22" fmla="*/ 87 w 200"/>
              <a:gd name="T23" fmla="*/ 14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00">
                <a:moveTo>
                  <a:pt x="100" y="0"/>
                </a:moveTo>
                <a:cubicBezTo>
                  <a:pt x="44" y="0"/>
                  <a:pt x="0" y="45"/>
                  <a:pt x="0" y="100"/>
                </a:cubicBezTo>
                <a:cubicBezTo>
                  <a:pt x="0" y="155"/>
                  <a:pt x="44" y="200"/>
                  <a:pt x="100" y="200"/>
                </a:cubicBezTo>
                <a:cubicBezTo>
                  <a:pt x="155" y="200"/>
                  <a:pt x="200" y="155"/>
                  <a:pt x="200" y="100"/>
                </a:cubicBezTo>
                <a:cubicBezTo>
                  <a:pt x="200" y="45"/>
                  <a:pt x="155" y="0"/>
                  <a:pt x="100" y="0"/>
                </a:cubicBezTo>
                <a:close/>
                <a:moveTo>
                  <a:pt x="87" y="143"/>
                </a:moveTo>
                <a:cubicBezTo>
                  <a:pt x="50" y="105"/>
                  <a:pt x="50" y="105"/>
                  <a:pt x="50" y="105"/>
                </a:cubicBezTo>
                <a:cubicBezTo>
                  <a:pt x="67" y="87"/>
                  <a:pt x="67" y="87"/>
                  <a:pt x="67" y="87"/>
                </a:cubicBezTo>
                <a:cubicBezTo>
                  <a:pt x="87" y="107"/>
                  <a:pt x="87" y="107"/>
                  <a:pt x="87" y="107"/>
                </a:cubicBezTo>
                <a:cubicBezTo>
                  <a:pt x="137" y="57"/>
                  <a:pt x="137" y="57"/>
                  <a:pt x="137" y="57"/>
                </a:cubicBezTo>
                <a:cubicBezTo>
                  <a:pt x="155" y="75"/>
                  <a:pt x="155" y="75"/>
                  <a:pt x="155" y="75"/>
                </a:cubicBezTo>
                <a:lnTo>
                  <a:pt x="87" y="143"/>
                </a:lnTo>
                <a:close/>
              </a:path>
            </a:pathLst>
          </a:custGeom>
          <a:solidFill>
            <a:srgbClr val="00B050"/>
          </a:solidFill>
          <a:ln>
            <a:noFill/>
          </a:ln>
        </p:spPr>
        <p:txBody>
          <a:bodyPr vert="horz" wrap="square" lIns="78191" tIns="39096" rIns="78191" bIns="39096" numCol="1" anchor="t" anchorCtr="0" compatLnSpc="1">
            <a:prstTxWarp prst="textNoShape">
              <a:avLst/>
            </a:prstTxWarp>
          </a:bodyPr>
          <a:lstStyle/>
          <a:p>
            <a:endParaRPr lang="en-US" sz="800"/>
          </a:p>
        </p:txBody>
      </p:sp>
      <p:sp>
        <p:nvSpPr>
          <p:cNvPr id="112" name="TextBox 111"/>
          <p:cNvSpPr txBox="1"/>
          <p:nvPr/>
        </p:nvSpPr>
        <p:spPr>
          <a:xfrm>
            <a:off x="2585967" y="4561776"/>
            <a:ext cx="3103653" cy="430887"/>
          </a:xfrm>
          <a:prstGeom prst="rect">
            <a:avLst/>
          </a:prstGeom>
          <a:noFill/>
        </p:spPr>
        <p:txBody>
          <a:bodyPr wrap="square" lIns="0" tIns="0" rIns="0" bIns="0" rtlCol="0">
            <a:spAutoFit/>
          </a:bodyPr>
          <a:lstStyle/>
          <a:p>
            <a:pPr algn="ctr">
              <a:lnSpc>
                <a:spcPct val="100000"/>
              </a:lnSpc>
              <a:spcAft>
                <a:spcPts val="600"/>
              </a:spcAft>
              <a:buSzPct val="100000"/>
            </a:pPr>
            <a:r>
              <a:rPr lang="en-US" sz="2800" dirty="0" smtClean="0"/>
              <a:t>Licensing</a:t>
            </a:r>
            <a:endParaRPr lang="en-US" sz="2800" dirty="0"/>
          </a:p>
        </p:txBody>
      </p:sp>
    </p:spTree>
    <p:extLst>
      <p:ext uri="{BB962C8B-B14F-4D97-AF65-F5344CB8AC3E}">
        <p14:creationId xmlns:p14="http://schemas.microsoft.com/office/powerpoint/2010/main" val="12126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89"/>
                                        </p:tgtEl>
                                        <p:attrNameLst>
                                          <p:attrName>style.visibility</p:attrName>
                                        </p:attrNameLst>
                                      </p:cBhvr>
                                      <p:to>
                                        <p:strVal val="visible"/>
                                      </p:to>
                                    </p:set>
                                    <p:animEffect transition="in" filter="fade">
                                      <p:cBhvr>
                                        <p:cTn id="30" dur="500"/>
                                        <p:tgtEl>
                                          <p:spTgt spid="8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4"/>
                                        </p:tgtEl>
                                        <p:attrNameLst>
                                          <p:attrName>style.visibility</p:attrName>
                                        </p:attrNameLst>
                                      </p:cBhvr>
                                      <p:to>
                                        <p:strVal val="visible"/>
                                      </p:to>
                                    </p:set>
                                    <p:animEffect transition="in" filter="fade">
                                      <p:cBhvr>
                                        <p:cTn id="33" dur="500"/>
                                        <p:tgtEl>
                                          <p:spTgt spid="94"/>
                                        </p:tgtEl>
                                      </p:cBhvr>
                                    </p:animEffect>
                                  </p:childTnLst>
                                </p:cTn>
                              </p:par>
                              <p:par>
                                <p:cTn id="34" presetID="10" presetClass="entr" presetSubtype="0" fill="hold" nodeType="withEffect">
                                  <p:stCondLst>
                                    <p:cond delay="0"/>
                                  </p:stCondLst>
                                  <p:childTnLst>
                                    <p:set>
                                      <p:cBhvr>
                                        <p:cTn id="35" dur="1" fill="hold">
                                          <p:stCondLst>
                                            <p:cond delay="0"/>
                                          </p:stCondLst>
                                        </p:cTn>
                                        <p:tgtEl>
                                          <p:spTgt spid="95"/>
                                        </p:tgtEl>
                                        <p:attrNameLst>
                                          <p:attrName>style.visibility</p:attrName>
                                        </p:attrNameLst>
                                      </p:cBhvr>
                                      <p:to>
                                        <p:strVal val="visible"/>
                                      </p:to>
                                    </p:set>
                                    <p:animEffect transition="in" filter="fade">
                                      <p:cBhvr>
                                        <p:cTn id="36" dur="500"/>
                                        <p:tgtEl>
                                          <p:spTgt spid="9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98"/>
                                        </p:tgtEl>
                                        <p:attrNameLst>
                                          <p:attrName>style.visibility</p:attrName>
                                        </p:attrNameLst>
                                      </p:cBhvr>
                                      <p:to>
                                        <p:strVal val="visible"/>
                                      </p:to>
                                    </p:set>
                                    <p:animEffect transition="in" filter="fade">
                                      <p:cBhvr>
                                        <p:cTn id="39" dur="500"/>
                                        <p:tgtEl>
                                          <p:spTgt spid="9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99"/>
                                        </p:tgtEl>
                                        <p:attrNameLst>
                                          <p:attrName>style.visibility</p:attrName>
                                        </p:attrNameLst>
                                      </p:cBhvr>
                                      <p:to>
                                        <p:strVal val="visible"/>
                                      </p:to>
                                    </p:set>
                                    <p:animEffect transition="in" filter="fade">
                                      <p:cBhvr>
                                        <p:cTn id="42" dur="500"/>
                                        <p:tgtEl>
                                          <p:spTgt spid="99"/>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fade">
                                      <p:cBhvr>
                                        <p:cTn id="45" dur="500"/>
                                        <p:tgtEl>
                                          <p:spTgt spid="10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01"/>
                                        </p:tgtEl>
                                        <p:attrNameLst>
                                          <p:attrName>style.visibility</p:attrName>
                                        </p:attrNameLst>
                                      </p:cBhvr>
                                      <p:to>
                                        <p:strVal val="visible"/>
                                      </p:to>
                                    </p:set>
                                    <p:animEffect transition="in" filter="fade">
                                      <p:cBhvr>
                                        <p:cTn id="48" dur="500"/>
                                        <p:tgtEl>
                                          <p:spTgt spid="10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500"/>
                                        <p:tgtEl>
                                          <p:spTgt spid="37"/>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500"/>
                                        <p:tgtEl>
                                          <p:spTgt spid="42"/>
                                        </p:tgtEl>
                                      </p:cBhvr>
                                    </p:animEffect>
                                  </p:childTnLst>
                                </p:cTn>
                              </p:par>
                              <p:par>
                                <p:cTn id="57" presetID="10" presetClass="entr" presetSubtype="0" fill="hold" nodeType="with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fade">
                                      <p:cBhvr>
                                        <p:cTn id="59" dur="500"/>
                                        <p:tgtEl>
                                          <p:spTgt spid="4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fade">
                                      <p:cBhvr>
                                        <p:cTn id="62" dur="500"/>
                                        <p:tgtEl>
                                          <p:spTgt spid="46"/>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fade">
                                      <p:cBhvr>
                                        <p:cTn id="65" dur="500"/>
                                        <p:tgtEl>
                                          <p:spTgt spid="47"/>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500"/>
                                        <p:tgtEl>
                                          <p:spTgt spid="4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87"/>
                                        </p:tgtEl>
                                        <p:attrNameLst>
                                          <p:attrName>style.visibility</p:attrName>
                                        </p:attrNameLst>
                                      </p:cBhvr>
                                      <p:to>
                                        <p:strVal val="visible"/>
                                      </p:to>
                                    </p:set>
                                    <p:animEffect transition="in" filter="fade">
                                      <p:cBhvr>
                                        <p:cTn id="76" dur="500"/>
                                        <p:tgtEl>
                                          <p:spTgt spid="8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05"/>
                                        </p:tgtEl>
                                        <p:attrNameLst>
                                          <p:attrName>style.visibility</p:attrName>
                                        </p:attrNameLst>
                                      </p:cBhvr>
                                      <p:to>
                                        <p:strVal val="visible"/>
                                      </p:to>
                                    </p:set>
                                    <p:animEffect transition="in" filter="fade">
                                      <p:cBhvr>
                                        <p:cTn id="79" dur="500"/>
                                        <p:tgtEl>
                                          <p:spTgt spid="105"/>
                                        </p:tgtEl>
                                      </p:cBhvr>
                                    </p:animEffect>
                                  </p:childTnLst>
                                </p:cTn>
                              </p:par>
                              <p:par>
                                <p:cTn id="80" presetID="10" presetClass="entr" presetSubtype="0" fill="hold" nodeType="withEffect">
                                  <p:stCondLst>
                                    <p:cond delay="0"/>
                                  </p:stCondLst>
                                  <p:childTnLst>
                                    <p:set>
                                      <p:cBhvr>
                                        <p:cTn id="81" dur="1" fill="hold">
                                          <p:stCondLst>
                                            <p:cond delay="0"/>
                                          </p:stCondLst>
                                        </p:cTn>
                                        <p:tgtEl>
                                          <p:spTgt spid="106"/>
                                        </p:tgtEl>
                                        <p:attrNameLst>
                                          <p:attrName>style.visibility</p:attrName>
                                        </p:attrNameLst>
                                      </p:cBhvr>
                                      <p:to>
                                        <p:strVal val="visible"/>
                                      </p:to>
                                    </p:set>
                                    <p:animEffect transition="in" filter="fade">
                                      <p:cBhvr>
                                        <p:cTn id="82" dur="500"/>
                                        <p:tgtEl>
                                          <p:spTgt spid="106"/>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fade">
                                      <p:cBhvr>
                                        <p:cTn id="85" dur="500"/>
                                        <p:tgtEl>
                                          <p:spTgt spid="109"/>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110"/>
                                        </p:tgtEl>
                                        <p:attrNameLst>
                                          <p:attrName>style.visibility</p:attrName>
                                        </p:attrNameLst>
                                      </p:cBhvr>
                                      <p:to>
                                        <p:strVal val="visible"/>
                                      </p:to>
                                    </p:set>
                                    <p:animEffect transition="in" filter="fade">
                                      <p:cBhvr>
                                        <p:cTn id="88" dur="500"/>
                                        <p:tgtEl>
                                          <p:spTgt spid="110"/>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111"/>
                                        </p:tgtEl>
                                        <p:attrNameLst>
                                          <p:attrName>style.visibility</p:attrName>
                                        </p:attrNameLst>
                                      </p:cBhvr>
                                      <p:to>
                                        <p:strVal val="visible"/>
                                      </p:to>
                                    </p:set>
                                    <p:animEffect transition="in" filter="fade">
                                      <p:cBhvr>
                                        <p:cTn id="91" dur="500"/>
                                        <p:tgtEl>
                                          <p:spTgt spid="111"/>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12"/>
                                        </p:tgtEl>
                                        <p:attrNameLst>
                                          <p:attrName>style.visibility</p:attrName>
                                        </p:attrNameLst>
                                      </p:cBhvr>
                                      <p:to>
                                        <p:strVal val="visible"/>
                                      </p:to>
                                    </p:set>
                                    <p:animEffect transition="in" filter="fade">
                                      <p:cBhvr>
                                        <p:cTn id="94" dur="500"/>
                                        <p:tgtEl>
                                          <p:spTgt spid="112"/>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fade">
                                      <p:cBhvr>
                                        <p:cTn id="99" dur="500"/>
                                        <p:tgtEl>
                                          <p:spTgt spid="50"/>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fade">
                                      <p:cBhvr>
                                        <p:cTn id="102" dur="500"/>
                                        <p:tgtEl>
                                          <p:spTgt spid="55"/>
                                        </p:tgtEl>
                                      </p:cBhvr>
                                    </p:animEffect>
                                  </p:childTnLst>
                                </p:cTn>
                              </p:par>
                              <p:par>
                                <p:cTn id="103" presetID="10" presetClass="entr" presetSubtype="0" fill="hold" nodeType="withEffect">
                                  <p:stCondLst>
                                    <p:cond delay="0"/>
                                  </p:stCondLst>
                                  <p:childTnLst>
                                    <p:set>
                                      <p:cBhvr>
                                        <p:cTn id="104" dur="1" fill="hold">
                                          <p:stCondLst>
                                            <p:cond delay="0"/>
                                          </p:stCondLst>
                                        </p:cTn>
                                        <p:tgtEl>
                                          <p:spTgt spid="56"/>
                                        </p:tgtEl>
                                        <p:attrNameLst>
                                          <p:attrName>style.visibility</p:attrName>
                                        </p:attrNameLst>
                                      </p:cBhvr>
                                      <p:to>
                                        <p:strVal val="visible"/>
                                      </p:to>
                                    </p:set>
                                    <p:animEffect transition="in" filter="fade">
                                      <p:cBhvr>
                                        <p:cTn id="105" dur="500"/>
                                        <p:tgtEl>
                                          <p:spTgt spid="56"/>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59"/>
                                        </p:tgtEl>
                                        <p:attrNameLst>
                                          <p:attrName>style.visibility</p:attrName>
                                        </p:attrNameLst>
                                      </p:cBhvr>
                                      <p:to>
                                        <p:strVal val="visible"/>
                                      </p:to>
                                    </p:set>
                                    <p:animEffect transition="in" filter="fade">
                                      <p:cBhvr>
                                        <p:cTn id="108" dur="500"/>
                                        <p:tgtEl>
                                          <p:spTgt spid="59"/>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60"/>
                                        </p:tgtEl>
                                        <p:attrNameLst>
                                          <p:attrName>style.visibility</p:attrName>
                                        </p:attrNameLst>
                                      </p:cBhvr>
                                      <p:to>
                                        <p:strVal val="visible"/>
                                      </p:to>
                                    </p:set>
                                    <p:animEffect transition="in" filter="fade">
                                      <p:cBhvr>
                                        <p:cTn id="111" dur="500"/>
                                        <p:tgtEl>
                                          <p:spTgt spid="60"/>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61"/>
                                        </p:tgtEl>
                                        <p:attrNameLst>
                                          <p:attrName>style.visibility</p:attrName>
                                        </p:attrNameLst>
                                      </p:cBhvr>
                                      <p:to>
                                        <p:strVal val="visible"/>
                                      </p:to>
                                    </p:set>
                                    <p:animEffect transition="in" filter="fade">
                                      <p:cBhvr>
                                        <p:cTn id="114" dur="500"/>
                                        <p:tgtEl>
                                          <p:spTgt spid="61"/>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62"/>
                                        </p:tgtEl>
                                        <p:attrNameLst>
                                          <p:attrName>style.visibility</p:attrName>
                                        </p:attrNameLst>
                                      </p:cBhvr>
                                      <p:to>
                                        <p:strVal val="visible"/>
                                      </p:to>
                                    </p:set>
                                    <p:animEffect transition="in" filter="fade">
                                      <p:cBhvr>
                                        <p:cTn id="11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P spid="20" grpId="0" animBg="1"/>
      <p:bldP spid="21" grpId="0" animBg="1"/>
      <p:bldP spid="35" grpId="0"/>
      <p:bldP spid="42" grpId="0" animBg="1"/>
      <p:bldP spid="46" grpId="0" animBg="1"/>
      <p:bldP spid="47" grpId="0" animBg="1"/>
      <p:bldP spid="48" grpId="0" animBg="1"/>
      <p:bldP spid="49" grpId="0"/>
      <p:bldP spid="55" grpId="0" animBg="1"/>
      <p:bldP spid="59" grpId="0" animBg="1"/>
      <p:bldP spid="60" grpId="0" animBg="1"/>
      <p:bldP spid="61" grpId="0" animBg="1"/>
      <p:bldP spid="62" grpId="0"/>
      <p:bldP spid="94" grpId="0" animBg="1"/>
      <p:bldP spid="98" grpId="0" animBg="1"/>
      <p:bldP spid="99" grpId="0" animBg="1"/>
      <p:bldP spid="100" grpId="0" animBg="1"/>
      <p:bldP spid="101" grpId="0"/>
      <p:bldP spid="105" grpId="0" animBg="1"/>
      <p:bldP spid="109" grpId="0" animBg="1"/>
      <p:bldP spid="110" grpId="0" animBg="1"/>
      <p:bldP spid="111" grpId="0" animBg="1"/>
      <p:bldP spid="1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IFRS 16: Leases</a:t>
            </a:r>
            <a:endParaRPr lang="en-US" dirty="0"/>
          </a:p>
        </p:txBody>
      </p:sp>
      <p:sp>
        <p:nvSpPr>
          <p:cNvPr id="3" name="Subtitle 2"/>
          <p:cNvSpPr>
            <a:spLocks noGrp="1"/>
          </p:cNvSpPr>
          <p:nvPr>
            <p:ph type="subTitle" idx="1"/>
          </p:nvPr>
        </p:nvSpPr>
        <p:spPr/>
        <p:txBody>
          <a:bodyPr/>
          <a:lstStyle/>
          <a:p>
            <a:r>
              <a:rPr lang="en-US" dirty="0" smtClean="0"/>
              <a:t>3</a:t>
            </a:r>
            <a:endParaRPr lang="en-US" dirty="0"/>
          </a:p>
        </p:txBody>
      </p:sp>
    </p:spTree>
    <p:extLst>
      <p:ext uri="{BB962C8B-B14F-4D97-AF65-F5344CB8AC3E}">
        <p14:creationId xmlns:p14="http://schemas.microsoft.com/office/powerpoint/2010/main" val="3713952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p:txBody>
          <a:bodyPr/>
          <a:lstStyle/>
          <a:p>
            <a:r>
              <a:rPr lang="en-GB" sz="6600" dirty="0" smtClean="0"/>
              <a:t>$1.25 </a:t>
            </a:r>
            <a:r>
              <a:rPr lang="en-GB" sz="6600" dirty="0" err="1" smtClean="0"/>
              <a:t>tn</a:t>
            </a:r>
            <a:endParaRPr lang="en-GB" sz="4000" dirty="0"/>
          </a:p>
        </p:txBody>
      </p:sp>
      <p:sp>
        <p:nvSpPr>
          <p:cNvPr id="3" name="Content Placeholder 2"/>
          <p:cNvSpPr>
            <a:spLocks noGrp="1"/>
          </p:cNvSpPr>
          <p:nvPr>
            <p:ph idx="1"/>
          </p:nvPr>
        </p:nvSpPr>
        <p:spPr>
          <a:xfrm>
            <a:off x="442914" y="3279808"/>
            <a:ext cx="3328986" cy="2061784"/>
          </a:xfrm>
        </p:spPr>
        <p:txBody>
          <a:bodyPr/>
          <a:lstStyle/>
          <a:p>
            <a:pPr>
              <a:buClr>
                <a:srgbClr val="000000"/>
              </a:buClr>
              <a:defRPr/>
            </a:pPr>
            <a:r>
              <a:rPr lang="en-GB" sz="2400" kern="0" dirty="0" smtClean="0">
                <a:latin typeface="Georgia"/>
                <a:ea typeface="Georgia"/>
                <a:cs typeface="Georgia"/>
                <a:sym typeface="Georgia"/>
              </a:rPr>
              <a:t>“non-cancellable </a:t>
            </a:r>
            <a:r>
              <a:rPr lang="en-GB" sz="2400" kern="0" dirty="0">
                <a:latin typeface="Georgia"/>
                <a:ea typeface="Georgia"/>
                <a:cs typeface="Georgia"/>
                <a:sym typeface="Georgia"/>
              </a:rPr>
              <a:t>future cash obligations committed under operating leases …. are not recognized on issuer balance sheets</a:t>
            </a:r>
            <a:r>
              <a:rPr lang="en-GB" sz="2400" kern="0" dirty="0" smtClean="0">
                <a:latin typeface="Georgia"/>
                <a:ea typeface="Georgia"/>
                <a:cs typeface="Georgia"/>
                <a:sym typeface="Georgia"/>
              </a:rPr>
              <a:t>…”</a:t>
            </a:r>
          </a:p>
          <a:p>
            <a:pPr>
              <a:buClr>
                <a:srgbClr val="000000"/>
              </a:buClr>
              <a:defRPr/>
            </a:pPr>
            <a:r>
              <a:rPr lang="en-GB" sz="2400" i="1" kern="0" dirty="0" smtClean="0">
                <a:latin typeface="Georgia"/>
                <a:cs typeface="Arial"/>
                <a:sym typeface="Georgia"/>
              </a:rPr>
              <a:t>Sec 2005</a:t>
            </a:r>
            <a:endParaRPr lang="en-GB" sz="1800" i="1" kern="0" dirty="0">
              <a:cs typeface="Arial"/>
              <a:sym typeface="Arial"/>
            </a:endParaRPr>
          </a:p>
        </p:txBody>
      </p:sp>
      <p:sp>
        <p:nvSpPr>
          <p:cNvPr id="2" name="Title 1"/>
          <p:cNvSpPr>
            <a:spLocks noGrp="1"/>
          </p:cNvSpPr>
          <p:nvPr>
            <p:ph type="title"/>
          </p:nvPr>
        </p:nvSpPr>
        <p:spPr/>
        <p:txBody>
          <a:bodyPr/>
          <a:lstStyle/>
          <a:p>
            <a:r>
              <a:rPr lang="sv-SE" dirty="0" smtClean="0"/>
              <a:t>IFRS 16 background</a:t>
            </a:r>
            <a:endParaRPr lang="en-GB" dirty="0"/>
          </a:p>
        </p:txBody>
      </p:sp>
      <p:sp>
        <p:nvSpPr>
          <p:cNvPr id="6" name="Slide Number Placeholder 5">
            <a:extLst>
              <a:ext uri="{FF2B5EF4-FFF2-40B4-BE49-F238E27FC236}">
                <a16:creationId xmlns:a16="http://schemas.microsoft.com/office/drawing/2014/main" id="{900687A5-162B-574B-BEE3-C26857C02708}"/>
              </a:ext>
            </a:extLst>
          </p:cNvPr>
          <p:cNvSpPr>
            <a:spLocks noGrp="1"/>
          </p:cNvSpPr>
          <p:nvPr>
            <p:ph type="sldNum" sz="quarter" idx="16"/>
          </p:nvPr>
        </p:nvSpPr>
        <p:spPr/>
        <p:txBody>
          <a:bodyPr/>
          <a:lstStyle/>
          <a:p>
            <a:fld id="{7870704B-CE94-48CC-AF30-84932A1262A7}" type="slidenum">
              <a:rPr lang="en-GB" smtClean="0"/>
              <a:pPr/>
              <a:t>19</a:t>
            </a:fld>
            <a:endParaRPr lang="en-GB" dirty="0"/>
          </a:p>
        </p:txBody>
      </p:sp>
      <p:sp>
        <p:nvSpPr>
          <p:cNvPr id="8" name="Google Shape;1086;p121"/>
          <p:cNvSpPr txBox="1"/>
          <p:nvPr/>
        </p:nvSpPr>
        <p:spPr>
          <a:xfrm>
            <a:off x="5102580" y="2084042"/>
            <a:ext cx="7089420" cy="4084745"/>
          </a:xfrm>
          <a:prstGeom prst="rect">
            <a:avLst/>
          </a:prstGeom>
          <a:solidFill>
            <a:schemeClr val="tx1"/>
          </a:solidFill>
          <a:ln>
            <a:noFill/>
          </a:ln>
        </p:spPr>
        <p:txBody>
          <a:bodyPr spcFirstLastPara="1" wrap="square" lIns="91425" tIns="45700" rIns="91425" bIns="45700" anchor="t" anchorCtr="0">
            <a:noAutofit/>
          </a:bodyPr>
          <a:lstStyle/>
          <a:p>
            <a:pPr algn="ctr">
              <a:buClr>
                <a:srgbClr val="000000"/>
              </a:buClr>
              <a:defRPr/>
            </a:pPr>
            <a:r>
              <a:rPr lang="en-GB" sz="3600" kern="0" dirty="0">
                <a:solidFill>
                  <a:schemeClr val="bg1"/>
                </a:solidFill>
                <a:latin typeface="Georgia"/>
                <a:ea typeface="Georgia"/>
                <a:cs typeface="Georgia"/>
                <a:sym typeface="Georgia"/>
              </a:rPr>
              <a:t>“One of my great ambitions before I die is to fly in an aircraft that is on an airline’s balance sheet</a:t>
            </a:r>
            <a:r>
              <a:rPr lang="en-GB" sz="3600" kern="0" dirty="0" smtClean="0">
                <a:solidFill>
                  <a:schemeClr val="bg1"/>
                </a:solidFill>
                <a:latin typeface="Georgia"/>
                <a:ea typeface="Georgia"/>
                <a:cs typeface="Georgia"/>
                <a:sym typeface="Georgia"/>
              </a:rPr>
              <a:t>.”</a:t>
            </a:r>
          </a:p>
          <a:p>
            <a:pPr algn="ctr">
              <a:buClr>
                <a:srgbClr val="000000"/>
              </a:buClr>
              <a:defRPr/>
            </a:pPr>
            <a:r>
              <a:rPr lang="en-GB" sz="3600" kern="0" dirty="0">
                <a:solidFill>
                  <a:schemeClr val="bg1"/>
                </a:solidFill>
                <a:latin typeface="Georgia"/>
                <a:ea typeface="Georgia"/>
                <a:cs typeface="Georgia"/>
                <a:sym typeface="Georgia"/>
              </a:rPr>
              <a:t/>
            </a:r>
            <a:br>
              <a:rPr lang="en-GB" sz="3600" kern="0" dirty="0">
                <a:solidFill>
                  <a:schemeClr val="bg1"/>
                </a:solidFill>
                <a:latin typeface="Georgia"/>
                <a:ea typeface="Georgia"/>
                <a:cs typeface="Georgia"/>
                <a:sym typeface="Georgia"/>
              </a:rPr>
            </a:br>
            <a:r>
              <a:rPr lang="en-GB" sz="2800" i="1" kern="0" dirty="0">
                <a:solidFill>
                  <a:schemeClr val="bg1"/>
                </a:solidFill>
                <a:latin typeface="Georgia"/>
                <a:ea typeface="Georgia"/>
                <a:cs typeface="Georgia"/>
                <a:sym typeface="Georgia"/>
              </a:rPr>
              <a:t>Sir David Tweedie Chairman of the IASB (25 April 2008)</a:t>
            </a:r>
            <a:endParaRPr lang="en-GB" sz="2800" kern="0" dirty="0">
              <a:solidFill>
                <a:schemeClr val="bg1"/>
              </a:solidFill>
              <a:cs typeface="Arial"/>
              <a:sym typeface="Arial"/>
            </a:endParaRPr>
          </a:p>
          <a:p>
            <a:pPr lvl="0" algn="ctr">
              <a:buClr>
                <a:srgbClr val="000000"/>
              </a:buClr>
              <a:defRPr/>
            </a:pPr>
            <a:endParaRPr lang="en-GB" sz="2800" kern="0" dirty="0">
              <a:solidFill>
                <a:schemeClr val="bg1"/>
              </a:solidFill>
              <a:latin typeface="Georgia"/>
              <a:ea typeface="Georgia"/>
              <a:cs typeface="Georgia"/>
              <a:sym typeface="Georgia"/>
            </a:endParaRPr>
          </a:p>
        </p:txBody>
      </p:sp>
      <p:pic>
        <p:nvPicPr>
          <p:cNvPr id="7" name="Shape 1529"/>
          <p:cNvPicPr preferRelativeResize="0"/>
          <p:nvPr/>
        </p:nvPicPr>
        <p:blipFill rotWithShape="1">
          <a:blip r:embed="rId4">
            <a:alphaModFix/>
          </a:blip>
          <a:srcRect/>
          <a:stretch/>
        </p:blipFill>
        <p:spPr>
          <a:xfrm>
            <a:off x="6564901" y="303085"/>
            <a:ext cx="3609524" cy="1516190"/>
          </a:xfrm>
          <a:prstGeom prst="rect">
            <a:avLst/>
          </a:prstGeom>
          <a:noFill/>
          <a:ln>
            <a:noFill/>
          </a:ln>
        </p:spPr>
      </p:pic>
      <p:pic>
        <p:nvPicPr>
          <p:cNvPr id="9" name="Shape 1528"/>
          <p:cNvPicPr preferRelativeResize="0">
            <a:picLocks/>
          </p:cNvPicPr>
          <p:nvPr/>
        </p:nvPicPr>
        <p:blipFill rotWithShape="1">
          <a:blip r:embed="rId5">
            <a:alphaModFix/>
          </a:blip>
          <a:stretch/>
        </p:blipFill>
        <p:spPr>
          <a:xfrm>
            <a:off x="10790862" y="549414"/>
            <a:ext cx="1401138" cy="1548944"/>
          </a:xfrm>
          <a:prstGeom prst="rect">
            <a:avLst/>
          </a:prstGeom>
          <a:noFill/>
          <a:ln>
            <a:noFill/>
          </a:ln>
        </p:spPr>
      </p:pic>
    </p:spTree>
    <p:custDataLst>
      <p:tags r:id="rId1"/>
    </p:custDataLst>
    <p:extLst>
      <p:ext uri="{BB962C8B-B14F-4D97-AF65-F5344CB8AC3E}">
        <p14:creationId xmlns:p14="http://schemas.microsoft.com/office/powerpoint/2010/main" val="126534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IFRS landscape</a:t>
            </a:r>
          </a:p>
          <a:p>
            <a:endParaRPr lang="en-US" dirty="0" smtClean="0"/>
          </a:p>
          <a:p>
            <a:r>
              <a:rPr lang="en-US" dirty="0" smtClean="0"/>
              <a:t>Year 2 considerations</a:t>
            </a:r>
          </a:p>
          <a:p>
            <a:pPr marL="1016000" lvl="1" indent="-285750">
              <a:buFont typeface="Arial" panose="020B0604020202020204" pitchFamily="34" charset="0"/>
              <a:buChar char="•"/>
            </a:pPr>
            <a:r>
              <a:rPr lang="en-US" sz="2800" dirty="0" smtClean="0"/>
              <a:t>IFRS 9: Financial Instruments</a:t>
            </a:r>
          </a:p>
          <a:p>
            <a:pPr marL="1016000" lvl="1" indent="-285750">
              <a:buFont typeface="Arial" panose="020B0604020202020204" pitchFamily="34" charset="0"/>
              <a:buChar char="•"/>
            </a:pPr>
            <a:r>
              <a:rPr lang="en-US" sz="2800" dirty="0" smtClean="0"/>
              <a:t>IFRS 15: Revenue from contracts with customers</a:t>
            </a:r>
          </a:p>
          <a:p>
            <a:endParaRPr lang="en-US" dirty="0" smtClean="0"/>
          </a:p>
          <a:p>
            <a:r>
              <a:rPr lang="en-US" dirty="0" smtClean="0"/>
              <a:t>IFRS 16: Leases</a:t>
            </a:r>
          </a:p>
          <a:p>
            <a:endParaRPr lang="en-US" dirty="0" smtClean="0"/>
          </a:p>
          <a:p>
            <a:r>
              <a:rPr lang="en-US" dirty="0" smtClean="0"/>
              <a:t>Questions</a:t>
            </a:r>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3204339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IFRS 16</a:t>
            </a:r>
            <a:endParaRPr lang="en-US" dirty="0"/>
          </a:p>
        </p:txBody>
      </p:sp>
      <p:grpSp>
        <p:nvGrpSpPr>
          <p:cNvPr id="11" name="Gruppieren 15"/>
          <p:cNvGrpSpPr/>
          <p:nvPr/>
        </p:nvGrpSpPr>
        <p:grpSpPr>
          <a:xfrm>
            <a:off x="1006473" y="1245398"/>
            <a:ext cx="3288260" cy="1757684"/>
            <a:chOff x="925960" y="1752599"/>
            <a:chExt cx="3288260" cy="1243600"/>
          </a:xfrm>
        </p:grpSpPr>
        <p:sp>
          <p:nvSpPr>
            <p:cNvPr id="44" name="Rechteck 12"/>
            <p:cNvSpPr/>
            <p:nvPr/>
          </p:nvSpPr>
          <p:spPr bwMode="ltGray">
            <a:xfrm>
              <a:off x="1213960" y="1752599"/>
              <a:ext cx="3000260" cy="1155853"/>
            </a:xfrm>
            <a:prstGeom prst="rect">
              <a:avLst/>
            </a:prstGeom>
            <a:solidFill>
              <a:schemeClr val="accent3"/>
            </a:solidFill>
            <a:ln w="9525" cap="sq">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Lessee has to recognise a right-of-use asset and a lease liability for almost all lease contracts</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sp>
          <p:nvSpPr>
            <p:cNvPr id="45" name="Rechteck 25"/>
            <p:cNvSpPr/>
            <p:nvPr/>
          </p:nvSpPr>
          <p:spPr bwMode="ltGray">
            <a:xfrm>
              <a:off x="925960" y="2924199"/>
              <a:ext cx="288000" cy="72000"/>
            </a:xfrm>
            <a:prstGeom prst="rect">
              <a:avLst/>
            </a:prstGeom>
            <a:solidFill>
              <a:schemeClr val="accent3"/>
            </a:solidFill>
            <a:ln w="9525">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grpSp>
      <p:grpSp>
        <p:nvGrpSpPr>
          <p:cNvPr id="12" name="Gruppieren 28"/>
          <p:cNvGrpSpPr/>
          <p:nvPr/>
        </p:nvGrpSpPr>
        <p:grpSpPr>
          <a:xfrm>
            <a:off x="4170013" y="2382992"/>
            <a:ext cx="2968822" cy="1523851"/>
            <a:chOff x="3970947" y="1752600"/>
            <a:chExt cx="2968822" cy="1096375"/>
          </a:xfrm>
          <a:solidFill>
            <a:schemeClr val="accent4"/>
          </a:solidFill>
        </p:grpSpPr>
        <p:sp>
          <p:nvSpPr>
            <p:cNvPr id="42" name="Rechteck 38"/>
            <p:cNvSpPr/>
            <p:nvPr/>
          </p:nvSpPr>
          <p:spPr bwMode="ltGray">
            <a:xfrm>
              <a:off x="3970947" y="2776975"/>
              <a:ext cx="288000" cy="72000"/>
            </a:xfrm>
            <a:prstGeom prst="rect">
              <a:avLst/>
            </a:prstGeom>
            <a:grpFill/>
            <a:ln w="9525">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sp>
          <p:nvSpPr>
            <p:cNvPr id="43" name="Rechteck 36"/>
            <p:cNvSpPr/>
            <p:nvPr/>
          </p:nvSpPr>
          <p:spPr bwMode="ltGray">
            <a:xfrm>
              <a:off x="4278277" y="1752600"/>
              <a:ext cx="2661492" cy="1015591"/>
            </a:xfrm>
            <a:prstGeom prst="rect">
              <a:avLst/>
            </a:prstGeom>
            <a:grpFill/>
            <a:ln w="9525" cap="sq">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Exemptions for short-term leases and leases of low value assets</a:t>
              </a:r>
            </a:p>
          </p:txBody>
        </p:sp>
      </p:grpSp>
      <p:grpSp>
        <p:nvGrpSpPr>
          <p:cNvPr id="13" name="Gruppieren 32"/>
          <p:cNvGrpSpPr/>
          <p:nvPr/>
        </p:nvGrpSpPr>
        <p:grpSpPr>
          <a:xfrm>
            <a:off x="577516" y="3250049"/>
            <a:ext cx="3100933" cy="1418204"/>
            <a:chOff x="5118500" y="2514600"/>
            <a:chExt cx="2640889" cy="1674498"/>
          </a:xfrm>
        </p:grpSpPr>
        <p:sp>
          <p:nvSpPr>
            <p:cNvPr id="40" name="Rechteck 20"/>
            <p:cNvSpPr/>
            <p:nvPr/>
          </p:nvSpPr>
          <p:spPr bwMode="ltGray">
            <a:xfrm>
              <a:off x="5412441" y="2514600"/>
              <a:ext cx="2346948" cy="1595717"/>
            </a:xfrm>
            <a:prstGeom prst="rect">
              <a:avLst/>
            </a:prstGeom>
            <a:solidFill>
              <a:schemeClr val="accent1"/>
            </a:solidFill>
            <a:ln w="9525"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Lessor accounting stays almost the same as under current guidance</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sp>
          <p:nvSpPr>
            <p:cNvPr id="41" name="Rechteck 19"/>
            <p:cNvSpPr/>
            <p:nvPr/>
          </p:nvSpPr>
          <p:spPr bwMode="ltGray">
            <a:xfrm>
              <a:off x="5118500" y="4117098"/>
              <a:ext cx="288000" cy="72000"/>
            </a:xfrm>
            <a:prstGeom prst="rect">
              <a:avLst/>
            </a:prstGeom>
            <a:solidFill>
              <a:schemeClr val="accent1"/>
            </a:solidFill>
            <a:ln w="9525">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grpSp>
      <p:grpSp>
        <p:nvGrpSpPr>
          <p:cNvPr id="14" name="Gruppieren 39"/>
          <p:cNvGrpSpPr/>
          <p:nvPr/>
        </p:nvGrpSpPr>
        <p:grpSpPr>
          <a:xfrm>
            <a:off x="1614579" y="5076994"/>
            <a:ext cx="2912756" cy="1136043"/>
            <a:chOff x="1460002" y="4483866"/>
            <a:chExt cx="2238659" cy="1153355"/>
          </a:xfrm>
        </p:grpSpPr>
        <p:sp>
          <p:nvSpPr>
            <p:cNvPr id="38" name="Rechteck 27"/>
            <p:cNvSpPr/>
            <p:nvPr/>
          </p:nvSpPr>
          <p:spPr bwMode="ltGray">
            <a:xfrm>
              <a:off x="1752600" y="4483866"/>
              <a:ext cx="1946061" cy="1063324"/>
            </a:xfrm>
            <a:prstGeom prst="rect">
              <a:avLst/>
            </a:prstGeom>
            <a:solidFill>
              <a:schemeClr val="accent5"/>
            </a:solidFill>
            <a:ln w="9525" cap="sq">
              <a:solidFill>
                <a:schemeClr val="accent5"/>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IFRS 16 was published on </a:t>
              </a:r>
              <a:b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b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13 January 2016</a:t>
              </a:r>
            </a:p>
          </p:txBody>
        </p:sp>
        <p:sp>
          <p:nvSpPr>
            <p:cNvPr id="39" name="Rechteck 24"/>
            <p:cNvSpPr/>
            <p:nvPr/>
          </p:nvSpPr>
          <p:spPr bwMode="ltGray">
            <a:xfrm>
              <a:off x="1460002" y="5565221"/>
              <a:ext cx="288000" cy="72000"/>
            </a:xfrm>
            <a:prstGeom prst="rect">
              <a:avLst/>
            </a:prstGeom>
            <a:solidFill>
              <a:schemeClr val="accent5"/>
            </a:solidFill>
            <a:ln w="9525">
              <a:solidFill>
                <a:schemeClr val="accent5"/>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grpSp>
      <p:grpSp>
        <p:nvGrpSpPr>
          <p:cNvPr id="15" name="Gruppieren 37"/>
          <p:cNvGrpSpPr/>
          <p:nvPr/>
        </p:nvGrpSpPr>
        <p:grpSpPr>
          <a:xfrm>
            <a:off x="4944129" y="4108111"/>
            <a:ext cx="2494098" cy="927605"/>
            <a:chOff x="4165880" y="4989467"/>
            <a:chExt cx="2169229" cy="1119041"/>
          </a:xfrm>
        </p:grpSpPr>
        <p:sp>
          <p:nvSpPr>
            <p:cNvPr id="36" name="Rechteck 31"/>
            <p:cNvSpPr/>
            <p:nvPr/>
          </p:nvSpPr>
          <p:spPr bwMode="ltGray">
            <a:xfrm>
              <a:off x="4453880" y="4989467"/>
              <a:ext cx="1881229" cy="1041426"/>
            </a:xfrm>
            <a:prstGeom prst="rect">
              <a:avLst/>
            </a:prstGeom>
            <a:solidFill>
              <a:schemeClr val="bg2">
                <a:lumMod val="50000"/>
              </a:schemeClr>
            </a:solidFill>
            <a:ln w="9525" cap="sq">
              <a:solidFill>
                <a:schemeClr val="bg2">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Effective date </a:t>
              </a:r>
              <a:b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b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1 January 2019 </a:t>
              </a:r>
              <a:endParaRPr kumimoji="0" lang="en-GB" sz="2000" b="1" u="none" strike="noStrike" kern="1200" cap="none" spc="0" normalizeH="0" baseline="0" noProof="0" dirty="0">
                <a:ln>
                  <a:noFill/>
                </a:ln>
                <a:solidFill>
                  <a:srgbClr val="FFFFFF"/>
                </a:solidFill>
                <a:effectLst/>
                <a:uLnTx/>
                <a:uFillTx/>
                <a:latin typeface="Georgia" pitchFamily="18" charset="0"/>
                <a:ea typeface="+mn-ea"/>
                <a:cs typeface="+mn-cs"/>
              </a:endParaRPr>
            </a:p>
          </p:txBody>
        </p:sp>
        <p:sp>
          <p:nvSpPr>
            <p:cNvPr id="37" name="Rechteck 18"/>
            <p:cNvSpPr/>
            <p:nvPr/>
          </p:nvSpPr>
          <p:spPr bwMode="ltGray">
            <a:xfrm>
              <a:off x="4165880" y="6036508"/>
              <a:ext cx="288000" cy="72000"/>
            </a:xfrm>
            <a:prstGeom prst="rect">
              <a:avLst/>
            </a:prstGeom>
            <a:solidFill>
              <a:schemeClr val="bg1">
                <a:lumMod val="50000"/>
              </a:schemeClr>
            </a:solidFill>
            <a:ln w="9525">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grpSp>
      <p:grpSp>
        <p:nvGrpSpPr>
          <p:cNvPr id="16" name="Gruppieren 14"/>
          <p:cNvGrpSpPr/>
          <p:nvPr/>
        </p:nvGrpSpPr>
        <p:grpSpPr>
          <a:xfrm>
            <a:off x="8021697" y="3718899"/>
            <a:ext cx="3291219" cy="1151482"/>
            <a:chOff x="4730567" y="4179287"/>
            <a:chExt cx="3291219" cy="928204"/>
          </a:xfrm>
        </p:grpSpPr>
        <p:sp>
          <p:nvSpPr>
            <p:cNvPr id="34" name="Rechteck 28"/>
            <p:cNvSpPr/>
            <p:nvPr/>
          </p:nvSpPr>
          <p:spPr bwMode="ltGray">
            <a:xfrm>
              <a:off x="5021526" y="4179287"/>
              <a:ext cx="3000260" cy="874808"/>
            </a:xfrm>
            <a:prstGeom prst="rect">
              <a:avLst/>
            </a:prstGeom>
            <a:solidFill>
              <a:schemeClr val="accent3"/>
            </a:solidFill>
            <a:ln w="9525" cap="sq">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Enhanced disclosure requirements </a:t>
              </a:r>
            </a:p>
          </p:txBody>
        </p:sp>
        <p:sp>
          <p:nvSpPr>
            <p:cNvPr id="35" name="Rechteck 30"/>
            <p:cNvSpPr/>
            <p:nvPr/>
          </p:nvSpPr>
          <p:spPr bwMode="ltGray">
            <a:xfrm>
              <a:off x="4730567" y="5035491"/>
              <a:ext cx="288000" cy="72000"/>
            </a:xfrm>
            <a:prstGeom prst="rect">
              <a:avLst/>
            </a:prstGeom>
            <a:solidFill>
              <a:schemeClr val="accent3"/>
            </a:solidFill>
            <a:ln w="9525">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grpSp>
      <p:grpSp>
        <p:nvGrpSpPr>
          <p:cNvPr id="17" name="Gruppieren 32"/>
          <p:cNvGrpSpPr>
            <a:grpSpLocks noChangeAspect="1"/>
          </p:cNvGrpSpPr>
          <p:nvPr/>
        </p:nvGrpSpPr>
        <p:grpSpPr>
          <a:xfrm>
            <a:off x="7260472" y="5129176"/>
            <a:ext cx="3259941" cy="1331319"/>
            <a:chOff x="5118500" y="2839305"/>
            <a:chExt cx="2640889" cy="1349793"/>
          </a:xfrm>
        </p:grpSpPr>
        <p:sp>
          <p:nvSpPr>
            <p:cNvPr id="32" name="Rechteck 20"/>
            <p:cNvSpPr/>
            <p:nvPr/>
          </p:nvSpPr>
          <p:spPr bwMode="ltGray">
            <a:xfrm>
              <a:off x="5412441" y="2839305"/>
              <a:ext cx="2346948" cy="1271012"/>
            </a:xfrm>
            <a:prstGeom prst="rect">
              <a:avLst/>
            </a:prstGeom>
            <a:solidFill>
              <a:schemeClr val="accent1"/>
            </a:solidFill>
            <a:ln w="9525"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Earlier application permitted (together with IFRS 15)</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sp>
          <p:nvSpPr>
            <p:cNvPr id="33" name="Rechteck 19"/>
            <p:cNvSpPr/>
            <p:nvPr/>
          </p:nvSpPr>
          <p:spPr bwMode="ltGray">
            <a:xfrm>
              <a:off x="5118500" y="4117098"/>
              <a:ext cx="288000" cy="72000"/>
            </a:xfrm>
            <a:prstGeom prst="rect">
              <a:avLst/>
            </a:prstGeom>
            <a:solidFill>
              <a:schemeClr val="accent1"/>
            </a:solidFill>
            <a:ln w="9525">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grpSp>
      <p:grpSp>
        <p:nvGrpSpPr>
          <p:cNvPr id="18" name="Gruppieren 37"/>
          <p:cNvGrpSpPr/>
          <p:nvPr/>
        </p:nvGrpSpPr>
        <p:grpSpPr>
          <a:xfrm>
            <a:off x="5422577" y="573033"/>
            <a:ext cx="4401477" cy="1407878"/>
            <a:chOff x="4165880" y="4989467"/>
            <a:chExt cx="2169229" cy="1119041"/>
          </a:xfrm>
        </p:grpSpPr>
        <p:sp>
          <p:nvSpPr>
            <p:cNvPr id="30" name="Rechteck 31"/>
            <p:cNvSpPr/>
            <p:nvPr/>
          </p:nvSpPr>
          <p:spPr bwMode="ltGray">
            <a:xfrm>
              <a:off x="4453880" y="4989467"/>
              <a:ext cx="1881229" cy="1041426"/>
            </a:xfrm>
            <a:prstGeom prst="rect">
              <a:avLst/>
            </a:prstGeom>
            <a:solidFill>
              <a:schemeClr val="bg2">
                <a:lumMod val="50000"/>
              </a:schemeClr>
            </a:solidFill>
            <a:ln w="9525" cap="sq">
              <a:solidFill>
                <a:schemeClr val="bg2">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rPr>
                <a:t>Lessee has to present interest expense (on lease liability) and depreciation charge (for right-of-use asset) separately </a:t>
              </a:r>
              <a:endParaRPr kumimoji="0" lang="en-GB" sz="2000" b="1" u="none" strike="noStrike" kern="1200" cap="none" spc="0" normalizeH="0" baseline="0" noProof="0" dirty="0">
                <a:ln>
                  <a:noFill/>
                </a:ln>
                <a:solidFill>
                  <a:srgbClr val="FFFFFF"/>
                </a:solidFill>
                <a:effectLst/>
                <a:uLnTx/>
                <a:uFillTx/>
                <a:latin typeface="Georgia" pitchFamily="18" charset="0"/>
                <a:ea typeface="+mn-ea"/>
                <a:cs typeface="+mn-cs"/>
              </a:endParaRPr>
            </a:p>
          </p:txBody>
        </p:sp>
        <p:sp>
          <p:nvSpPr>
            <p:cNvPr id="31" name="Rechteck 18"/>
            <p:cNvSpPr/>
            <p:nvPr/>
          </p:nvSpPr>
          <p:spPr bwMode="ltGray">
            <a:xfrm>
              <a:off x="4165880" y="6036508"/>
              <a:ext cx="288000" cy="72000"/>
            </a:xfrm>
            <a:prstGeom prst="rect">
              <a:avLst/>
            </a:prstGeom>
            <a:solidFill>
              <a:schemeClr val="bg1">
                <a:lumMod val="50000"/>
              </a:schemeClr>
            </a:solidFill>
            <a:ln w="9525">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GB" sz="2000" b="1" u="none" strike="noStrike" kern="1200" cap="none" spc="0" normalizeH="0" baseline="0" noProof="0" dirty="0" smtClean="0">
                <a:ln>
                  <a:noFill/>
                </a:ln>
                <a:solidFill>
                  <a:srgbClr val="FFFFFF"/>
                </a:solidFill>
                <a:effectLst/>
                <a:uLnTx/>
                <a:uFillTx/>
                <a:latin typeface="Georgia" pitchFamily="18" charset="0"/>
                <a:ea typeface="+mn-ea"/>
                <a:cs typeface="+mn-cs"/>
              </a:endParaRPr>
            </a:p>
          </p:txBody>
        </p:sp>
      </p:grpSp>
      <p:grpSp>
        <p:nvGrpSpPr>
          <p:cNvPr id="19" name="Shape 2310"/>
          <p:cNvGrpSpPr/>
          <p:nvPr/>
        </p:nvGrpSpPr>
        <p:grpSpPr>
          <a:xfrm>
            <a:off x="7361730" y="2155578"/>
            <a:ext cx="3524444" cy="1388816"/>
            <a:chOff x="1460002" y="4248405"/>
            <a:chExt cx="2077469" cy="1388816"/>
          </a:xfrm>
        </p:grpSpPr>
        <p:sp>
          <p:nvSpPr>
            <p:cNvPr id="20" name="Shape 2311"/>
            <p:cNvSpPr/>
            <p:nvPr/>
          </p:nvSpPr>
          <p:spPr>
            <a:xfrm>
              <a:off x="1763619" y="4248405"/>
              <a:ext cx="1773852" cy="1291007"/>
            </a:xfrm>
            <a:prstGeom prst="rect">
              <a:avLst/>
            </a:prstGeom>
            <a:solidFill>
              <a:srgbClr val="DC6900"/>
            </a:solidFill>
            <a:ln w="9525" cap="sq" cmpd="sng">
              <a:solidFill>
                <a:srgbClr val="DC6900"/>
              </a:solidFill>
              <a:prstDash val="solid"/>
              <a:miter lim="800000"/>
              <a:headEnd type="none" w="sm" len="sm"/>
              <a:tailEnd type="none" w="sm" len="sm"/>
            </a:ln>
          </p:spPr>
          <p:txBody>
            <a:bodyPr spcFirstLastPara="1" wrap="square" lIns="72000" tIns="36000" rIns="72000" bIns="3600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000" b="1" u="none" strike="noStrike" kern="0" cap="none" spc="0" normalizeH="0" baseline="0" noProof="0" dirty="0" smtClean="0">
                  <a:ln>
                    <a:noFill/>
                  </a:ln>
                  <a:solidFill>
                    <a:srgbClr val="FFFFFF"/>
                  </a:solidFill>
                  <a:effectLst/>
                  <a:uLnTx/>
                  <a:uFillTx/>
                  <a:latin typeface="Georgia"/>
                  <a:ea typeface="Georgia"/>
                  <a:cs typeface="Georgia"/>
                  <a:sym typeface="Georgia"/>
                </a:rPr>
                <a:t>Huge impact on KPI (debt/equity ratio; EBIT/EBITDA/ operating cash flow)</a:t>
              </a:r>
              <a:endParaRPr kumimoji="0" lang="en-GB" b="1" u="none" strike="noStrike" kern="0" cap="none" spc="0" normalizeH="0" baseline="0" noProof="0" dirty="0" smtClean="0">
                <a:ln>
                  <a:noFill/>
                </a:ln>
                <a:solidFill>
                  <a:srgbClr val="000000"/>
                </a:solidFill>
                <a:effectLst/>
                <a:uLnTx/>
                <a:uFillTx/>
                <a:latin typeface="Arial"/>
                <a:cs typeface="Arial"/>
                <a:sym typeface="Arial"/>
              </a:endParaRPr>
            </a:p>
          </p:txBody>
        </p:sp>
        <p:sp>
          <p:nvSpPr>
            <p:cNvPr id="21" name="Shape 2312"/>
            <p:cNvSpPr/>
            <p:nvPr/>
          </p:nvSpPr>
          <p:spPr>
            <a:xfrm>
              <a:off x="1460002" y="5565221"/>
              <a:ext cx="288000" cy="72000"/>
            </a:xfrm>
            <a:prstGeom prst="rect">
              <a:avLst/>
            </a:prstGeom>
            <a:solidFill>
              <a:srgbClr val="DC6900"/>
            </a:solidFill>
            <a:ln w="9525" cap="flat" cmpd="sng">
              <a:solidFill>
                <a:srgbClr val="DC6900"/>
              </a:solidFill>
              <a:prstDash val="solid"/>
              <a:miter lim="800000"/>
              <a:headEnd type="none" w="sm" len="sm"/>
              <a:tailEnd type="none" w="sm" len="sm"/>
            </a:ln>
          </p:spPr>
          <p:txBody>
            <a:bodyPr spcFirstLastPara="1" wrap="square" lIns="72000" tIns="36000" rIns="72000" bIns="3600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2000" b="1" u="none" strike="noStrike" kern="0" cap="none" spc="0" normalizeH="0" baseline="0" noProof="0" dirty="0" smtClean="0">
                <a:ln>
                  <a:noFill/>
                </a:ln>
                <a:solidFill>
                  <a:srgbClr val="FFFFFF"/>
                </a:solidFill>
                <a:effectLst/>
                <a:uLnTx/>
                <a:uFillTx/>
                <a:latin typeface="Georgia"/>
                <a:ea typeface="Georgia"/>
                <a:cs typeface="Georgia"/>
                <a:sym typeface="Georgia"/>
              </a:endParaRPr>
            </a:p>
          </p:txBody>
        </p:sp>
      </p:grpSp>
    </p:spTree>
    <p:extLst>
      <p:ext uri="{BB962C8B-B14F-4D97-AF65-F5344CB8AC3E}">
        <p14:creationId xmlns:p14="http://schemas.microsoft.com/office/powerpoint/2010/main" val="365726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IFRS 16 impact</a:t>
            </a:r>
            <a:endParaRPr lang="en-US" dirty="0"/>
          </a:p>
        </p:txBody>
      </p:sp>
      <p:sp>
        <p:nvSpPr>
          <p:cNvPr id="32" name="Google Shape;13130;p215"/>
          <p:cNvSpPr/>
          <p:nvPr/>
        </p:nvSpPr>
        <p:spPr>
          <a:xfrm>
            <a:off x="1481845" y="1931964"/>
            <a:ext cx="7645867" cy="4431683"/>
          </a:xfrm>
          <a:prstGeom prst="rect">
            <a:avLst/>
          </a:prstGeom>
          <a:noFill/>
          <a:ln>
            <a:noFill/>
          </a:ln>
        </p:spPr>
        <p:txBody>
          <a:bodyPr spcFirstLastPara="1" wrap="square" lIns="139033" tIns="69500" rIns="139033" bIns="69500" anchor="t" anchorCtr="0">
            <a:noAutofit/>
          </a:bodyPr>
          <a:lstStyle/>
          <a:p>
            <a:pPr defTabSz="1219170">
              <a:buClr>
                <a:srgbClr val="000000"/>
              </a:buClr>
            </a:pPr>
            <a:endParaRPr sz="2800" kern="0" dirty="0">
              <a:solidFill>
                <a:srgbClr val="000000"/>
              </a:solidFill>
              <a:latin typeface="Arial"/>
              <a:ea typeface="Arial"/>
              <a:cs typeface="Arial"/>
              <a:sym typeface="Arial"/>
            </a:endParaRPr>
          </a:p>
        </p:txBody>
      </p:sp>
      <p:pic>
        <p:nvPicPr>
          <p:cNvPr id="6" name="Picture 5"/>
          <p:cNvPicPr>
            <a:picLocks noChangeAspect="1"/>
          </p:cNvPicPr>
          <p:nvPr/>
        </p:nvPicPr>
        <p:blipFill>
          <a:blip r:embed="rId2"/>
          <a:stretch>
            <a:fillRect/>
          </a:stretch>
        </p:blipFill>
        <p:spPr>
          <a:xfrm>
            <a:off x="524484" y="1452512"/>
            <a:ext cx="11465777" cy="4758565"/>
          </a:xfrm>
          <a:prstGeom prst="rect">
            <a:avLst/>
          </a:prstGeom>
        </p:spPr>
      </p:pic>
    </p:spTree>
    <p:extLst>
      <p:ext uri="{BB962C8B-B14F-4D97-AF65-F5344CB8AC3E}">
        <p14:creationId xmlns:p14="http://schemas.microsoft.com/office/powerpoint/2010/main" val="12376902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09" name="Google Shape;609;p90"/>
          <p:cNvSpPr txBox="1">
            <a:spLocks noGrp="1"/>
          </p:cNvSpPr>
          <p:nvPr>
            <p:ph type="title"/>
          </p:nvPr>
        </p:nvSpPr>
        <p:spPr>
          <a:xfrm>
            <a:off x="1981200" y="457200"/>
            <a:ext cx="1097280" cy="1646238"/>
          </a:xfrm>
          <a:prstGeom prst="rect">
            <a:avLst/>
          </a:prstGeom>
          <a:noFill/>
          <a:ln>
            <a:noFill/>
          </a:ln>
        </p:spPr>
        <p:txBody>
          <a:bodyPr spcFirstLastPara="1" vert="horz" wrap="square" lIns="0" tIns="0" rIns="0" bIns="0" rtlCol="0" anchor="b" anchorCtr="0">
            <a:noAutofit/>
          </a:bodyPr>
          <a:lstStyle/>
          <a:p>
            <a:endParaRPr dirty="0"/>
          </a:p>
        </p:txBody>
      </p:sp>
      <p:sp>
        <p:nvSpPr>
          <p:cNvPr id="610" name="Google Shape;610;p90"/>
          <p:cNvSpPr txBox="1"/>
          <p:nvPr/>
        </p:nvSpPr>
        <p:spPr>
          <a:xfrm>
            <a:off x="3542097" y="4685006"/>
            <a:ext cx="5428648"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a:solidFill>
                  <a:schemeClr val="lt1"/>
                </a:solidFill>
                <a:latin typeface="Georgia"/>
                <a:ea typeface="Georgia"/>
                <a:cs typeface="Georgia"/>
                <a:sym typeface="Georgia"/>
              </a:rPr>
              <a:t>a</a:t>
            </a:r>
            <a:r>
              <a:rPr lang="en-GB" sz="6600" dirty="0" smtClean="0">
                <a:solidFill>
                  <a:schemeClr val="lt1"/>
                </a:solidFill>
                <a:latin typeface="Georgia"/>
                <a:ea typeface="Georgia"/>
                <a:cs typeface="Georgia"/>
                <a:sym typeface="Georgia"/>
              </a:rPr>
              <a:t>ssessment?</a:t>
            </a:r>
            <a:endParaRPr dirty="0"/>
          </a:p>
        </p:txBody>
      </p:sp>
      <p:sp>
        <p:nvSpPr>
          <p:cNvPr id="611" name="Google Shape;611;p90"/>
          <p:cNvSpPr txBox="1"/>
          <p:nvPr/>
        </p:nvSpPr>
        <p:spPr>
          <a:xfrm>
            <a:off x="4660345" y="3409089"/>
            <a:ext cx="7443537"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smtClean="0">
                <a:solidFill>
                  <a:schemeClr val="lt1"/>
                </a:solidFill>
                <a:latin typeface="Georgia"/>
                <a:ea typeface="Georgia"/>
                <a:cs typeface="Georgia"/>
                <a:sym typeface="Georgia"/>
              </a:rPr>
              <a:t>IFRS 16 impact</a:t>
            </a:r>
            <a:endParaRPr dirty="0"/>
          </a:p>
        </p:txBody>
      </p:sp>
      <p:sp>
        <p:nvSpPr>
          <p:cNvPr id="612" name="Google Shape;612;p90"/>
          <p:cNvSpPr txBox="1"/>
          <p:nvPr/>
        </p:nvSpPr>
        <p:spPr>
          <a:xfrm>
            <a:off x="3699752" y="2133170"/>
            <a:ext cx="4943734"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smtClean="0">
                <a:solidFill>
                  <a:schemeClr val="lt1"/>
                </a:solidFill>
                <a:latin typeface="Georgia"/>
                <a:sym typeface="Georgia"/>
              </a:rPr>
              <a:t>done your</a:t>
            </a:r>
            <a:endParaRPr dirty="0"/>
          </a:p>
        </p:txBody>
      </p:sp>
      <p:sp>
        <p:nvSpPr>
          <p:cNvPr id="613" name="Google Shape;613;p90"/>
          <p:cNvSpPr txBox="1"/>
          <p:nvPr/>
        </p:nvSpPr>
        <p:spPr>
          <a:xfrm>
            <a:off x="4660345" y="857251"/>
            <a:ext cx="5676875" cy="1315745"/>
          </a:xfrm>
          <a:prstGeom prst="rect">
            <a:avLst/>
          </a:prstGeom>
          <a:solidFill>
            <a:schemeClr val="accent6"/>
          </a:solidFill>
          <a:ln>
            <a:noFill/>
          </a:ln>
        </p:spPr>
        <p:txBody>
          <a:bodyPr spcFirstLastPara="1" wrap="square" lIns="411475" tIns="91425" rIns="411475" bIns="182875" anchor="ctr" anchorCtr="0">
            <a:noAutofit/>
          </a:bodyPr>
          <a:lstStyle/>
          <a:p>
            <a:pPr algn="ctr"/>
            <a:r>
              <a:rPr lang="en-GB" sz="6600" dirty="0" smtClean="0">
                <a:solidFill>
                  <a:schemeClr val="lt1"/>
                </a:solidFill>
                <a:latin typeface="Georgia"/>
                <a:ea typeface="Georgia"/>
                <a:cs typeface="Georgia"/>
                <a:sym typeface="Georgia"/>
              </a:rPr>
              <a:t>Have you</a:t>
            </a:r>
            <a:endParaRPr dirty="0"/>
          </a:p>
        </p:txBody>
      </p:sp>
    </p:spTree>
    <p:extLst>
      <p:ext uri="{BB962C8B-B14F-4D97-AF65-F5344CB8AC3E}">
        <p14:creationId xmlns:p14="http://schemas.microsoft.com/office/powerpoint/2010/main" val="2149813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384265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Thank you</a:t>
            </a:r>
          </a:p>
        </p:txBody>
      </p:sp>
      <p:sp>
        <p:nvSpPr>
          <p:cNvPr id="4" name="Text Placeholder 3"/>
          <p:cNvSpPr>
            <a:spLocks noGrp="1"/>
          </p:cNvSpPr>
          <p:nvPr>
            <p:ph type="body" sz="quarter" idx="10"/>
          </p:nvPr>
        </p:nvSpPr>
        <p:spPr/>
        <p:txBody>
          <a:bodyPr/>
          <a:lstStyle/>
          <a:p>
            <a:r>
              <a:rPr lang="en-GB" dirty="0"/>
              <a:t>© </a:t>
            </a:r>
            <a:r>
              <a:rPr lang="en-GB" dirty="0" smtClean="0"/>
              <a:t>2019 </a:t>
            </a:r>
            <a:r>
              <a:rPr lang="en-GB" dirty="0"/>
              <a:t>PwC. All rights reserved. Not for further distribution without the permission of PwC. “PwC” refers to the network of member firms of PricewaterhouseCoopers International Limited (</a:t>
            </a:r>
            <a:r>
              <a:rPr lang="en-GB" dirty="0" err="1"/>
              <a:t>PwCIL</a:t>
            </a:r>
            <a:r>
              <a:rPr lang="en-GB" dirty="0"/>
              <a:t>), or, as the context requires, individual member firms of the PwC network. Each member firm is a separate legal entity and does not act as agent of </a:t>
            </a:r>
            <a:r>
              <a:rPr lang="en-GB" dirty="0" err="1"/>
              <a:t>PwCIL</a:t>
            </a:r>
            <a:r>
              <a:rPr lang="en-GB" dirty="0"/>
              <a:t> or any other member firm. </a:t>
            </a:r>
            <a:r>
              <a:rPr lang="en-GB" dirty="0" err="1"/>
              <a:t>PwCIL</a:t>
            </a:r>
            <a:r>
              <a:rPr lang="en-GB" dirty="0"/>
              <a:t> does not provide any services to clients. </a:t>
            </a:r>
            <a:r>
              <a:rPr lang="en-GB" dirty="0" err="1"/>
              <a:t>PwCIL</a:t>
            </a:r>
            <a:r>
              <a:rPr lang="en-GB" dirty="0"/>
              <a:t> is not responsible or liable for the acts or omissions of any of its member firms nor can it control the exercise of their professional judgment or bind them in any way. No member firm is responsible or liable for the acts or omissions of any other member firm nor can it control the exercise of another member firm’s professional judgment or bind another member firm or </a:t>
            </a:r>
            <a:r>
              <a:rPr lang="en-GB" dirty="0" err="1"/>
              <a:t>PwCIL</a:t>
            </a:r>
            <a:r>
              <a:rPr lang="en-GB" dirty="0"/>
              <a:t> in any way.</a:t>
            </a:r>
          </a:p>
        </p:txBody>
      </p:sp>
    </p:spTree>
    <p:custDataLst>
      <p:tags r:id="rId1"/>
    </p:custDataLst>
    <p:extLst>
      <p:ext uri="{BB962C8B-B14F-4D97-AF65-F5344CB8AC3E}">
        <p14:creationId xmlns:p14="http://schemas.microsoft.com/office/powerpoint/2010/main" val="362480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IFRS landscape</a:t>
            </a:r>
            <a:endParaRPr lang="en-US" dirty="0"/>
          </a:p>
        </p:txBody>
      </p:sp>
      <p:sp>
        <p:nvSpPr>
          <p:cNvPr id="3" name="Subtitle 2"/>
          <p:cNvSpPr>
            <a:spLocks noGrp="1"/>
          </p:cNvSpPr>
          <p:nvPr>
            <p:ph type="subTitle" idx="1"/>
          </p:nvPr>
        </p:nvSpPr>
        <p:spPr/>
        <p:txBody>
          <a:bodyPr/>
          <a:lstStyle/>
          <a:p>
            <a:r>
              <a:rPr lang="en-US" dirty="0" smtClean="0"/>
              <a:t>1</a:t>
            </a:r>
            <a:endParaRPr lang="en-US" dirty="0"/>
          </a:p>
        </p:txBody>
      </p:sp>
    </p:spTree>
    <p:extLst>
      <p:ext uri="{BB962C8B-B14F-4D97-AF65-F5344CB8AC3E}">
        <p14:creationId xmlns:p14="http://schemas.microsoft.com/office/powerpoint/2010/main" val="2628554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Amendments</a:t>
            </a:r>
            <a:endParaRPr lang="en-US" dirty="0"/>
          </a:p>
        </p:txBody>
      </p:sp>
      <p:sp>
        <p:nvSpPr>
          <p:cNvPr id="5" name="Subtitle 4"/>
          <p:cNvSpPr>
            <a:spLocks noGrp="1"/>
          </p:cNvSpPr>
          <p:nvPr>
            <p:ph type="subTitle" idx="16"/>
          </p:nvPr>
        </p:nvSpPr>
        <p:spPr/>
        <p:txBody>
          <a:bodyPr/>
          <a:lstStyle/>
          <a:p>
            <a:r>
              <a:rPr lang="en-US" dirty="0" smtClean="0"/>
              <a:t>Effective 1 January 2019</a:t>
            </a:r>
            <a:endParaRPr lang="en-US" dirty="0"/>
          </a:p>
        </p:txBody>
      </p:sp>
      <p:sp>
        <p:nvSpPr>
          <p:cNvPr id="91" name="Google Shape;1070;p120"/>
          <p:cNvSpPr txBox="1">
            <a:spLocks/>
          </p:cNvSpPr>
          <p:nvPr/>
        </p:nvSpPr>
        <p:spPr>
          <a:xfrm>
            <a:off x="457200" y="3611881"/>
            <a:ext cx="4961824" cy="137400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accent3"/>
              </a:buClr>
              <a:buSzPts val="1600"/>
              <a:buFont typeface="Arial"/>
              <a:buNone/>
              <a:defRPr sz="1600" b="1" i="0" u="none" strike="noStrike" cap="none">
                <a:solidFill>
                  <a:schemeClr val="accent3"/>
                </a:solidFill>
                <a:latin typeface="Arial"/>
                <a:ea typeface="Arial"/>
                <a:cs typeface="Arial"/>
                <a:sym typeface="Arial"/>
              </a:defRPr>
            </a:lvl1pPr>
            <a:lvl2pPr marL="914400" marR="0" lvl="1" indent="-228600" algn="l" rtl="0">
              <a:lnSpc>
                <a:spcPct val="100000"/>
              </a:lnSpc>
              <a:spcBef>
                <a:spcPts val="45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6pPr>
            <a:lvl7pPr marL="3200400" marR="0" lvl="6"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7pPr>
            <a:lvl8pPr marL="3657600" marR="0" lvl="7"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8pPr>
            <a:lvl9pPr marL="4114800" marR="0" lvl="8" indent="-342900" algn="l" rtl="0">
              <a:lnSpc>
                <a:spcPct val="100000"/>
              </a:lnSpc>
              <a:spcBef>
                <a:spcPts val="600"/>
              </a:spcBef>
              <a:spcAft>
                <a:spcPts val="600"/>
              </a:spcAft>
              <a:buClr>
                <a:schemeClr val="dk1"/>
              </a:buClr>
              <a:buSzPts val="1800"/>
              <a:buFont typeface="Arial"/>
              <a:buChar char="•"/>
              <a:defRPr sz="14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E0301E"/>
              </a:buClr>
              <a:buSzPts val="1600"/>
              <a:buFont typeface="Arial"/>
              <a:buNone/>
              <a:tabLst/>
              <a:defRPr/>
            </a:pPr>
            <a:r>
              <a:rPr kumimoji="0" lang="en-GB" sz="2000" b="1" i="0" u="none" strike="noStrike" kern="0" cap="none" spc="0" normalizeH="0" baseline="0" noProof="0" dirty="0" smtClean="0">
                <a:ln>
                  <a:noFill/>
                </a:ln>
                <a:solidFill>
                  <a:srgbClr val="E0301E"/>
                </a:solidFill>
                <a:effectLst/>
                <a:uLnTx/>
                <a:uFillTx/>
                <a:sym typeface="Arial"/>
              </a:rPr>
              <a:t>Definition</a:t>
            </a:r>
            <a:r>
              <a:rPr kumimoji="0" lang="en-GB" sz="2000" b="1" i="0" u="none" strike="noStrike" kern="0" cap="none" spc="0" normalizeH="0" noProof="0" dirty="0" smtClean="0">
                <a:ln>
                  <a:noFill/>
                </a:ln>
                <a:solidFill>
                  <a:srgbClr val="E0301E"/>
                </a:solidFill>
                <a:effectLst/>
                <a:uLnTx/>
                <a:uFillTx/>
                <a:sym typeface="Arial"/>
              </a:rPr>
              <a:t> of a business</a:t>
            </a:r>
          </a:p>
          <a:p>
            <a:pPr marL="0" marR="0" lvl="0" indent="0" algn="l" defTabSz="914400" rtl="0" eaLnBrk="1" fontAlgn="auto" latinLnBrk="0" hangingPunct="1">
              <a:lnSpc>
                <a:spcPct val="100000"/>
              </a:lnSpc>
              <a:spcBef>
                <a:spcPts val="0"/>
              </a:spcBef>
              <a:spcAft>
                <a:spcPts val="0"/>
              </a:spcAft>
              <a:buClr>
                <a:srgbClr val="E0301E"/>
              </a:buClr>
              <a:buSzPts val="1600"/>
              <a:buFont typeface="Arial"/>
              <a:buNone/>
              <a:tabLst/>
              <a:defRPr/>
            </a:pPr>
            <a:endParaRPr kumimoji="0" lang="en-GB" sz="2000" b="1" i="0" u="none" strike="noStrike" kern="0" cap="none" spc="0" normalizeH="0" noProof="0" dirty="0" smtClean="0">
              <a:ln>
                <a:noFill/>
              </a:ln>
              <a:solidFill>
                <a:srgbClr val="E0301E"/>
              </a:solidFill>
              <a:effectLst/>
              <a:uLnTx/>
              <a:uFillTx/>
              <a:sym typeface="Arial"/>
            </a:endParaRPr>
          </a:p>
          <a:p>
            <a:pPr marL="285750" marR="0" lvl="1" indent="-285750" algn="l" defTabSz="914400" rtl="0" eaLnBrk="1" fontAlgn="auto" latinLnBrk="0" hangingPunct="1">
              <a:lnSpc>
                <a:spcPct val="100000"/>
              </a:lnSpc>
              <a:spcBef>
                <a:spcPts val="450"/>
              </a:spcBef>
              <a:spcAft>
                <a:spcPts val="0"/>
              </a:spcAft>
              <a:buClr>
                <a:srgbClr val="000000"/>
              </a:buClr>
              <a:buSzPts val="1400"/>
              <a:buFont typeface="Arial" panose="020B0604020202020204" pitchFamily="34" charset="0"/>
              <a:buChar char="•"/>
              <a:tabLst/>
              <a:defRPr/>
            </a:pPr>
            <a:r>
              <a:rPr kumimoji="0" lang="en-GB" sz="2000" b="0" i="0" u="none" strike="noStrike" kern="0" cap="none" spc="0" normalizeH="0" baseline="0" noProof="0" dirty="0" smtClean="0">
                <a:ln>
                  <a:noFill/>
                </a:ln>
                <a:solidFill>
                  <a:srgbClr val="000000"/>
                </a:solidFill>
                <a:effectLst/>
                <a:uLnTx/>
                <a:uFillTx/>
                <a:sym typeface="Arial"/>
              </a:rPr>
              <a:t>INPUTS</a:t>
            </a:r>
            <a:r>
              <a:rPr kumimoji="0" lang="en-GB" sz="2000" b="0" i="0" u="none" strike="noStrike" kern="0" cap="none" spc="0" normalizeH="0" noProof="0" dirty="0" smtClean="0">
                <a:ln>
                  <a:noFill/>
                </a:ln>
                <a:solidFill>
                  <a:srgbClr val="000000"/>
                </a:solidFill>
                <a:effectLst/>
                <a:uLnTx/>
                <a:uFillTx/>
                <a:sym typeface="Arial"/>
              </a:rPr>
              <a:t> + PROCESS = OUTPUT</a:t>
            </a:r>
          </a:p>
          <a:p>
            <a:pPr marL="285750" marR="0" lvl="1" indent="-285750" algn="l" defTabSz="914400" rtl="0" eaLnBrk="1" fontAlgn="auto" latinLnBrk="0" hangingPunct="1">
              <a:lnSpc>
                <a:spcPct val="100000"/>
              </a:lnSpc>
              <a:spcBef>
                <a:spcPts val="450"/>
              </a:spcBef>
              <a:spcAft>
                <a:spcPts val="0"/>
              </a:spcAft>
              <a:buClr>
                <a:srgbClr val="000000"/>
              </a:buClr>
              <a:buSzPts val="1400"/>
              <a:buFont typeface="Arial" panose="020B0604020202020204" pitchFamily="34" charset="0"/>
              <a:buChar char="•"/>
              <a:tabLst/>
              <a:defRPr/>
            </a:pPr>
            <a:r>
              <a:rPr kumimoji="0" lang="en-GB" sz="2000" b="0" i="0" u="none" strike="noStrike" kern="0" cap="none" spc="0" normalizeH="0" baseline="0" noProof="0" dirty="0" smtClean="0">
                <a:ln>
                  <a:noFill/>
                </a:ln>
                <a:solidFill>
                  <a:srgbClr val="000000"/>
                </a:solidFill>
                <a:effectLst/>
                <a:uLnTx/>
                <a:uFillTx/>
                <a:sym typeface="Arial"/>
              </a:rPr>
              <a:t>Outputs</a:t>
            </a:r>
            <a:r>
              <a:rPr kumimoji="0" lang="en-GB" sz="2000" b="0" i="0" u="none" strike="noStrike" kern="0" cap="none" spc="0" normalizeH="0" noProof="0" dirty="0" smtClean="0">
                <a:ln>
                  <a:noFill/>
                </a:ln>
                <a:solidFill>
                  <a:srgbClr val="000000"/>
                </a:solidFill>
                <a:effectLst/>
                <a:uLnTx/>
                <a:uFillTx/>
                <a:sym typeface="Arial"/>
              </a:rPr>
              <a:t> now focusses on goods and services</a:t>
            </a:r>
          </a:p>
          <a:p>
            <a:pPr marL="285750" marR="0" lvl="1" indent="-285750" algn="l" defTabSz="914400" rtl="0" eaLnBrk="1" fontAlgn="auto" latinLnBrk="0" hangingPunct="1">
              <a:lnSpc>
                <a:spcPct val="100000"/>
              </a:lnSpc>
              <a:spcBef>
                <a:spcPts val="450"/>
              </a:spcBef>
              <a:spcAft>
                <a:spcPts val="0"/>
              </a:spcAft>
              <a:buClr>
                <a:srgbClr val="000000"/>
              </a:buClr>
              <a:buSzPts val="1400"/>
              <a:buFont typeface="Arial" panose="020B0604020202020204" pitchFamily="34" charset="0"/>
              <a:buChar char="•"/>
              <a:tabLst/>
              <a:defRPr/>
            </a:pPr>
            <a:r>
              <a:rPr lang="en-GB" sz="2000" kern="0" baseline="0" dirty="0" smtClean="0">
                <a:solidFill>
                  <a:srgbClr val="000000"/>
                </a:solidFill>
              </a:rPr>
              <a:t>More</a:t>
            </a:r>
            <a:r>
              <a:rPr lang="en-GB" sz="2000" kern="0" dirty="0" smtClean="0">
                <a:solidFill>
                  <a:srgbClr val="000000"/>
                </a:solidFill>
              </a:rPr>
              <a:t> asset acquisitions than business combinations</a:t>
            </a:r>
            <a:endParaRPr kumimoji="0" lang="en-GB" sz="2000" b="0" i="0" u="none" strike="noStrike" kern="0" cap="none" spc="0" normalizeH="0" baseline="0" noProof="0" dirty="0">
              <a:ln>
                <a:noFill/>
              </a:ln>
              <a:solidFill>
                <a:srgbClr val="000000"/>
              </a:solidFill>
              <a:effectLst/>
              <a:uLnTx/>
              <a:uFillTx/>
              <a:sym typeface="Arial"/>
            </a:endParaRPr>
          </a:p>
        </p:txBody>
      </p:sp>
      <p:sp>
        <p:nvSpPr>
          <p:cNvPr id="92" name="Google Shape;1071;p120"/>
          <p:cNvSpPr txBox="1">
            <a:spLocks/>
          </p:cNvSpPr>
          <p:nvPr/>
        </p:nvSpPr>
        <p:spPr>
          <a:xfrm>
            <a:off x="426720" y="2103438"/>
            <a:ext cx="5666072" cy="1325562"/>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accent3"/>
              </a:buClr>
              <a:buSzPts val="7200"/>
              <a:buFont typeface="Arial"/>
              <a:buNone/>
              <a:defRPr sz="7200" b="0" i="0" u="none" strike="noStrike" cap="none">
                <a:solidFill>
                  <a:schemeClr val="accent3"/>
                </a:solidFill>
                <a:latin typeface="Arial"/>
                <a:ea typeface="Arial"/>
                <a:cs typeface="Arial"/>
                <a:sym typeface="Arial"/>
              </a:defRPr>
            </a:lvl1pPr>
            <a:lvl2pPr marL="914400" marR="0" lvl="1" indent="-228600" algn="l" rtl="0">
              <a:lnSpc>
                <a:spcPct val="100000"/>
              </a:lnSpc>
              <a:spcBef>
                <a:spcPts val="1200"/>
              </a:spcBef>
              <a:spcAft>
                <a:spcPts val="0"/>
              </a:spcAft>
              <a:buClr>
                <a:schemeClr val="dk1"/>
              </a:buClr>
              <a:buSzPts val="1800"/>
              <a:buFont typeface="Arial"/>
              <a:buNone/>
              <a:defRPr sz="1400" b="0" i="0" u="none" strike="noStrike" cap="none">
                <a:solidFill>
                  <a:schemeClr val="dk1"/>
                </a:solidFill>
                <a:latin typeface="Arial"/>
                <a:ea typeface="Arial"/>
                <a:cs typeface="Arial"/>
                <a:sym typeface="Arial"/>
              </a:defRPr>
            </a:lvl2pPr>
            <a:lvl3pPr marL="1371600" marR="0" lvl="2"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3pPr>
            <a:lvl4pPr marL="1828800" marR="0" lvl="3"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4pPr>
            <a:lvl5pPr marL="2286000" marR="0" lvl="4"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5pPr>
            <a:lvl6pPr marL="2743200" marR="0" lvl="5"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6pPr>
            <a:lvl7pPr marL="3200400" marR="0" lvl="6"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7pPr>
            <a:lvl8pPr marL="3657600" marR="0" lvl="7"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8pPr>
            <a:lvl9pPr marL="4114800" marR="0" lvl="8" indent="-342900" algn="l" rtl="0">
              <a:lnSpc>
                <a:spcPct val="100000"/>
              </a:lnSpc>
              <a:spcBef>
                <a:spcPts val="600"/>
              </a:spcBef>
              <a:spcAft>
                <a:spcPts val="600"/>
              </a:spcAft>
              <a:buClr>
                <a:schemeClr val="dk1"/>
              </a:buClr>
              <a:buSzPts val="1800"/>
              <a:buFont typeface="Arial"/>
              <a:buChar char="•"/>
              <a:defRPr sz="14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E0301E"/>
              </a:buClr>
              <a:buSzPts val="7200"/>
              <a:buFont typeface="Arial"/>
              <a:buNone/>
              <a:tabLst/>
              <a:defRPr/>
            </a:pPr>
            <a:r>
              <a:rPr kumimoji="0" lang="en-GB" sz="7200" b="0" i="0" u="none" strike="noStrike" kern="0" cap="none" spc="0" normalizeH="0" baseline="0" noProof="0" dirty="0" smtClean="0">
                <a:ln>
                  <a:noFill/>
                </a:ln>
                <a:solidFill>
                  <a:srgbClr val="E0301E"/>
                </a:solidFill>
                <a:effectLst/>
                <a:uLnTx/>
                <a:uFillTx/>
                <a:latin typeface="Arial"/>
                <a:cs typeface="Arial"/>
                <a:sym typeface="Arial"/>
              </a:rPr>
              <a:t>IFRS 3</a:t>
            </a:r>
            <a:endParaRPr kumimoji="0" lang="en-GB" sz="7200" b="0" i="0" u="none" strike="noStrike" kern="0" cap="none" spc="0" normalizeH="0" baseline="0" noProof="0" dirty="0">
              <a:ln>
                <a:noFill/>
              </a:ln>
              <a:solidFill>
                <a:srgbClr val="E0301E"/>
              </a:solidFill>
              <a:effectLst/>
              <a:uLnTx/>
              <a:uFillTx/>
              <a:latin typeface="Arial"/>
              <a:cs typeface="Arial"/>
              <a:sym typeface="Arial"/>
            </a:endParaRPr>
          </a:p>
        </p:txBody>
      </p:sp>
      <p:sp>
        <p:nvSpPr>
          <p:cNvPr id="94" name="Google Shape;1073;p120"/>
          <p:cNvSpPr txBox="1">
            <a:spLocks/>
          </p:cNvSpPr>
          <p:nvPr/>
        </p:nvSpPr>
        <p:spPr>
          <a:xfrm>
            <a:off x="5967663" y="2103438"/>
            <a:ext cx="6021453" cy="1325562"/>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accent1"/>
              </a:buClr>
              <a:buSzPts val="7200"/>
              <a:buFont typeface="Arial"/>
              <a:buNone/>
              <a:defRPr sz="7200" b="0" i="0" u="none" strike="noStrike" cap="none">
                <a:solidFill>
                  <a:schemeClr val="accent1"/>
                </a:solidFill>
                <a:latin typeface="Arial"/>
                <a:ea typeface="Arial"/>
                <a:cs typeface="Arial"/>
                <a:sym typeface="Arial"/>
              </a:defRPr>
            </a:lvl1pPr>
            <a:lvl2pPr marL="914400" marR="0" lvl="1" indent="-228600" algn="l" rtl="0">
              <a:lnSpc>
                <a:spcPct val="100000"/>
              </a:lnSpc>
              <a:spcBef>
                <a:spcPts val="1200"/>
              </a:spcBef>
              <a:spcAft>
                <a:spcPts val="0"/>
              </a:spcAft>
              <a:buClr>
                <a:schemeClr val="dk1"/>
              </a:buClr>
              <a:buSzPts val="1800"/>
              <a:buFont typeface="Arial"/>
              <a:buNone/>
              <a:defRPr sz="1400" b="0" i="0" u="none" strike="noStrike" cap="none">
                <a:solidFill>
                  <a:schemeClr val="dk1"/>
                </a:solidFill>
                <a:latin typeface="Arial"/>
                <a:ea typeface="Arial"/>
                <a:cs typeface="Arial"/>
                <a:sym typeface="Arial"/>
              </a:defRPr>
            </a:lvl2pPr>
            <a:lvl3pPr marL="1371600" marR="0" lvl="2"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3pPr>
            <a:lvl4pPr marL="1828800" marR="0" lvl="3"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4pPr>
            <a:lvl5pPr marL="2286000" marR="0" lvl="4"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5pPr>
            <a:lvl6pPr marL="2743200" marR="0" lvl="5"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6pPr>
            <a:lvl7pPr marL="3200400" marR="0" lvl="6"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7pPr>
            <a:lvl8pPr marL="3657600" marR="0" lvl="7"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8pPr>
            <a:lvl9pPr marL="4114800" marR="0" lvl="8" indent="-342900" algn="l" rtl="0">
              <a:lnSpc>
                <a:spcPct val="100000"/>
              </a:lnSpc>
              <a:spcBef>
                <a:spcPts val="600"/>
              </a:spcBef>
              <a:spcAft>
                <a:spcPts val="600"/>
              </a:spcAft>
              <a:buClr>
                <a:schemeClr val="dk1"/>
              </a:buClr>
              <a:buSzPts val="1800"/>
              <a:buFont typeface="Arial"/>
              <a:buChar char="•"/>
              <a:defRPr sz="14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D04A02"/>
              </a:buClr>
              <a:buSzPts val="7200"/>
              <a:buFont typeface="Arial"/>
              <a:buNone/>
              <a:tabLst/>
              <a:defRPr/>
            </a:pPr>
            <a:r>
              <a:rPr kumimoji="0" lang="en-GB" sz="7200" b="0" i="0" u="none" strike="noStrike" kern="0" cap="none" spc="0" normalizeH="0" baseline="0" noProof="0" dirty="0" smtClean="0">
                <a:ln>
                  <a:noFill/>
                </a:ln>
                <a:solidFill>
                  <a:schemeClr val="bg1">
                    <a:lumMod val="50000"/>
                  </a:schemeClr>
                </a:solidFill>
                <a:effectLst/>
                <a:uLnTx/>
                <a:uFillTx/>
                <a:latin typeface="Arial"/>
                <a:cs typeface="Arial"/>
                <a:sym typeface="Arial"/>
              </a:rPr>
              <a:t>IFRIC 23</a:t>
            </a:r>
            <a:endParaRPr kumimoji="0" lang="en-GB" sz="7200" b="0" i="0" u="none" strike="noStrike" kern="0" cap="none" spc="0" normalizeH="0" baseline="0" noProof="0" dirty="0">
              <a:ln>
                <a:noFill/>
              </a:ln>
              <a:solidFill>
                <a:schemeClr val="bg1">
                  <a:lumMod val="50000"/>
                </a:schemeClr>
              </a:solidFill>
              <a:effectLst/>
              <a:uLnTx/>
              <a:uFillTx/>
              <a:latin typeface="Arial"/>
              <a:cs typeface="Arial"/>
              <a:sym typeface="Arial"/>
            </a:endParaRPr>
          </a:p>
        </p:txBody>
      </p:sp>
      <p:sp>
        <p:nvSpPr>
          <p:cNvPr id="96" name="Google Shape;1076;p120"/>
          <p:cNvSpPr txBox="1">
            <a:spLocks/>
          </p:cNvSpPr>
          <p:nvPr/>
        </p:nvSpPr>
        <p:spPr>
          <a:xfrm>
            <a:off x="6092792" y="3611880"/>
            <a:ext cx="4798729" cy="2560319"/>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chemeClr val="accent1"/>
              </a:buClr>
              <a:buSzPts val="1600"/>
              <a:buFont typeface="Arial"/>
              <a:buNone/>
              <a:defRPr sz="1600" b="1" i="0" u="none" strike="noStrike" cap="none">
                <a:solidFill>
                  <a:schemeClr val="accent1"/>
                </a:solidFill>
                <a:latin typeface="Arial"/>
                <a:ea typeface="Arial"/>
                <a:cs typeface="Arial"/>
                <a:sym typeface="Arial"/>
              </a:defRPr>
            </a:lvl1pPr>
            <a:lvl2pPr marL="914400" marR="0" lvl="1" indent="-228600" algn="l" rtl="0">
              <a:lnSpc>
                <a:spcPct val="100000"/>
              </a:lnSpc>
              <a:spcBef>
                <a:spcPts val="45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6pPr>
            <a:lvl7pPr marL="3200400" marR="0" lvl="6"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7pPr>
            <a:lvl8pPr marL="3657600" marR="0" lvl="7" indent="-342900" algn="l" rtl="0">
              <a:lnSpc>
                <a:spcPct val="100000"/>
              </a:lnSpc>
              <a:spcBef>
                <a:spcPts val="600"/>
              </a:spcBef>
              <a:spcAft>
                <a:spcPts val="0"/>
              </a:spcAft>
              <a:buClr>
                <a:schemeClr val="dk1"/>
              </a:buClr>
              <a:buSzPts val="1800"/>
              <a:buFont typeface="Arial"/>
              <a:buChar char="–"/>
              <a:defRPr sz="1400" b="0" i="0" u="none" strike="noStrike" cap="none">
                <a:solidFill>
                  <a:schemeClr val="dk1"/>
                </a:solidFill>
                <a:latin typeface="Arial"/>
                <a:ea typeface="Arial"/>
                <a:cs typeface="Arial"/>
                <a:sym typeface="Arial"/>
              </a:defRPr>
            </a:lvl8pPr>
            <a:lvl9pPr marL="4114800" marR="0" lvl="8" indent="-342900" algn="l" rtl="0">
              <a:lnSpc>
                <a:spcPct val="100000"/>
              </a:lnSpc>
              <a:spcBef>
                <a:spcPts val="600"/>
              </a:spcBef>
              <a:spcAft>
                <a:spcPts val="600"/>
              </a:spcAft>
              <a:buClr>
                <a:schemeClr val="dk1"/>
              </a:buClr>
              <a:buSzPts val="1800"/>
              <a:buFont typeface="Arial"/>
              <a:buChar char="•"/>
              <a:defRPr sz="14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D04A02"/>
              </a:buClr>
              <a:buSzPts val="1600"/>
              <a:buFont typeface="Arial"/>
              <a:buNone/>
              <a:tabLst/>
              <a:defRPr/>
            </a:pPr>
            <a:r>
              <a:rPr kumimoji="0" lang="en-GB" sz="2000" b="1" i="0" u="none" strike="noStrike" kern="0" cap="none" spc="0" normalizeH="0" baseline="0" noProof="0" dirty="0" smtClean="0">
                <a:ln>
                  <a:noFill/>
                </a:ln>
                <a:solidFill>
                  <a:schemeClr val="bg1">
                    <a:lumMod val="50000"/>
                  </a:schemeClr>
                </a:solidFill>
                <a:effectLst/>
                <a:uLnTx/>
                <a:uFillTx/>
                <a:latin typeface="Arial"/>
                <a:cs typeface="Arial"/>
                <a:sym typeface="Arial"/>
              </a:rPr>
              <a:t>Uncertain tax positions</a:t>
            </a:r>
          </a:p>
          <a:p>
            <a:pPr marL="0" marR="0" lvl="0" indent="0" algn="l" defTabSz="914400" rtl="0" eaLnBrk="1" fontAlgn="auto" latinLnBrk="0" hangingPunct="1">
              <a:lnSpc>
                <a:spcPct val="100000"/>
              </a:lnSpc>
              <a:spcBef>
                <a:spcPts val="0"/>
              </a:spcBef>
              <a:spcAft>
                <a:spcPts val="0"/>
              </a:spcAft>
              <a:buClr>
                <a:srgbClr val="D04A02"/>
              </a:buClr>
              <a:buSzPts val="1600"/>
              <a:buFont typeface="Arial"/>
              <a:buNone/>
              <a:tabLst/>
              <a:defRPr/>
            </a:pPr>
            <a:endParaRPr kumimoji="0" lang="en-GB" sz="2000" b="1" i="0" u="none" strike="noStrike" kern="0" cap="none" spc="0" normalizeH="0" baseline="0" noProof="0" dirty="0" smtClean="0">
              <a:ln>
                <a:noFill/>
              </a:ln>
              <a:solidFill>
                <a:srgbClr val="D04A02"/>
              </a:solidFill>
              <a:effectLst/>
              <a:uLnTx/>
              <a:uFillTx/>
              <a:latin typeface="Arial"/>
              <a:cs typeface="Arial"/>
              <a:sym typeface="Arial"/>
            </a:endParaRPr>
          </a:p>
          <a:p>
            <a:pPr marL="285750" marR="0" lvl="1" indent="-285750" algn="l" defTabSz="914400" rtl="0" eaLnBrk="1" fontAlgn="auto" latinLnBrk="0" hangingPunct="1">
              <a:lnSpc>
                <a:spcPct val="100000"/>
              </a:lnSpc>
              <a:spcBef>
                <a:spcPts val="450"/>
              </a:spcBef>
              <a:spcAft>
                <a:spcPts val="0"/>
              </a:spcAft>
              <a:buClr>
                <a:srgbClr val="000000"/>
              </a:buClr>
              <a:buSzPts val="1400"/>
              <a:buFont typeface="Arial" panose="020B0604020202020204" pitchFamily="34" charset="0"/>
              <a:buChar char="•"/>
              <a:tabLst/>
              <a:defRPr/>
            </a:pPr>
            <a:r>
              <a:rPr kumimoji="0" lang="en-GB" sz="2000" b="0" i="0" u="none" strike="noStrike" kern="0" cap="none" spc="0" normalizeH="0" baseline="0" noProof="0" dirty="0" smtClean="0">
                <a:ln>
                  <a:noFill/>
                </a:ln>
                <a:solidFill>
                  <a:srgbClr val="000000"/>
                </a:solidFill>
                <a:effectLst/>
                <a:uLnTx/>
                <a:uFillTx/>
                <a:latin typeface="Arial"/>
                <a:cs typeface="Arial"/>
                <a:sym typeface="Arial"/>
              </a:rPr>
              <a:t>Previously clarified:</a:t>
            </a:r>
            <a:r>
              <a:rPr kumimoji="0" lang="en-GB" sz="2000" b="0" i="0" u="none" strike="noStrike" kern="0" cap="none" spc="0" normalizeH="0" noProof="0" dirty="0" smtClean="0">
                <a:ln>
                  <a:noFill/>
                </a:ln>
                <a:solidFill>
                  <a:srgbClr val="000000"/>
                </a:solidFill>
                <a:effectLst/>
                <a:uLnTx/>
                <a:uFillTx/>
                <a:latin typeface="Arial"/>
                <a:cs typeface="Arial"/>
                <a:sym typeface="Arial"/>
              </a:rPr>
              <a:t> IAS 12 vs IAS 37</a:t>
            </a:r>
          </a:p>
          <a:p>
            <a:pPr marL="285750" marR="0" lvl="1" indent="-285750" algn="l" defTabSz="914400" rtl="0" eaLnBrk="1" fontAlgn="auto" latinLnBrk="0" hangingPunct="1">
              <a:lnSpc>
                <a:spcPct val="100000"/>
              </a:lnSpc>
              <a:spcBef>
                <a:spcPts val="450"/>
              </a:spcBef>
              <a:spcAft>
                <a:spcPts val="0"/>
              </a:spcAft>
              <a:buClr>
                <a:srgbClr val="000000"/>
              </a:buClr>
              <a:buSzPts val="1400"/>
              <a:buFont typeface="Arial" panose="020B0604020202020204" pitchFamily="34" charset="0"/>
              <a:buChar char="•"/>
              <a:tabLst/>
              <a:defRPr/>
            </a:pPr>
            <a:r>
              <a:rPr kumimoji="0" lang="en-GB" sz="2000" b="0" i="0" u="none" strike="noStrike" kern="0" cap="none" spc="0" normalizeH="0" baseline="0" noProof="0" dirty="0" smtClean="0">
                <a:ln>
                  <a:noFill/>
                </a:ln>
                <a:solidFill>
                  <a:srgbClr val="000000"/>
                </a:solidFill>
                <a:effectLst/>
                <a:uLnTx/>
                <a:uFillTx/>
                <a:latin typeface="Arial"/>
                <a:cs typeface="Arial"/>
                <a:sym typeface="Arial"/>
              </a:rPr>
              <a:t>Deals with timing and measurement</a:t>
            </a:r>
            <a:endParaRPr kumimoji="0" lang="en-GB" sz="20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4821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IFRS timeline</a:t>
            </a:r>
            <a:endParaRPr lang="en-US" dirty="0"/>
          </a:p>
        </p:txBody>
      </p:sp>
      <p:sp>
        <p:nvSpPr>
          <p:cNvPr id="5" name="Subtitle 4"/>
          <p:cNvSpPr>
            <a:spLocks noGrp="1"/>
          </p:cNvSpPr>
          <p:nvPr>
            <p:ph type="subTitle" idx="16"/>
          </p:nvPr>
        </p:nvSpPr>
        <p:spPr/>
        <p:txBody>
          <a:bodyPr/>
          <a:lstStyle/>
          <a:p>
            <a:r>
              <a:rPr lang="en-US" dirty="0" smtClean="0"/>
              <a:t>A seismic shift in significant standards</a:t>
            </a:r>
            <a:endParaRPr lang="en-US" dirty="0"/>
          </a:p>
        </p:txBody>
      </p:sp>
      <p:sp>
        <p:nvSpPr>
          <p:cNvPr id="6" name="Google Shape;13130;p215"/>
          <p:cNvSpPr/>
          <p:nvPr/>
        </p:nvSpPr>
        <p:spPr>
          <a:xfrm>
            <a:off x="2021908" y="2372227"/>
            <a:ext cx="5734400" cy="3323762"/>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100" b="0" i="0" u="none" strike="noStrike" cap="none" dirty="0">
              <a:solidFill>
                <a:srgbClr val="000000"/>
              </a:solidFill>
              <a:latin typeface="Arial"/>
              <a:ea typeface="Arial"/>
              <a:cs typeface="Arial"/>
              <a:sym typeface="Arial"/>
            </a:endParaRPr>
          </a:p>
        </p:txBody>
      </p:sp>
      <p:sp>
        <p:nvSpPr>
          <p:cNvPr id="7" name="Google Shape;13135;p215"/>
          <p:cNvSpPr/>
          <p:nvPr/>
        </p:nvSpPr>
        <p:spPr>
          <a:xfrm>
            <a:off x="7610276" y="2388860"/>
            <a:ext cx="474191" cy="199542"/>
          </a:xfrm>
          <a:custGeom>
            <a:avLst/>
            <a:gdLst/>
            <a:ahLst/>
            <a:cxnLst/>
            <a:rect l="l" t="t" r="r" b="b"/>
            <a:pathLst>
              <a:path w="236" h="120" extrusionOk="0">
                <a:moveTo>
                  <a:pt x="0" y="120"/>
                </a:moveTo>
                <a:lnTo>
                  <a:pt x="0" y="120"/>
                </a:lnTo>
                <a:lnTo>
                  <a:pt x="0" y="120"/>
                </a:lnTo>
                <a:lnTo>
                  <a:pt x="0" y="120"/>
                </a:lnTo>
                <a:lnTo>
                  <a:pt x="0" y="120"/>
                </a:lnTo>
                <a:lnTo>
                  <a:pt x="0" y="120"/>
                </a:lnTo>
                <a:close/>
              </a:path>
            </a:pathLst>
          </a:custGeom>
          <a:solidFill>
            <a:srgbClr val="FBC78E"/>
          </a:solid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8" name="Google Shape;13136;p215"/>
          <p:cNvSpPr/>
          <p:nvPr/>
        </p:nvSpPr>
        <p:spPr>
          <a:xfrm>
            <a:off x="7610276" y="2588404"/>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9" name="Google Shape;13137;p215"/>
          <p:cNvSpPr/>
          <p:nvPr/>
        </p:nvSpPr>
        <p:spPr>
          <a:xfrm>
            <a:off x="7610276"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0" name="Google Shape;13138;p215"/>
          <p:cNvSpPr/>
          <p:nvPr/>
        </p:nvSpPr>
        <p:spPr>
          <a:xfrm>
            <a:off x="7610276"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1" name="Google Shape;13139;p215"/>
          <p:cNvSpPr/>
          <p:nvPr/>
        </p:nvSpPr>
        <p:spPr>
          <a:xfrm>
            <a:off x="7610276"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2" name="Google Shape;13140;p215"/>
          <p:cNvSpPr/>
          <p:nvPr/>
        </p:nvSpPr>
        <p:spPr>
          <a:xfrm>
            <a:off x="7614294"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3" name="Google Shape;13141;p215"/>
          <p:cNvSpPr/>
          <p:nvPr/>
        </p:nvSpPr>
        <p:spPr>
          <a:xfrm>
            <a:off x="7642424" y="255181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4" name="Google Shape;13142;p215"/>
          <p:cNvSpPr/>
          <p:nvPr/>
        </p:nvSpPr>
        <p:spPr>
          <a:xfrm>
            <a:off x="7642424" y="255181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5" name="Google Shape;13143;p215"/>
          <p:cNvSpPr/>
          <p:nvPr/>
        </p:nvSpPr>
        <p:spPr>
          <a:xfrm>
            <a:off x="7642424" y="255181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6" name="Google Shape;13144;p215"/>
          <p:cNvSpPr/>
          <p:nvPr/>
        </p:nvSpPr>
        <p:spPr>
          <a:xfrm>
            <a:off x="7646444" y="255181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7" name="Google Shape;13145;p215"/>
          <p:cNvSpPr/>
          <p:nvPr/>
        </p:nvSpPr>
        <p:spPr>
          <a:xfrm>
            <a:off x="7646444" y="255181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8" name="Google Shape;13146;p215"/>
          <p:cNvSpPr/>
          <p:nvPr/>
        </p:nvSpPr>
        <p:spPr>
          <a:xfrm>
            <a:off x="7646444" y="2548495"/>
            <a:ext cx="1948" cy="342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19" name="Google Shape;13147;p215"/>
          <p:cNvSpPr/>
          <p:nvPr/>
        </p:nvSpPr>
        <p:spPr>
          <a:xfrm>
            <a:off x="7646444" y="2548495"/>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0" name="Google Shape;13148;p215"/>
          <p:cNvSpPr/>
          <p:nvPr/>
        </p:nvSpPr>
        <p:spPr>
          <a:xfrm>
            <a:off x="7646444" y="2548495"/>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1" name="Google Shape;13149;p215"/>
          <p:cNvSpPr/>
          <p:nvPr/>
        </p:nvSpPr>
        <p:spPr>
          <a:xfrm>
            <a:off x="7646446" y="2548495"/>
            <a:ext cx="3896"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2" name="Google Shape;13150;p215"/>
          <p:cNvSpPr/>
          <p:nvPr/>
        </p:nvSpPr>
        <p:spPr>
          <a:xfrm>
            <a:off x="7650463" y="2388857"/>
            <a:ext cx="345596" cy="159634"/>
          </a:xfrm>
          <a:custGeom>
            <a:avLst/>
            <a:gdLst/>
            <a:ahLst/>
            <a:cxnLst/>
            <a:rect l="l" t="t" r="r" b="b"/>
            <a:pathLst>
              <a:path w="172" h="96" extrusionOk="0">
                <a:moveTo>
                  <a:pt x="172" y="0"/>
                </a:moveTo>
                <a:lnTo>
                  <a:pt x="172" y="0"/>
                </a:lnTo>
                <a:lnTo>
                  <a:pt x="152" y="4"/>
                </a:lnTo>
                <a:lnTo>
                  <a:pt x="132" y="12"/>
                </a:lnTo>
                <a:lnTo>
                  <a:pt x="108" y="20"/>
                </a:lnTo>
                <a:lnTo>
                  <a:pt x="86" y="30"/>
                </a:lnTo>
                <a:lnTo>
                  <a:pt x="64" y="42"/>
                </a:lnTo>
                <a:lnTo>
                  <a:pt x="42" y="58"/>
                </a:lnTo>
                <a:lnTo>
                  <a:pt x="20" y="76"/>
                </a:lnTo>
                <a:lnTo>
                  <a:pt x="0" y="96"/>
                </a:lnTo>
                <a:lnTo>
                  <a:pt x="0" y="96"/>
                </a:lnTo>
                <a:lnTo>
                  <a:pt x="20" y="76"/>
                </a:lnTo>
                <a:lnTo>
                  <a:pt x="42" y="58"/>
                </a:lnTo>
                <a:lnTo>
                  <a:pt x="64" y="42"/>
                </a:lnTo>
                <a:lnTo>
                  <a:pt x="86" y="30"/>
                </a:lnTo>
                <a:lnTo>
                  <a:pt x="108" y="20"/>
                </a:lnTo>
                <a:lnTo>
                  <a:pt x="132" y="12"/>
                </a:lnTo>
                <a:lnTo>
                  <a:pt x="152" y="4"/>
                </a:lnTo>
                <a:lnTo>
                  <a:pt x="172" y="0"/>
                </a:lnTo>
              </a:path>
            </a:pathLst>
          </a:cu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3" name="Google Shape;13152;p215"/>
          <p:cNvSpPr/>
          <p:nvPr/>
        </p:nvSpPr>
        <p:spPr>
          <a:xfrm>
            <a:off x="7610276" y="2375554"/>
            <a:ext cx="474191" cy="212847"/>
          </a:xfrm>
          <a:custGeom>
            <a:avLst/>
            <a:gdLst/>
            <a:ahLst/>
            <a:cxnLst/>
            <a:rect l="l" t="t" r="r" b="b"/>
            <a:pathLst>
              <a:path w="236" h="128" extrusionOk="0">
                <a:moveTo>
                  <a:pt x="236" y="0"/>
                </a:moveTo>
                <a:lnTo>
                  <a:pt x="236" y="0"/>
                </a:lnTo>
                <a:lnTo>
                  <a:pt x="216" y="2"/>
                </a:lnTo>
                <a:lnTo>
                  <a:pt x="192" y="8"/>
                </a:lnTo>
                <a:lnTo>
                  <a:pt x="192" y="8"/>
                </a:lnTo>
                <a:lnTo>
                  <a:pt x="172" y="12"/>
                </a:lnTo>
                <a:lnTo>
                  <a:pt x="152" y="20"/>
                </a:lnTo>
                <a:lnTo>
                  <a:pt x="128" y="28"/>
                </a:lnTo>
                <a:lnTo>
                  <a:pt x="106" y="38"/>
                </a:lnTo>
                <a:lnTo>
                  <a:pt x="84" y="50"/>
                </a:lnTo>
                <a:lnTo>
                  <a:pt x="62" y="66"/>
                </a:lnTo>
                <a:lnTo>
                  <a:pt x="40" y="84"/>
                </a:lnTo>
                <a:lnTo>
                  <a:pt x="20" y="104"/>
                </a:lnTo>
                <a:lnTo>
                  <a:pt x="20" y="104"/>
                </a:lnTo>
                <a:lnTo>
                  <a:pt x="20" y="104"/>
                </a:lnTo>
                <a:lnTo>
                  <a:pt x="20" y="104"/>
                </a:lnTo>
                <a:lnTo>
                  <a:pt x="18" y="104"/>
                </a:lnTo>
                <a:lnTo>
                  <a:pt x="18" y="104"/>
                </a:lnTo>
                <a:lnTo>
                  <a:pt x="18" y="104"/>
                </a:lnTo>
                <a:lnTo>
                  <a:pt x="18" y="104"/>
                </a:lnTo>
                <a:lnTo>
                  <a:pt x="18" y="104"/>
                </a:lnTo>
                <a:lnTo>
                  <a:pt x="18" y="104"/>
                </a:lnTo>
                <a:lnTo>
                  <a:pt x="18" y="104"/>
                </a:lnTo>
                <a:lnTo>
                  <a:pt x="18" y="104"/>
                </a:lnTo>
                <a:lnTo>
                  <a:pt x="18" y="104"/>
                </a:lnTo>
                <a:lnTo>
                  <a:pt x="18" y="104"/>
                </a:lnTo>
                <a:lnTo>
                  <a:pt x="18" y="104"/>
                </a:lnTo>
                <a:lnTo>
                  <a:pt x="18" y="104"/>
                </a:lnTo>
                <a:lnTo>
                  <a:pt x="18" y="106"/>
                </a:lnTo>
                <a:lnTo>
                  <a:pt x="18" y="106"/>
                </a:lnTo>
                <a:lnTo>
                  <a:pt x="18" y="106"/>
                </a:lnTo>
                <a:lnTo>
                  <a:pt x="18" y="106"/>
                </a:lnTo>
                <a:lnTo>
                  <a:pt x="18" y="106"/>
                </a:lnTo>
                <a:lnTo>
                  <a:pt x="18" y="106"/>
                </a:lnTo>
                <a:lnTo>
                  <a:pt x="18" y="106"/>
                </a:lnTo>
                <a:lnTo>
                  <a:pt x="18" y="106"/>
                </a:lnTo>
                <a:lnTo>
                  <a:pt x="18" y="106"/>
                </a:lnTo>
                <a:lnTo>
                  <a:pt x="18" y="106"/>
                </a:lnTo>
                <a:lnTo>
                  <a:pt x="16" y="106"/>
                </a:lnTo>
                <a:lnTo>
                  <a:pt x="16" y="106"/>
                </a:lnTo>
                <a:lnTo>
                  <a:pt x="16" y="106"/>
                </a:lnTo>
                <a:lnTo>
                  <a:pt x="16" y="106"/>
                </a:lnTo>
                <a:lnTo>
                  <a:pt x="16" y="106"/>
                </a:lnTo>
                <a:lnTo>
                  <a:pt x="16" y="106"/>
                </a:lnTo>
                <a:lnTo>
                  <a:pt x="16" y="106"/>
                </a:lnTo>
                <a:lnTo>
                  <a:pt x="16" y="106"/>
                </a:lnTo>
                <a:lnTo>
                  <a:pt x="16" y="106"/>
                </a:lnTo>
                <a:lnTo>
                  <a:pt x="16" y="106"/>
                </a:lnTo>
                <a:lnTo>
                  <a:pt x="16" y="106"/>
                </a:lnTo>
                <a:lnTo>
                  <a:pt x="16" y="106"/>
                </a:lnTo>
                <a:lnTo>
                  <a:pt x="2" y="124"/>
                </a:lnTo>
                <a:lnTo>
                  <a:pt x="2" y="124"/>
                </a:lnTo>
                <a:lnTo>
                  <a:pt x="2" y="124"/>
                </a:lnTo>
                <a:lnTo>
                  <a:pt x="2" y="126"/>
                </a:lnTo>
                <a:lnTo>
                  <a:pt x="2" y="126"/>
                </a:lnTo>
                <a:lnTo>
                  <a:pt x="2" y="126"/>
                </a:lnTo>
                <a:lnTo>
                  <a:pt x="2" y="126"/>
                </a:lnTo>
                <a:lnTo>
                  <a:pt x="0" y="126"/>
                </a:lnTo>
                <a:lnTo>
                  <a:pt x="0" y="126"/>
                </a:lnTo>
                <a:lnTo>
                  <a:pt x="0" y="126"/>
                </a:lnTo>
                <a:lnTo>
                  <a:pt x="0" y="126"/>
                </a:lnTo>
                <a:lnTo>
                  <a:pt x="0" y="126"/>
                </a:lnTo>
                <a:lnTo>
                  <a:pt x="0" y="126"/>
                </a:lnTo>
                <a:lnTo>
                  <a:pt x="0" y="126"/>
                </a:lnTo>
                <a:lnTo>
                  <a:pt x="0" y="126"/>
                </a:lnTo>
                <a:lnTo>
                  <a:pt x="0" y="126"/>
                </a:lnTo>
                <a:lnTo>
                  <a:pt x="0" y="126"/>
                </a:lnTo>
                <a:lnTo>
                  <a:pt x="0" y="126"/>
                </a:lnTo>
                <a:lnTo>
                  <a:pt x="0" y="126"/>
                </a:lnTo>
                <a:lnTo>
                  <a:pt x="0" y="128"/>
                </a:lnTo>
                <a:lnTo>
                  <a:pt x="0" y="128"/>
                </a:lnTo>
                <a:lnTo>
                  <a:pt x="0" y="128"/>
                </a:lnTo>
                <a:lnTo>
                  <a:pt x="0" y="128"/>
                </a:lnTo>
                <a:lnTo>
                  <a:pt x="0" y="128"/>
                </a:lnTo>
                <a:lnTo>
                  <a:pt x="0" y="128"/>
                </a:lnTo>
                <a:lnTo>
                  <a:pt x="0" y="128"/>
                </a:lnTo>
                <a:lnTo>
                  <a:pt x="232" y="128"/>
                </a:lnTo>
                <a:lnTo>
                  <a:pt x="232" y="128"/>
                </a:lnTo>
                <a:lnTo>
                  <a:pt x="232" y="128"/>
                </a:lnTo>
                <a:lnTo>
                  <a:pt x="236" y="128"/>
                </a:lnTo>
                <a:lnTo>
                  <a:pt x="236" y="0"/>
                </a:lnTo>
              </a:path>
            </a:pathLst>
          </a:cu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4" name="Google Shape;13155;p215"/>
          <p:cNvSpPr/>
          <p:nvPr/>
        </p:nvSpPr>
        <p:spPr>
          <a:xfrm>
            <a:off x="6063123" y="2392186"/>
            <a:ext cx="474191" cy="196217"/>
          </a:xfrm>
          <a:custGeom>
            <a:avLst/>
            <a:gdLst/>
            <a:ahLst/>
            <a:cxnLst/>
            <a:rect l="l" t="t" r="r" b="b"/>
            <a:pathLst>
              <a:path w="236" h="118" extrusionOk="0">
                <a:moveTo>
                  <a:pt x="0" y="118"/>
                </a:moveTo>
                <a:lnTo>
                  <a:pt x="0" y="118"/>
                </a:lnTo>
                <a:lnTo>
                  <a:pt x="0" y="118"/>
                </a:lnTo>
                <a:lnTo>
                  <a:pt x="0" y="118"/>
                </a:lnTo>
                <a:lnTo>
                  <a:pt x="0" y="118"/>
                </a:lnTo>
                <a:lnTo>
                  <a:pt x="0" y="118"/>
                </a:lnTo>
                <a:close/>
              </a:path>
            </a:pathLst>
          </a:custGeom>
          <a:solidFill>
            <a:srgbClr val="F9B690"/>
          </a:solid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5" name="Google Shape;13156;p215"/>
          <p:cNvSpPr/>
          <p:nvPr/>
        </p:nvSpPr>
        <p:spPr>
          <a:xfrm>
            <a:off x="6063123" y="2588404"/>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6" name="Google Shape;13157;p215"/>
          <p:cNvSpPr/>
          <p:nvPr/>
        </p:nvSpPr>
        <p:spPr>
          <a:xfrm>
            <a:off x="6063123"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7" name="Google Shape;13158;p215"/>
          <p:cNvSpPr/>
          <p:nvPr/>
        </p:nvSpPr>
        <p:spPr>
          <a:xfrm>
            <a:off x="6063123"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8" name="Google Shape;13159;p215"/>
          <p:cNvSpPr/>
          <p:nvPr/>
        </p:nvSpPr>
        <p:spPr>
          <a:xfrm>
            <a:off x="6063123" y="2585078"/>
            <a:ext cx="3896"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29" name="Google Shape;13160;p215"/>
          <p:cNvSpPr/>
          <p:nvPr/>
        </p:nvSpPr>
        <p:spPr>
          <a:xfrm>
            <a:off x="6067143"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0" name="Google Shape;13161;p215"/>
          <p:cNvSpPr/>
          <p:nvPr/>
        </p:nvSpPr>
        <p:spPr>
          <a:xfrm>
            <a:off x="6067143" y="2585078"/>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1" name="Google Shape;13162;p215"/>
          <p:cNvSpPr/>
          <p:nvPr/>
        </p:nvSpPr>
        <p:spPr>
          <a:xfrm>
            <a:off x="6067143" y="258174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2" name="Google Shape;13163;p215"/>
          <p:cNvSpPr/>
          <p:nvPr/>
        </p:nvSpPr>
        <p:spPr>
          <a:xfrm>
            <a:off x="6067143" y="258174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3" name="Google Shape;13164;p215"/>
          <p:cNvSpPr/>
          <p:nvPr/>
        </p:nvSpPr>
        <p:spPr>
          <a:xfrm>
            <a:off x="6067143" y="258174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4" name="Google Shape;13165;p215"/>
          <p:cNvSpPr/>
          <p:nvPr/>
        </p:nvSpPr>
        <p:spPr>
          <a:xfrm>
            <a:off x="6083217" y="2565121"/>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5" name="Google Shape;13166;p215"/>
          <p:cNvSpPr/>
          <p:nvPr/>
        </p:nvSpPr>
        <p:spPr>
          <a:xfrm>
            <a:off x="6083217" y="2565121"/>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6" name="Google Shape;13167;p215"/>
          <p:cNvSpPr/>
          <p:nvPr/>
        </p:nvSpPr>
        <p:spPr>
          <a:xfrm>
            <a:off x="6087236" y="256179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7" name="Google Shape;13168;p215"/>
          <p:cNvSpPr/>
          <p:nvPr/>
        </p:nvSpPr>
        <p:spPr>
          <a:xfrm>
            <a:off x="6087236" y="256179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8" name="Google Shape;13169;p215"/>
          <p:cNvSpPr/>
          <p:nvPr/>
        </p:nvSpPr>
        <p:spPr>
          <a:xfrm>
            <a:off x="6087236" y="256179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39" name="Google Shape;13170;p215"/>
          <p:cNvSpPr/>
          <p:nvPr/>
        </p:nvSpPr>
        <p:spPr>
          <a:xfrm>
            <a:off x="6087236" y="256179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0" name="Google Shape;13171;p215"/>
          <p:cNvSpPr/>
          <p:nvPr/>
        </p:nvSpPr>
        <p:spPr>
          <a:xfrm>
            <a:off x="6087236" y="256179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1" name="Google Shape;13172;p215"/>
          <p:cNvSpPr/>
          <p:nvPr/>
        </p:nvSpPr>
        <p:spPr>
          <a:xfrm>
            <a:off x="6087236" y="256179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2" name="Google Shape;13173;p215"/>
          <p:cNvSpPr/>
          <p:nvPr/>
        </p:nvSpPr>
        <p:spPr>
          <a:xfrm>
            <a:off x="6087236" y="2558471"/>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3" name="Google Shape;13174;p215"/>
          <p:cNvSpPr/>
          <p:nvPr/>
        </p:nvSpPr>
        <p:spPr>
          <a:xfrm>
            <a:off x="6091254" y="2558471"/>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4" name="Google Shape;13175;p215"/>
          <p:cNvSpPr/>
          <p:nvPr/>
        </p:nvSpPr>
        <p:spPr>
          <a:xfrm>
            <a:off x="6091254" y="2558471"/>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5" name="Google Shape;13176;p215"/>
          <p:cNvSpPr/>
          <p:nvPr/>
        </p:nvSpPr>
        <p:spPr>
          <a:xfrm>
            <a:off x="6091254" y="2558471"/>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6" name="Google Shape;13177;p215"/>
          <p:cNvSpPr/>
          <p:nvPr/>
        </p:nvSpPr>
        <p:spPr>
          <a:xfrm>
            <a:off x="6091254" y="2555145"/>
            <a:ext cx="1948" cy="342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7" name="Google Shape;13178;p215"/>
          <p:cNvSpPr/>
          <p:nvPr/>
        </p:nvSpPr>
        <p:spPr>
          <a:xfrm>
            <a:off x="6091251" y="2392186"/>
            <a:ext cx="337561" cy="162960"/>
          </a:xfrm>
          <a:custGeom>
            <a:avLst/>
            <a:gdLst/>
            <a:ahLst/>
            <a:cxnLst/>
            <a:rect l="l" t="t" r="r" b="b"/>
            <a:pathLst>
              <a:path w="168" h="98" extrusionOk="0">
                <a:moveTo>
                  <a:pt x="168" y="0"/>
                </a:moveTo>
                <a:lnTo>
                  <a:pt x="168" y="0"/>
                </a:lnTo>
                <a:lnTo>
                  <a:pt x="148" y="6"/>
                </a:lnTo>
                <a:lnTo>
                  <a:pt x="126" y="14"/>
                </a:lnTo>
                <a:lnTo>
                  <a:pt x="104" y="22"/>
                </a:lnTo>
                <a:lnTo>
                  <a:pt x="84" y="34"/>
                </a:lnTo>
                <a:lnTo>
                  <a:pt x="62" y="46"/>
                </a:lnTo>
                <a:lnTo>
                  <a:pt x="40" y="62"/>
                </a:lnTo>
                <a:lnTo>
                  <a:pt x="20" y="78"/>
                </a:lnTo>
                <a:lnTo>
                  <a:pt x="0" y="98"/>
                </a:lnTo>
                <a:lnTo>
                  <a:pt x="0" y="98"/>
                </a:lnTo>
                <a:lnTo>
                  <a:pt x="20" y="78"/>
                </a:lnTo>
                <a:lnTo>
                  <a:pt x="40" y="62"/>
                </a:lnTo>
                <a:lnTo>
                  <a:pt x="62" y="46"/>
                </a:lnTo>
                <a:lnTo>
                  <a:pt x="84" y="34"/>
                </a:lnTo>
                <a:lnTo>
                  <a:pt x="104" y="22"/>
                </a:lnTo>
                <a:lnTo>
                  <a:pt x="126" y="14"/>
                </a:lnTo>
                <a:lnTo>
                  <a:pt x="148" y="6"/>
                </a:lnTo>
                <a:lnTo>
                  <a:pt x="168" y="0"/>
                </a:lnTo>
              </a:path>
            </a:pathLst>
          </a:cu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8" name="Google Shape;13179;p215"/>
          <p:cNvSpPr/>
          <p:nvPr/>
        </p:nvSpPr>
        <p:spPr>
          <a:xfrm>
            <a:off x="6428812" y="2392182"/>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49" name="Google Shape;13181;p215"/>
          <p:cNvSpPr/>
          <p:nvPr/>
        </p:nvSpPr>
        <p:spPr>
          <a:xfrm>
            <a:off x="6063123" y="2375554"/>
            <a:ext cx="474191" cy="212847"/>
          </a:xfrm>
          <a:custGeom>
            <a:avLst/>
            <a:gdLst/>
            <a:ahLst/>
            <a:cxnLst/>
            <a:rect l="l" t="t" r="r" b="b"/>
            <a:pathLst>
              <a:path w="236" h="128" extrusionOk="0">
                <a:moveTo>
                  <a:pt x="236" y="0"/>
                </a:moveTo>
                <a:lnTo>
                  <a:pt x="236" y="0"/>
                </a:lnTo>
                <a:lnTo>
                  <a:pt x="212" y="4"/>
                </a:lnTo>
                <a:lnTo>
                  <a:pt x="182" y="10"/>
                </a:lnTo>
                <a:lnTo>
                  <a:pt x="182" y="10"/>
                </a:lnTo>
                <a:lnTo>
                  <a:pt x="182" y="10"/>
                </a:lnTo>
                <a:lnTo>
                  <a:pt x="182" y="10"/>
                </a:lnTo>
                <a:lnTo>
                  <a:pt x="182" y="10"/>
                </a:lnTo>
                <a:lnTo>
                  <a:pt x="182" y="10"/>
                </a:lnTo>
                <a:lnTo>
                  <a:pt x="162" y="16"/>
                </a:lnTo>
                <a:lnTo>
                  <a:pt x="140" y="24"/>
                </a:lnTo>
                <a:lnTo>
                  <a:pt x="118" y="32"/>
                </a:lnTo>
                <a:lnTo>
                  <a:pt x="98" y="44"/>
                </a:lnTo>
                <a:lnTo>
                  <a:pt x="76" y="56"/>
                </a:lnTo>
                <a:lnTo>
                  <a:pt x="54" y="72"/>
                </a:lnTo>
                <a:lnTo>
                  <a:pt x="34" y="88"/>
                </a:lnTo>
                <a:lnTo>
                  <a:pt x="14" y="108"/>
                </a:lnTo>
                <a:lnTo>
                  <a:pt x="14" y="108"/>
                </a:lnTo>
                <a:lnTo>
                  <a:pt x="14" y="108"/>
                </a:lnTo>
                <a:lnTo>
                  <a:pt x="14" y="108"/>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2" y="110"/>
                </a:lnTo>
                <a:lnTo>
                  <a:pt x="12" y="110"/>
                </a:lnTo>
                <a:lnTo>
                  <a:pt x="12" y="110"/>
                </a:lnTo>
                <a:lnTo>
                  <a:pt x="12" y="110"/>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0" y="114"/>
                </a:lnTo>
                <a:lnTo>
                  <a:pt x="10" y="114"/>
                </a:lnTo>
                <a:lnTo>
                  <a:pt x="10" y="114"/>
                </a:lnTo>
                <a:lnTo>
                  <a:pt x="10" y="114"/>
                </a:lnTo>
                <a:lnTo>
                  <a:pt x="10" y="114"/>
                </a:lnTo>
                <a:lnTo>
                  <a:pt x="10" y="114"/>
                </a:lnTo>
                <a:lnTo>
                  <a:pt x="10" y="114"/>
                </a:lnTo>
                <a:lnTo>
                  <a:pt x="10" y="114"/>
                </a:lnTo>
                <a:lnTo>
                  <a:pt x="8" y="116"/>
                </a:lnTo>
                <a:lnTo>
                  <a:pt x="8" y="116"/>
                </a:lnTo>
                <a:lnTo>
                  <a:pt x="8" y="116"/>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6"/>
                </a:lnTo>
                <a:lnTo>
                  <a:pt x="2" y="126"/>
                </a:lnTo>
                <a:lnTo>
                  <a:pt x="2" y="126"/>
                </a:lnTo>
                <a:lnTo>
                  <a:pt x="2" y="126"/>
                </a:lnTo>
                <a:lnTo>
                  <a:pt x="2" y="126"/>
                </a:lnTo>
                <a:lnTo>
                  <a:pt x="2" y="126"/>
                </a:lnTo>
                <a:lnTo>
                  <a:pt x="2" y="126"/>
                </a:lnTo>
                <a:lnTo>
                  <a:pt x="2" y="126"/>
                </a:lnTo>
                <a:lnTo>
                  <a:pt x="2" y="126"/>
                </a:lnTo>
                <a:lnTo>
                  <a:pt x="2" y="126"/>
                </a:lnTo>
                <a:lnTo>
                  <a:pt x="0" y="126"/>
                </a:lnTo>
                <a:lnTo>
                  <a:pt x="0" y="126"/>
                </a:lnTo>
                <a:lnTo>
                  <a:pt x="0" y="126"/>
                </a:lnTo>
                <a:lnTo>
                  <a:pt x="0" y="126"/>
                </a:lnTo>
                <a:lnTo>
                  <a:pt x="0" y="126"/>
                </a:lnTo>
                <a:lnTo>
                  <a:pt x="0" y="126"/>
                </a:lnTo>
                <a:lnTo>
                  <a:pt x="0" y="126"/>
                </a:lnTo>
                <a:lnTo>
                  <a:pt x="0" y="126"/>
                </a:lnTo>
                <a:lnTo>
                  <a:pt x="0" y="126"/>
                </a:lnTo>
                <a:lnTo>
                  <a:pt x="0" y="126"/>
                </a:lnTo>
                <a:lnTo>
                  <a:pt x="0" y="128"/>
                </a:lnTo>
                <a:lnTo>
                  <a:pt x="0" y="128"/>
                </a:lnTo>
                <a:lnTo>
                  <a:pt x="0" y="128"/>
                </a:lnTo>
                <a:lnTo>
                  <a:pt x="0" y="128"/>
                </a:lnTo>
                <a:lnTo>
                  <a:pt x="0" y="128"/>
                </a:lnTo>
                <a:lnTo>
                  <a:pt x="0" y="128"/>
                </a:lnTo>
                <a:lnTo>
                  <a:pt x="0" y="128"/>
                </a:lnTo>
                <a:lnTo>
                  <a:pt x="232" y="128"/>
                </a:lnTo>
                <a:lnTo>
                  <a:pt x="232" y="128"/>
                </a:lnTo>
                <a:lnTo>
                  <a:pt x="232" y="128"/>
                </a:lnTo>
                <a:lnTo>
                  <a:pt x="236" y="128"/>
                </a:lnTo>
                <a:lnTo>
                  <a:pt x="236" y="0"/>
                </a:lnTo>
              </a:path>
            </a:pathLst>
          </a:cu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50" name="Google Shape;13183;p215"/>
          <p:cNvSpPr/>
          <p:nvPr/>
        </p:nvSpPr>
        <p:spPr>
          <a:xfrm>
            <a:off x="4387375" y="2372229"/>
            <a:ext cx="1322113" cy="3096262"/>
          </a:xfrm>
          <a:custGeom>
            <a:avLst/>
            <a:gdLst/>
            <a:ahLst/>
            <a:cxnLst/>
            <a:rect l="l" t="t" r="r" b="b"/>
            <a:pathLst>
              <a:path w="658" h="1862" extrusionOk="0">
                <a:moveTo>
                  <a:pt x="322" y="0"/>
                </a:moveTo>
                <a:lnTo>
                  <a:pt x="322" y="0"/>
                </a:lnTo>
                <a:lnTo>
                  <a:pt x="294" y="2"/>
                </a:lnTo>
                <a:lnTo>
                  <a:pt x="264" y="8"/>
                </a:lnTo>
                <a:lnTo>
                  <a:pt x="226" y="18"/>
                </a:lnTo>
                <a:lnTo>
                  <a:pt x="206" y="24"/>
                </a:lnTo>
                <a:lnTo>
                  <a:pt x="184" y="32"/>
                </a:lnTo>
                <a:lnTo>
                  <a:pt x="162" y="44"/>
                </a:lnTo>
                <a:lnTo>
                  <a:pt x="140" y="56"/>
                </a:lnTo>
                <a:lnTo>
                  <a:pt x="120" y="70"/>
                </a:lnTo>
                <a:lnTo>
                  <a:pt x="98" y="88"/>
                </a:lnTo>
                <a:lnTo>
                  <a:pt x="80" y="108"/>
                </a:lnTo>
                <a:lnTo>
                  <a:pt x="62" y="130"/>
                </a:lnTo>
                <a:lnTo>
                  <a:pt x="294" y="130"/>
                </a:lnTo>
                <a:lnTo>
                  <a:pt x="294" y="130"/>
                </a:lnTo>
                <a:lnTo>
                  <a:pt x="322" y="128"/>
                </a:lnTo>
                <a:lnTo>
                  <a:pt x="322" y="128"/>
                </a:lnTo>
                <a:lnTo>
                  <a:pt x="344" y="130"/>
                </a:lnTo>
                <a:lnTo>
                  <a:pt x="364" y="134"/>
                </a:lnTo>
                <a:lnTo>
                  <a:pt x="386" y="140"/>
                </a:lnTo>
                <a:lnTo>
                  <a:pt x="406" y="148"/>
                </a:lnTo>
                <a:lnTo>
                  <a:pt x="424" y="158"/>
                </a:lnTo>
                <a:lnTo>
                  <a:pt x="442" y="170"/>
                </a:lnTo>
                <a:lnTo>
                  <a:pt x="458" y="184"/>
                </a:lnTo>
                <a:lnTo>
                  <a:pt x="474" y="200"/>
                </a:lnTo>
                <a:lnTo>
                  <a:pt x="486" y="216"/>
                </a:lnTo>
                <a:lnTo>
                  <a:pt x="498" y="234"/>
                </a:lnTo>
                <a:lnTo>
                  <a:pt x="508" y="252"/>
                </a:lnTo>
                <a:lnTo>
                  <a:pt x="516" y="272"/>
                </a:lnTo>
                <a:lnTo>
                  <a:pt x="520" y="292"/>
                </a:lnTo>
                <a:lnTo>
                  <a:pt x="524" y="314"/>
                </a:lnTo>
                <a:lnTo>
                  <a:pt x="524" y="336"/>
                </a:lnTo>
                <a:lnTo>
                  <a:pt x="522" y="358"/>
                </a:lnTo>
                <a:lnTo>
                  <a:pt x="522" y="358"/>
                </a:lnTo>
                <a:lnTo>
                  <a:pt x="516" y="384"/>
                </a:lnTo>
                <a:lnTo>
                  <a:pt x="506" y="410"/>
                </a:lnTo>
                <a:lnTo>
                  <a:pt x="496" y="434"/>
                </a:lnTo>
                <a:lnTo>
                  <a:pt x="482" y="456"/>
                </a:lnTo>
                <a:lnTo>
                  <a:pt x="468" y="476"/>
                </a:lnTo>
                <a:lnTo>
                  <a:pt x="450" y="496"/>
                </a:lnTo>
                <a:lnTo>
                  <a:pt x="432" y="512"/>
                </a:lnTo>
                <a:lnTo>
                  <a:pt x="414" y="528"/>
                </a:lnTo>
                <a:lnTo>
                  <a:pt x="394" y="544"/>
                </a:lnTo>
                <a:lnTo>
                  <a:pt x="372" y="556"/>
                </a:lnTo>
                <a:lnTo>
                  <a:pt x="350" y="568"/>
                </a:lnTo>
                <a:lnTo>
                  <a:pt x="328" y="580"/>
                </a:lnTo>
                <a:lnTo>
                  <a:pt x="282"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6" y="732"/>
                </a:lnTo>
                <a:lnTo>
                  <a:pt x="32" y="750"/>
                </a:lnTo>
                <a:lnTo>
                  <a:pt x="22" y="770"/>
                </a:lnTo>
                <a:lnTo>
                  <a:pt x="12" y="792"/>
                </a:lnTo>
                <a:lnTo>
                  <a:pt x="6" y="812"/>
                </a:lnTo>
                <a:lnTo>
                  <a:pt x="2" y="836"/>
                </a:lnTo>
                <a:lnTo>
                  <a:pt x="0" y="860"/>
                </a:lnTo>
                <a:lnTo>
                  <a:pt x="0" y="1808"/>
                </a:lnTo>
                <a:lnTo>
                  <a:pt x="0" y="1808"/>
                </a:lnTo>
                <a:lnTo>
                  <a:pt x="2" y="1820"/>
                </a:lnTo>
                <a:lnTo>
                  <a:pt x="4" y="1830"/>
                </a:lnTo>
                <a:lnTo>
                  <a:pt x="10" y="1838"/>
                </a:lnTo>
                <a:lnTo>
                  <a:pt x="16" y="1846"/>
                </a:lnTo>
                <a:lnTo>
                  <a:pt x="24" y="1854"/>
                </a:lnTo>
                <a:lnTo>
                  <a:pt x="32" y="1858"/>
                </a:lnTo>
                <a:lnTo>
                  <a:pt x="42" y="1862"/>
                </a:lnTo>
                <a:lnTo>
                  <a:pt x="54" y="1862"/>
                </a:lnTo>
                <a:lnTo>
                  <a:pt x="604" y="1862"/>
                </a:lnTo>
                <a:lnTo>
                  <a:pt x="604" y="1862"/>
                </a:lnTo>
                <a:lnTo>
                  <a:pt x="616" y="1862"/>
                </a:lnTo>
                <a:lnTo>
                  <a:pt x="626" y="1858"/>
                </a:lnTo>
                <a:lnTo>
                  <a:pt x="634" y="1854"/>
                </a:lnTo>
                <a:lnTo>
                  <a:pt x="642" y="1846"/>
                </a:lnTo>
                <a:lnTo>
                  <a:pt x="650" y="1838"/>
                </a:lnTo>
                <a:lnTo>
                  <a:pt x="654" y="1830"/>
                </a:lnTo>
                <a:lnTo>
                  <a:pt x="658" y="1820"/>
                </a:lnTo>
                <a:lnTo>
                  <a:pt x="658" y="1808"/>
                </a:lnTo>
                <a:lnTo>
                  <a:pt x="658" y="860"/>
                </a:lnTo>
                <a:lnTo>
                  <a:pt x="658" y="326"/>
                </a:lnTo>
                <a:lnTo>
                  <a:pt x="658" y="326"/>
                </a:lnTo>
                <a:lnTo>
                  <a:pt x="656" y="312"/>
                </a:lnTo>
                <a:lnTo>
                  <a:pt x="650" y="276"/>
                </a:lnTo>
                <a:lnTo>
                  <a:pt x="644" y="252"/>
                </a:lnTo>
                <a:lnTo>
                  <a:pt x="636" y="226"/>
                </a:lnTo>
                <a:lnTo>
                  <a:pt x="624" y="198"/>
                </a:lnTo>
                <a:lnTo>
                  <a:pt x="608" y="168"/>
                </a:lnTo>
                <a:lnTo>
                  <a:pt x="590" y="138"/>
                </a:lnTo>
                <a:lnTo>
                  <a:pt x="568" y="108"/>
                </a:lnTo>
                <a:lnTo>
                  <a:pt x="554" y="94"/>
                </a:lnTo>
                <a:lnTo>
                  <a:pt x="540" y="82"/>
                </a:lnTo>
                <a:lnTo>
                  <a:pt x="524" y="68"/>
                </a:lnTo>
                <a:lnTo>
                  <a:pt x="508" y="56"/>
                </a:lnTo>
                <a:lnTo>
                  <a:pt x="490" y="46"/>
                </a:lnTo>
                <a:lnTo>
                  <a:pt x="470" y="34"/>
                </a:lnTo>
                <a:lnTo>
                  <a:pt x="450" y="26"/>
                </a:lnTo>
                <a:lnTo>
                  <a:pt x="428" y="18"/>
                </a:lnTo>
                <a:lnTo>
                  <a:pt x="404" y="12"/>
                </a:lnTo>
                <a:lnTo>
                  <a:pt x="378" y="6"/>
                </a:lnTo>
                <a:lnTo>
                  <a:pt x="352" y="2"/>
                </a:lnTo>
                <a:lnTo>
                  <a:pt x="322" y="0"/>
                </a:lnTo>
              </a:path>
            </a:pathLst>
          </a:cu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51" name="Google Shape;13184;p215"/>
          <p:cNvSpPr/>
          <p:nvPr/>
        </p:nvSpPr>
        <p:spPr>
          <a:xfrm>
            <a:off x="4511950" y="2388860"/>
            <a:ext cx="474191" cy="199542"/>
          </a:xfrm>
          <a:custGeom>
            <a:avLst/>
            <a:gdLst/>
            <a:ahLst/>
            <a:cxnLst/>
            <a:rect l="l" t="t" r="r" b="b"/>
            <a:pathLst>
              <a:path w="236" h="120" extrusionOk="0">
                <a:moveTo>
                  <a:pt x="0" y="120"/>
                </a:moveTo>
                <a:lnTo>
                  <a:pt x="0" y="120"/>
                </a:lnTo>
                <a:lnTo>
                  <a:pt x="0" y="120"/>
                </a:lnTo>
                <a:lnTo>
                  <a:pt x="0" y="120"/>
                </a:lnTo>
                <a:lnTo>
                  <a:pt x="0" y="120"/>
                </a:lnTo>
                <a:lnTo>
                  <a:pt x="0" y="120"/>
                </a:lnTo>
                <a:close/>
              </a:path>
            </a:pathLst>
          </a:custGeom>
          <a:solidFill>
            <a:srgbClr val="F79FB0"/>
          </a:solid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52" name="Google Shape;13201;p215"/>
          <p:cNvSpPr/>
          <p:nvPr/>
        </p:nvSpPr>
        <p:spPr>
          <a:xfrm>
            <a:off x="4548118" y="2388860"/>
            <a:ext cx="341580" cy="162960"/>
          </a:xfrm>
          <a:custGeom>
            <a:avLst/>
            <a:gdLst/>
            <a:ahLst/>
            <a:cxnLst/>
            <a:rect l="l" t="t" r="r" b="b"/>
            <a:pathLst>
              <a:path w="170" h="98" extrusionOk="0">
                <a:moveTo>
                  <a:pt x="170" y="0"/>
                </a:moveTo>
                <a:lnTo>
                  <a:pt x="170" y="0"/>
                </a:lnTo>
                <a:lnTo>
                  <a:pt x="150" y="6"/>
                </a:lnTo>
                <a:lnTo>
                  <a:pt x="128" y="14"/>
                </a:lnTo>
                <a:lnTo>
                  <a:pt x="106" y="22"/>
                </a:lnTo>
                <a:lnTo>
                  <a:pt x="84" y="32"/>
                </a:lnTo>
                <a:lnTo>
                  <a:pt x="62" y="44"/>
                </a:lnTo>
                <a:lnTo>
                  <a:pt x="40" y="60"/>
                </a:lnTo>
                <a:lnTo>
                  <a:pt x="18" y="78"/>
                </a:lnTo>
                <a:lnTo>
                  <a:pt x="0" y="98"/>
                </a:lnTo>
                <a:lnTo>
                  <a:pt x="0" y="98"/>
                </a:lnTo>
                <a:lnTo>
                  <a:pt x="18" y="78"/>
                </a:lnTo>
                <a:lnTo>
                  <a:pt x="40" y="60"/>
                </a:lnTo>
                <a:lnTo>
                  <a:pt x="62" y="44"/>
                </a:lnTo>
                <a:lnTo>
                  <a:pt x="84" y="32"/>
                </a:lnTo>
                <a:lnTo>
                  <a:pt x="106" y="22"/>
                </a:lnTo>
                <a:lnTo>
                  <a:pt x="128" y="14"/>
                </a:lnTo>
                <a:lnTo>
                  <a:pt x="150" y="6"/>
                </a:lnTo>
                <a:lnTo>
                  <a:pt x="170" y="0"/>
                </a:lnTo>
              </a:path>
            </a:pathLst>
          </a:cu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53" name="Google Shape;13202;p215"/>
          <p:cNvSpPr/>
          <p:nvPr/>
        </p:nvSpPr>
        <p:spPr>
          <a:xfrm>
            <a:off x="4889699" y="238885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54" name="Google Shape;13218;p215"/>
          <p:cNvSpPr/>
          <p:nvPr/>
        </p:nvSpPr>
        <p:spPr>
          <a:xfrm>
            <a:off x="5987721" y="4599504"/>
            <a:ext cx="1653268" cy="508827"/>
          </a:xfrm>
          <a:prstGeom prst="rect">
            <a:avLst/>
          </a:prstGeom>
          <a:noFill/>
          <a:ln>
            <a:noFill/>
          </a:ln>
        </p:spPr>
        <p:txBody>
          <a:bodyPr spcFirstLastPara="1" wrap="square" lIns="0" tIns="0" rIns="0" bIns="0" anchor="t" anchorCtr="0">
            <a:noAutofit/>
          </a:bodyPr>
          <a:lstStyle/>
          <a:p>
            <a:pPr algn="ctr">
              <a:buClr>
                <a:srgbClr val="FFFFFF"/>
              </a:buClr>
            </a:pPr>
            <a:r>
              <a:rPr lang="en-GB" b="1" i="1" dirty="0" smtClean="0">
                <a:solidFill>
                  <a:srgbClr val="FFFFFF"/>
                </a:solidFill>
                <a:latin typeface="Georgia"/>
                <a:sym typeface="Georgia"/>
              </a:rPr>
              <a:t>al framework</a:t>
            </a:r>
            <a:endParaRPr dirty="0"/>
          </a:p>
        </p:txBody>
      </p:sp>
      <p:sp>
        <p:nvSpPr>
          <p:cNvPr id="56" name="Google Shape;13225;p215"/>
          <p:cNvSpPr txBox="1"/>
          <p:nvPr/>
        </p:nvSpPr>
        <p:spPr>
          <a:xfrm>
            <a:off x="5040833" y="3386148"/>
            <a:ext cx="1446825" cy="708264"/>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1027"/>
              </a:spcAft>
              <a:buClr>
                <a:srgbClr val="FFFFFF"/>
              </a:buClr>
              <a:buFont typeface="Georgia"/>
              <a:buNone/>
            </a:pPr>
            <a:r>
              <a:rPr lang="en-GB" sz="3200" b="1" i="1" u="none" strike="noStrike" cap="none" dirty="0">
                <a:solidFill>
                  <a:srgbClr val="FFFFFF"/>
                </a:solidFill>
                <a:latin typeface="Georgia"/>
                <a:ea typeface="Georgia"/>
                <a:cs typeface="Georgia"/>
                <a:sym typeface="Georgia"/>
              </a:rPr>
              <a:t>02</a:t>
            </a:r>
            <a:endParaRPr dirty="0"/>
          </a:p>
        </p:txBody>
      </p:sp>
      <p:sp>
        <p:nvSpPr>
          <p:cNvPr id="57" name="Google Shape;9093;p332"/>
          <p:cNvSpPr/>
          <p:nvPr/>
        </p:nvSpPr>
        <p:spPr>
          <a:xfrm>
            <a:off x="4742043" y="4083175"/>
            <a:ext cx="612775" cy="615949"/>
          </a:xfrm>
          <a:custGeom>
            <a:avLst/>
            <a:gdLst/>
            <a:ahLst/>
            <a:cxnLst/>
            <a:rect l="l" t="t" r="r" b="b"/>
            <a:pathLst>
              <a:path w="120000" h="120000" extrusionOk="0">
                <a:moveTo>
                  <a:pt x="87407" y="80492"/>
                </a:moveTo>
                <a:cubicBezTo>
                  <a:pt x="87407" y="80492"/>
                  <a:pt x="87407" y="80123"/>
                  <a:pt x="87407" y="80123"/>
                </a:cubicBezTo>
                <a:cubicBezTo>
                  <a:pt x="85925" y="75692"/>
                  <a:pt x="81851" y="72738"/>
                  <a:pt x="77037" y="72738"/>
                </a:cubicBezTo>
                <a:cubicBezTo>
                  <a:pt x="67037" y="72738"/>
                  <a:pt x="67037" y="72738"/>
                  <a:pt x="67037" y="72738"/>
                </a:cubicBezTo>
                <a:cubicBezTo>
                  <a:pt x="60000" y="84923"/>
                  <a:pt x="60000" y="84923"/>
                  <a:pt x="60000" y="84923"/>
                </a:cubicBezTo>
                <a:cubicBezTo>
                  <a:pt x="52962" y="72738"/>
                  <a:pt x="52962" y="72738"/>
                  <a:pt x="52962" y="72738"/>
                </a:cubicBezTo>
                <a:cubicBezTo>
                  <a:pt x="42962" y="72738"/>
                  <a:pt x="42962" y="72738"/>
                  <a:pt x="42962" y="72738"/>
                </a:cubicBezTo>
                <a:cubicBezTo>
                  <a:pt x="38148" y="72738"/>
                  <a:pt x="34074" y="75692"/>
                  <a:pt x="32592" y="80123"/>
                </a:cubicBezTo>
                <a:cubicBezTo>
                  <a:pt x="32592" y="80123"/>
                  <a:pt x="32592" y="80492"/>
                  <a:pt x="32592" y="80492"/>
                </a:cubicBezTo>
                <a:cubicBezTo>
                  <a:pt x="29629" y="98584"/>
                  <a:pt x="29629" y="98584"/>
                  <a:pt x="29629" y="98584"/>
                </a:cubicBezTo>
                <a:cubicBezTo>
                  <a:pt x="32592" y="101169"/>
                  <a:pt x="36296" y="103015"/>
                  <a:pt x="40000" y="104861"/>
                </a:cubicBezTo>
                <a:cubicBezTo>
                  <a:pt x="42222" y="90830"/>
                  <a:pt x="42222" y="90830"/>
                  <a:pt x="42222" y="90830"/>
                </a:cubicBezTo>
                <a:cubicBezTo>
                  <a:pt x="45185" y="90830"/>
                  <a:pt x="45185" y="90830"/>
                  <a:pt x="45185" y="90830"/>
                </a:cubicBezTo>
                <a:cubicBezTo>
                  <a:pt x="44444" y="106707"/>
                  <a:pt x="44444" y="106707"/>
                  <a:pt x="44444" y="106707"/>
                </a:cubicBezTo>
                <a:cubicBezTo>
                  <a:pt x="49259" y="108184"/>
                  <a:pt x="54444" y="109292"/>
                  <a:pt x="60000" y="109292"/>
                </a:cubicBezTo>
                <a:cubicBezTo>
                  <a:pt x="65555" y="109292"/>
                  <a:pt x="70740" y="108184"/>
                  <a:pt x="75555" y="106707"/>
                </a:cubicBezTo>
                <a:cubicBezTo>
                  <a:pt x="74814" y="90830"/>
                  <a:pt x="74814" y="90830"/>
                  <a:pt x="74814" y="90830"/>
                </a:cubicBezTo>
                <a:cubicBezTo>
                  <a:pt x="77777" y="90830"/>
                  <a:pt x="77777" y="90830"/>
                  <a:pt x="77777" y="90830"/>
                </a:cubicBezTo>
                <a:cubicBezTo>
                  <a:pt x="80000" y="104861"/>
                  <a:pt x="80000" y="104861"/>
                  <a:pt x="80000" y="104861"/>
                </a:cubicBezTo>
                <a:cubicBezTo>
                  <a:pt x="83703" y="103015"/>
                  <a:pt x="87407" y="101169"/>
                  <a:pt x="90740" y="98584"/>
                </a:cubicBezTo>
                <a:lnTo>
                  <a:pt x="87407" y="80492"/>
                </a:lnTo>
                <a:close/>
                <a:moveTo>
                  <a:pt x="60000" y="46523"/>
                </a:moveTo>
                <a:cubicBezTo>
                  <a:pt x="53703" y="46523"/>
                  <a:pt x="48518" y="51692"/>
                  <a:pt x="48518" y="57969"/>
                </a:cubicBezTo>
                <a:cubicBezTo>
                  <a:pt x="48518" y="64615"/>
                  <a:pt x="53703" y="69784"/>
                  <a:pt x="60000" y="69784"/>
                </a:cubicBezTo>
                <a:cubicBezTo>
                  <a:pt x="66296" y="69784"/>
                  <a:pt x="71851" y="64615"/>
                  <a:pt x="71851" y="57969"/>
                </a:cubicBezTo>
                <a:cubicBezTo>
                  <a:pt x="71851" y="51692"/>
                  <a:pt x="66296" y="46523"/>
                  <a:pt x="60000" y="46523"/>
                </a:cubicBezTo>
                <a:moveTo>
                  <a:pt x="24074" y="64984"/>
                </a:moveTo>
                <a:cubicBezTo>
                  <a:pt x="27407" y="46892"/>
                  <a:pt x="27407" y="46892"/>
                  <a:pt x="27407" y="46892"/>
                </a:cubicBezTo>
                <a:cubicBezTo>
                  <a:pt x="29629" y="46892"/>
                  <a:pt x="29629" y="46892"/>
                  <a:pt x="29629" y="46892"/>
                </a:cubicBezTo>
                <a:cubicBezTo>
                  <a:pt x="28888" y="76430"/>
                  <a:pt x="28888" y="76430"/>
                  <a:pt x="28888" y="76430"/>
                </a:cubicBezTo>
                <a:cubicBezTo>
                  <a:pt x="31481" y="71261"/>
                  <a:pt x="37037" y="67938"/>
                  <a:pt x="42962" y="67938"/>
                </a:cubicBezTo>
                <a:cubicBezTo>
                  <a:pt x="47037" y="67938"/>
                  <a:pt x="47037" y="67938"/>
                  <a:pt x="47037" y="67938"/>
                </a:cubicBezTo>
                <a:cubicBezTo>
                  <a:pt x="44814" y="64984"/>
                  <a:pt x="43703" y="61661"/>
                  <a:pt x="43703" y="57969"/>
                </a:cubicBezTo>
                <a:cubicBezTo>
                  <a:pt x="43703" y="50215"/>
                  <a:pt x="49259" y="43569"/>
                  <a:pt x="57037" y="42092"/>
                </a:cubicBezTo>
                <a:cubicBezTo>
                  <a:pt x="56666" y="40246"/>
                  <a:pt x="56666" y="40246"/>
                  <a:pt x="56666" y="40246"/>
                </a:cubicBezTo>
                <a:cubicBezTo>
                  <a:pt x="56666" y="39876"/>
                  <a:pt x="56666" y="39876"/>
                  <a:pt x="56666" y="39876"/>
                </a:cubicBezTo>
                <a:cubicBezTo>
                  <a:pt x="55555" y="36923"/>
                  <a:pt x="52962" y="35076"/>
                  <a:pt x="49629" y="35076"/>
                </a:cubicBezTo>
                <a:cubicBezTo>
                  <a:pt x="43333" y="35076"/>
                  <a:pt x="43333" y="35076"/>
                  <a:pt x="43333" y="35076"/>
                </a:cubicBezTo>
                <a:cubicBezTo>
                  <a:pt x="38888" y="42830"/>
                  <a:pt x="38888" y="42830"/>
                  <a:pt x="38888" y="42830"/>
                </a:cubicBezTo>
                <a:cubicBezTo>
                  <a:pt x="34074" y="35076"/>
                  <a:pt x="34074" y="35076"/>
                  <a:pt x="34074" y="35076"/>
                </a:cubicBezTo>
                <a:cubicBezTo>
                  <a:pt x="27777" y="35076"/>
                  <a:pt x="27777" y="35076"/>
                  <a:pt x="27777" y="35076"/>
                </a:cubicBezTo>
                <a:cubicBezTo>
                  <a:pt x="24814" y="35076"/>
                  <a:pt x="21851" y="36923"/>
                  <a:pt x="21111" y="39876"/>
                </a:cubicBezTo>
                <a:cubicBezTo>
                  <a:pt x="21111" y="39876"/>
                  <a:pt x="21111" y="39876"/>
                  <a:pt x="21111" y="40246"/>
                </a:cubicBezTo>
                <a:cubicBezTo>
                  <a:pt x="17037" y="63876"/>
                  <a:pt x="17037" y="63876"/>
                  <a:pt x="17037" y="63876"/>
                </a:cubicBezTo>
                <a:cubicBezTo>
                  <a:pt x="16666" y="65723"/>
                  <a:pt x="18148" y="67938"/>
                  <a:pt x="20000" y="67938"/>
                </a:cubicBezTo>
                <a:cubicBezTo>
                  <a:pt x="20370" y="67938"/>
                  <a:pt x="20370" y="67938"/>
                  <a:pt x="20370" y="67938"/>
                </a:cubicBezTo>
                <a:cubicBezTo>
                  <a:pt x="22222" y="67938"/>
                  <a:pt x="23703" y="66830"/>
                  <a:pt x="24074" y="64984"/>
                </a:cubicBezTo>
                <a:close/>
                <a:moveTo>
                  <a:pt x="38888" y="32492"/>
                </a:moveTo>
                <a:cubicBezTo>
                  <a:pt x="42592" y="32492"/>
                  <a:pt x="45925" y="29169"/>
                  <a:pt x="45925" y="25476"/>
                </a:cubicBezTo>
                <a:cubicBezTo>
                  <a:pt x="45925" y="21784"/>
                  <a:pt x="42592" y="18461"/>
                  <a:pt x="38888" y="18461"/>
                </a:cubicBezTo>
                <a:cubicBezTo>
                  <a:pt x="34814" y="18461"/>
                  <a:pt x="31851" y="21784"/>
                  <a:pt x="31851" y="25476"/>
                </a:cubicBezTo>
                <a:cubicBezTo>
                  <a:pt x="31851" y="29169"/>
                  <a:pt x="34814" y="32492"/>
                  <a:pt x="38888" y="32492"/>
                </a:cubicBezTo>
                <a:close/>
                <a:moveTo>
                  <a:pt x="102962" y="63876"/>
                </a:moveTo>
                <a:cubicBezTo>
                  <a:pt x="98888" y="40246"/>
                  <a:pt x="98888" y="40246"/>
                  <a:pt x="98888" y="40246"/>
                </a:cubicBezTo>
                <a:cubicBezTo>
                  <a:pt x="98888" y="39876"/>
                  <a:pt x="98888" y="39876"/>
                  <a:pt x="98888" y="39876"/>
                </a:cubicBezTo>
                <a:cubicBezTo>
                  <a:pt x="98148" y="36923"/>
                  <a:pt x="95185" y="35076"/>
                  <a:pt x="92222" y="35076"/>
                </a:cubicBezTo>
                <a:cubicBezTo>
                  <a:pt x="85925" y="35076"/>
                  <a:pt x="85925" y="35076"/>
                  <a:pt x="85925" y="35076"/>
                </a:cubicBezTo>
                <a:cubicBezTo>
                  <a:pt x="81111" y="42830"/>
                  <a:pt x="81111" y="42830"/>
                  <a:pt x="81111" y="42830"/>
                </a:cubicBezTo>
                <a:cubicBezTo>
                  <a:pt x="76666" y="35076"/>
                  <a:pt x="76666" y="35076"/>
                  <a:pt x="76666" y="35076"/>
                </a:cubicBezTo>
                <a:cubicBezTo>
                  <a:pt x="70370" y="35076"/>
                  <a:pt x="70370" y="35076"/>
                  <a:pt x="70370" y="35076"/>
                </a:cubicBezTo>
                <a:cubicBezTo>
                  <a:pt x="67037" y="35076"/>
                  <a:pt x="64444" y="36923"/>
                  <a:pt x="63333" y="39876"/>
                </a:cubicBezTo>
                <a:cubicBezTo>
                  <a:pt x="63333" y="39876"/>
                  <a:pt x="63333" y="39876"/>
                  <a:pt x="63333" y="40246"/>
                </a:cubicBezTo>
                <a:cubicBezTo>
                  <a:pt x="62962" y="42092"/>
                  <a:pt x="62962" y="42092"/>
                  <a:pt x="62962" y="42092"/>
                </a:cubicBezTo>
                <a:cubicBezTo>
                  <a:pt x="70740" y="43569"/>
                  <a:pt x="76296" y="50215"/>
                  <a:pt x="76296" y="57969"/>
                </a:cubicBezTo>
                <a:cubicBezTo>
                  <a:pt x="76296" y="61661"/>
                  <a:pt x="75185" y="64984"/>
                  <a:pt x="72962" y="67938"/>
                </a:cubicBezTo>
                <a:cubicBezTo>
                  <a:pt x="77037" y="67938"/>
                  <a:pt x="77037" y="67938"/>
                  <a:pt x="77037" y="67938"/>
                </a:cubicBezTo>
                <a:cubicBezTo>
                  <a:pt x="82962" y="67938"/>
                  <a:pt x="88518" y="71261"/>
                  <a:pt x="91111" y="76430"/>
                </a:cubicBezTo>
                <a:cubicBezTo>
                  <a:pt x="90370" y="46892"/>
                  <a:pt x="90370" y="46892"/>
                  <a:pt x="90370" y="46892"/>
                </a:cubicBezTo>
                <a:cubicBezTo>
                  <a:pt x="92962" y="46892"/>
                  <a:pt x="92962" y="46892"/>
                  <a:pt x="92962" y="46892"/>
                </a:cubicBezTo>
                <a:cubicBezTo>
                  <a:pt x="95925" y="64984"/>
                  <a:pt x="95925" y="64984"/>
                  <a:pt x="95925" y="64984"/>
                </a:cubicBezTo>
                <a:cubicBezTo>
                  <a:pt x="96296" y="66830"/>
                  <a:pt x="97777" y="67938"/>
                  <a:pt x="99629" y="67938"/>
                </a:cubicBezTo>
                <a:cubicBezTo>
                  <a:pt x="99629" y="67938"/>
                  <a:pt x="100000" y="67938"/>
                  <a:pt x="100000" y="67938"/>
                </a:cubicBezTo>
                <a:cubicBezTo>
                  <a:pt x="101851" y="67938"/>
                  <a:pt x="103333" y="65723"/>
                  <a:pt x="102962" y="63876"/>
                </a:cubicBezTo>
                <a:close/>
                <a:moveTo>
                  <a:pt x="81111" y="32492"/>
                </a:moveTo>
                <a:cubicBezTo>
                  <a:pt x="85185" y="32492"/>
                  <a:pt x="88148" y="29169"/>
                  <a:pt x="88148" y="25476"/>
                </a:cubicBezTo>
                <a:cubicBezTo>
                  <a:pt x="88148" y="21784"/>
                  <a:pt x="85185" y="18461"/>
                  <a:pt x="81111" y="18461"/>
                </a:cubicBezTo>
                <a:cubicBezTo>
                  <a:pt x="77407" y="18461"/>
                  <a:pt x="74074" y="21784"/>
                  <a:pt x="74074" y="25476"/>
                </a:cubicBezTo>
                <a:cubicBezTo>
                  <a:pt x="74074" y="29169"/>
                  <a:pt x="77407" y="32492"/>
                  <a:pt x="81111" y="32492"/>
                </a:cubicBezTo>
                <a:close/>
                <a:moveTo>
                  <a:pt x="60000" y="0"/>
                </a:moveTo>
                <a:cubicBezTo>
                  <a:pt x="26666" y="0"/>
                  <a:pt x="0" y="26953"/>
                  <a:pt x="0" y="59815"/>
                </a:cubicBezTo>
                <a:cubicBezTo>
                  <a:pt x="0" y="93046"/>
                  <a:pt x="26666" y="120000"/>
                  <a:pt x="60000" y="120000"/>
                </a:cubicBezTo>
                <a:cubicBezTo>
                  <a:pt x="93333" y="120000"/>
                  <a:pt x="120000" y="93046"/>
                  <a:pt x="120000" y="59815"/>
                </a:cubicBezTo>
                <a:cubicBezTo>
                  <a:pt x="120000" y="26953"/>
                  <a:pt x="93333" y="0"/>
                  <a:pt x="60000" y="0"/>
                </a:cubicBezTo>
                <a:close/>
                <a:moveTo>
                  <a:pt x="60000" y="4800"/>
                </a:moveTo>
                <a:cubicBezTo>
                  <a:pt x="90370" y="4800"/>
                  <a:pt x="115185" y="29538"/>
                  <a:pt x="115185" y="59815"/>
                </a:cubicBezTo>
                <a:cubicBezTo>
                  <a:pt x="115185" y="90461"/>
                  <a:pt x="90370" y="115200"/>
                  <a:pt x="60000" y="115200"/>
                </a:cubicBezTo>
                <a:cubicBezTo>
                  <a:pt x="29629" y="115200"/>
                  <a:pt x="4814" y="90461"/>
                  <a:pt x="4814" y="59815"/>
                </a:cubicBezTo>
                <a:cubicBezTo>
                  <a:pt x="4814" y="29538"/>
                  <a:pt x="29629" y="4800"/>
                  <a:pt x="60000" y="4800"/>
                </a:cubicBezTo>
              </a:path>
            </a:pathLst>
          </a:custGeom>
          <a:solidFill>
            <a:schemeClr val="bg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dirty="0">
              <a:solidFill>
                <a:srgbClr val="000000"/>
              </a:solidFill>
              <a:latin typeface="Arial"/>
              <a:ea typeface="Arial"/>
              <a:cs typeface="Arial"/>
              <a:sym typeface="Arial"/>
            </a:endParaRPr>
          </a:p>
        </p:txBody>
      </p:sp>
      <p:sp>
        <p:nvSpPr>
          <p:cNvPr id="58" name="Google Shape;9143;p333"/>
          <p:cNvSpPr/>
          <p:nvPr/>
        </p:nvSpPr>
        <p:spPr>
          <a:xfrm>
            <a:off x="7884140" y="4109333"/>
            <a:ext cx="609599" cy="609599"/>
          </a:xfrm>
          <a:custGeom>
            <a:avLst/>
            <a:gdLst/>
            <a:ahLst/>
            <a:cxnLst/>
            <a:rect l="l" t="t" r="r" b="b"/>
            <a:pathLst>
              <a:path w="120000" h="120000" extrusionOk="0">
                <a:moveTo>
                  <a:pt x="47554" y="68730"/>
                </a:moveTo>
                <a:cubicBezTo>
                  <a:pt x="47554" y="62786"/>
                  <a:pt x="43467" y="57585"/>
                  <a:pt x="38266" y="56842"/>
                </a:cubicBezTo>
                <a:cubicBezTo>
                  <a:pt x="38266" y="67616"/>
                  <a:pt x="38266" y="67616"/>
                  <a:pt x="38266" y="67616"/>
                </a:cubicBezTo>
                <a:lnTo>
                  <a:pt x="47554" y="68730"/>
                </a:lnTo>
                <a:close/>
                <a:moveTo>
                  <a:pt x="35665" y="70588"/>
                </a:moveTo>
                <a:cubicBezTo>
                  <a:pt x="35665" y="59442"/>
                  <a:pt x="35665" y="59442"/>
                  <a:pt x="35665" y="59442"/>
                </a:cubicBezTo>
                <a:cubicBezTo>
                  <a:pt x="30464" y="59071"/>
                  <a:pt x="26377" y="63529"/>
                  <a:pt x="26377" y="69473"/>
                </a:cubicBezTo>
                <a:cubicBezTo>
                  <a:pt x="26377" y="75417"/>
                  <a:pt x="30464" y="80990"/>
                  <a:pt x="35665" y="81362"/>
                </a:cubicBezTo>
                <a:cubicBezTo>
                  <a:pt x="40866" y="82105"/>
                  <a:pt x="44953" y="77647"/>
                  <a:pt x="44953" y="71702"/>
                </a:cubicBezTo>
                <a:lnTo>
                  <a:pt x="35665" y="70588"/>
                </a:lnTo>
                <a:close/>
                <a:moveTo>
                  <a:pt x="50154" y="50526"/>
                </a:moveTo>
                <a:cubicBezTo>
                  <a:pt x="49783" y="50526"/>
                  <a:pt x="49783" y="50526"/>
                  <a:pt x="49411" y="50526"/>
                </a:cubicBezTo>
                <a:cubicBezTo>
                  <a:pt x="27863" y="45696"/>
                  <a:pt x="27863" y="45696"/>
                  <a:pt x="27863" y="45696"/>
                </a:cubicBezTo>
                <a:cubicBezTo>
                  <a:pt x="26749" y="45325"/>
                  <a:pt x="26006" y="43839"/>
                  <a:pt x="26377" y="42724"/>
                </a:cubicBezTo>
                <a:cubicBezTo>
                  <a:pt x="26377" y="41238"/>
                  <a:pt x="27863" y="40495"/>
                  <a:pt x="28978" y="40866"/>
                </a:cubicBezTo>
                <a:cubicBezTo>
                  <a:pt x="50526" y="45696"/>
                  <a:pt x="50526" y="45696"/>
                  <a:pt x="50526" y="45696"/>
                </a:cubicBezTo>
                <a:cubicBezTo>
                  <a:pt x="51640" y="46068"/>
                  <a:pt x="52755" y="47554"/>
                  <a:pt x="52383" y="48668"/>
                </a:cubicBezTo>
                <a:cubicBezTo>
                  <a:pt x="52012" y="49783"/>
                  <a:pt x="51269" y="50526"/>
                  <a:pt x="50154" y="50526"/>
                </a:cubicBezTo>
                <a:close/>
                <a:moveTo>
                  <a:pt x="98452" y="69473"/>
                </a:moveTo>
                <a:cubicBezTo>
                  <a:pt x="98452" y="70216"/>
                  <a:pt x="97708" y="70588"/>
                  <a:pt x="97337" y="70959"/>
                </a:cubicBezTo>
                <a:cubicBezTo>
                  <a:pt x="96965" y="71331"/>
                  <a:pt x="96594" y="71331"/>
                  <a:pt x="96222" y="71331"/>
                </a:cubicBezTo>
                <a:cubicBezTo>
                  <a:pt x="95851" y="71331"/>
                  <a:pt x="95479" y="70959"/>
                  <a:pt x="95108" y="70588"/>
                </a:cubicBezTo>
                <a:cubicBezTo>
                  <a:pt x="92507" y="68359"/>
                  <a:pt x="92507" y="68359"/>
                  <a:pt x="92507" y="68359"/>
                </a:cubicBezTo>
                <a:cubicBezTo>
                  <a:pt x="85820" y="74674"/>
                  <a:pt x="85820" y="74674"/>
                  <a:pt x="85820" y="74674"/>
                </a:cubicBezTo>
                <a:cubicBezTo>
                  <a:pt x="85448" y="75417"/>
                  <a:pt x="84334" y="75789"/>
                  <a:pt x="83219" y="75417"/>
                </a:cubicBezTo>
                <a:cubicBezTo>
                  <a:pt x="75789" y="71702"/>
                  <a:pt x="75789" y="71702"/>
                  <a:pt x="75789" y="71702"/>
                </a:cubicBezTo>
                <a:cubicBezTo>
                  <a:pt x="67244" y="87306"/>
                  <a:pt x="67244" y="87306"/>
                  <a:pt x="67244" y="87306"/>
                </a:cubicBezTo>
                <a:cubicBezTo>
                  <a:pt x="66873" y="88049"/>
                  <a:pt x="65758" y="88421"/>
                  <a:pt x="65015" y="88421"/>
                </a:cubicBezTo>
                <a:cubicBezTo>
                  <a:pt x="64643" y="88421"/>
                  <a:pt x="64272" y="88421"/>
                  <a:pt x="63900" y="88421"/>
                </a:cubicBezTo>
                <a:cubicBezTo>
                  <a:pt x="62786" y="87678"/>
                  <a:pt x="62414" y="86191"/>
                  <a:pt x="62786" y="85077"/>
                </a:cubicBezTo>
                <a:cubicBezTo>
                  <a:pt x="72817" y="67244"/>
                  <a:pt x="72817" y="67244"/>
                  <a:pt x="72817" y="67244"/>
                </a:cubicBezTo>
                <a:cubicBezTo>
                  <a:pt x="73188" y="66501"/>
                  <a:pt x="74674" y="65758"/>
                  <a:pt x="75789" y="66501"/>
                </a:cubicBezTo>
                <a:cubicBezTo>
                  <a:pt x="83591" y="70216"/>
                  <a:pt x="83591" y="70216"/>
                  <a:pt x="83591" y="70216"/>
                </a:cubicBezTo>
                <a:cubicBezTo>
                  <a:pt x="89164" y="64643"/>
                  <a:pt x="89164" y="64643"/>
                  <a:pt x="89164" y="64643"/>
                </a:cubicBezTo>
                <a:cubicBezTo>
                  <a:pt x="86563" y="62414"/>
                  <a:pt x="86563" y="62414"/>
                  <a:pt x="86563" y="62414"/>
                </a:cubicBezTo>
                <a:cubicBezTo>
                  <a:pt x="86191" y="61671"/>
                  <a:pt x="86191" y="60928"/>
                  <a:pt x="86191" y="60185"/>
                </a:cubicBezTo>
                <a:cubicBezTo>
                  <a:pt x="86563" y="59442"/>
                  <a:pt x="87306" y="59071"/>
                  <a:pt x="88049" y="59071"/>
                </a:cubicBezTo>
                <a:cubicBezTo>
                  <a:pt x="88049" y="59071"/>
                  <a:pt x="88049" y="59071"/>
                  <a:pt x="88049" y="59071"/>
                </a:cubicBezTo>
                <a:cubicBezTo>
                  <a:pt x="96222" y="59071"/>
                  <a:pt x="96222" y="59071"/>
                  <a:pt x="96222" y="59071"/>
                </a:cubicBezTo>
                <a:cubicBezTo>
                  <a:pt x="97337" y="59071"/>
                  <a:pt x="98452" y="59814"/>
                  <a:pt x="98452" y="60928"/>
                </a:cubicBezTo>
                <a:lnTo>
                  <a:pt x="98452" y="69473"/>
                </a:lnTo>
                <a:close/>
                <a:moveTo>
                  <a:pt x="64643" y="50526"/>
                </a:moveTo>
                <a:cubicBezTo>
                  <a:pt x="79876" y="47182"/>
                  <a:pt x="79876" y="47182"/>
                  <a:pt x="79876" y="47182"/>
                </a:cubicBezTo>
                <a:cubicBezTo>
                  <a:pt x="80990" y="46811"/>
                  <a:pt x="82476" y="47554"/>
                  <a:pt x="82476" y="49040"/>
                </a:cubicBezTo>
                <a:cubicBezTo>
                  <a:pt x="82848" y="50526"/>
                  <a:pt x="82105" y="51640"/>
                  <a:pt x="80990" y="52012"/>
                </a:cubicBezTo>
                <a:cubicBezTo>
                  <a:pt x="65758" y="55356"/>
                  <a:pt x="65758" y="55356"/>
                  <a:pt x="65758" y="55356"/>
                </a:cubicBezTo>
                <a:cubicBezTo>
                  <a:pt x="65758" y="55356"/>
                  <a:pt x="65386" y="55356"/>
                  <a:pt x="65386" y="55356"/>
                </a:cubicBezTo>
                <a:cubicBezTo>
                  <a:pt x="64272" y="55356"/>
                  <a:pt x="63157" y="54613"/>
                  <a:pt x="62786" y="53498"/>
                </a:cubicBezTo>
                <a:cubicBezTo>
                  <a:pt x="62786" y="52383"/>
                  <a:pt x="63529" y="50897"/>
                  <a:pt x="64643" y="50526"/>
                </a:cubicBezTo>
                <a:close/>
                <a:moveTo>
                  <a:pt x="64643" y="42352"/>
                </a:moveTo>
                <a:cubicBezTo>
                  <a:pt x="94736" y="35294"/>
                  <a:pt x="94736" y="35294"/>
                  <a:pt x="94736" y="35294"/>
                </a:cubicBezTo>
                <a:cubicBezTo>
                  <a:pt x="96222" y="34922"/>
                  <a:pt x="97337" y="35665"/>
                  <a:pt x="97708" y="37151"/>
                </a:cubicBezTo>
                <a:cubicBezTo>
                  <a:pt x="98080" y="38266"/>
                  <a:pt x="97337" y="39752"/>
                  <a:pt x="95851" y="39752"/>
                </a:cubicBezTo>
                <a:cubicBezTo>
                  <a:pt x="65758" y="46811"/>
                  <a:pt x="65758" y="46811"/>
                  <a:pt x="65758" y="46811"/>
                </a:cubicBezTo>
                <a:cubicBezTo>
                  <a:pt x="65758" y="46811"/>
                  <a:pt x="65386" y="46811"/>
                  <a:pt x="65386" y="46811"/>
                </a:cubicBezTo>
                <a:cubicBezTo>
                  <a:pt x="64272" y="46811"/>
                  <a:pt x="63157" y="46068"/>
                  <a:pt x="62786" y="44953"/>
                </a:cubicBezTo>
                <a:cubicBezTo>
                  <a:pt x="62786" y="43839"/>
                  <a:pt x="63529" y="42724"/>
                  <a:pt x="64643" y="42352"/>
                </a:cubicBezTo>
                <a:close/>
                <a:moveTo>
                  <a:pt x="57585" y="91021"/>
                </a:moveTo>
                <a:cubicBezTo>
                  <a:pt x="21919" y="82848"/>
                  <a:pt x="21919" y="82848"/>
                  <a:pt x="21919" y="82848"/>
                </a:cubicBezTo>
                <a:cubicBezTo>
                  <a:pt x="21919" y="34551"/>
                  <a:pt x="21919" y="34551"/>
                  <a:pt x="21919" y="34551"/>
                </a:cubicBezTo>
                <a:cubicBezTo>
                  <a:pt x="57585" y="42724"/>
                  <a:pt x="57585" y="42724"/>
                  <a:pt x="57585" y="42724"/>
                </a:cubicBezTo>
                <a:lnTo>
                  <a:pt x="57585" y="91021"/>
                </a:lnTo>
                <a:close/>
                <a:moveTo>
                  <a:pt x="102167" y="29721"/>
                </a:moveTo>
                <a:cubicBezTo>
                  <a:pt x="101424" y="29349"/>
                  <a:pt x="100681" y="28978"/>
                  <a:pt x="99938" y="29349"/>
                </a:cubicBezTo>
                <a:cubicBezTo>
                  <a:pt x="60185" y="38637"/>
                  <a:pt x="60185" y="38637"/>
                  <a:pt x="60185" y="38637"/>
                </a:cubicBezTo>
                <a:cubicBezTo>
                  <a:pt x="20061" y="29349"/>
                  <a:pt x="20061" y="29349"/>
                  <a:pt x="20061" y="29349"/>
                </a:cubicBezTo>
                <a:cubicBezTo>
                  <a:pt x="19318" y="28978"/>
                  <a:pt x="18575" y="29349"/>
                  <a:pt x="18204" y="29721"/>
                </a:cubicBezTo>
                <a:cubicBezTo>
                  <a:pt x="17461" y="30092"/>
                  <a:pt x="17089" y="30835"/>
                  <a:pt x="17089" y="31578"/>
                </a:cubicBezTo>
                <a:cubicBezTo>
                  <a:pt x="17089" y="84705"/>
                  <a:pt x="17089" y="84705"/>
                  <a:pt x="17089" y="84705"/>
                </a:cubicBezTo>
                <a:cubicBezTo>
                  <a:pt x="17089" y="85820"/>
                  <a:pt x="17832" y="86934"/>
                  <a:pt x="18947" y="86934"/>
                </a:cubicBezTo>
                <a:cubicBezTo>
                  <a:pt x="59442" y="96594"/>
                  <a:pt x="59442" y="96594"/>
                  <a:pt x="59442" y="96594"/>
                </a:cubicBezTo>
                <a:cubicBezTo>
                  <a:pt x="59814" y="96594"/>
                  <a:pt x="59814" y="96594"/>
                  <a:pt x="60185" y="96594"/>
                </a:cubicBezTo>
                <a:cubicBezTo>
                  <a:pt x="60185" y="96594"/>
                  <a:pt x="60557" y="96594"/>
                  <a:pt x="60557" y="96594"/>
                </a:cubicBezTo>
                <a:cubicBezTo>
                  <a:pt x="101052" y="86934"/>
                  <a:pt x="101052" y="86934"/>
                  <a:pt x="101052" y="86934"/>
                </a:cubicBezTo>
                <a:cubicBezTo>
                  <a:pt x="102167" y="86934"/>
                  <a:pt x="102910" y="85820"/>
                  <a:pt x="102910" y="84705"/>
                </a:cubicBezTo>
                <a:cubicBezTo>
                  <a:pt x="102910" y="31578"/>
                  <a:pt x="102910" y="31578"/>
                  <a:pt x="102910" y="31578"/>
                </a:cubicBezTo>
                <a:cubicBezTo>
                  <a:pt x="102910" y="30835"/>
                  <a:pt x="102538" y="30092"/>
                  <a:pt x="102167" y="29721"/>
                </a:cubicBezTo>
                <a:close/>
                <a:moveTo>
                  <a:pt x="60185" y="0"/>
                </a:moveTo>
                <a:cubicBezTo>
                  <a:pt x="26749" y="0"/>
                  <a:pt x="0" y="26749"/>
                  <a:pt x="0" y="60185"/>
                </a:cubicBezTo>
                <a:cubicBezTo>
                  <a:pt x="0" y="93250"/>
                  <a:pt x="26749" y="120000"/>
                  <a:pt x="60185" y="120000"/>
                </a:cubicBezTo>
                <a:cubicBezTo>
                  <a:pt x="93250" y="120000"/>
                  <a:pt x="120000" y="93250"/>
                  <a:pt x="120000" y="60185"/>
                </a:cubicBezTo>
                <a:cubicBezTo>
                  <a:pt x="120000" y="26749"/>
                  <a:pt x="93250" y="0"/>
                  <a:pt x="60185" y="0"/>
                </a:cubicBezTo>
                <a:close/>
                <a:moveTo>
                  <a:pt x="60185" y="4829"/>
                </a:moveTo>
                <a:cubicBezTo>
                  <a:pt x="90650" y="4829"/>
                  <a:pt x="115541" y="29349"/>
                  <a:pt x="115541" y="60185"/>
                </a:cubicBezTo>
                <a:cubicBezTo>
                  <a:pt x="115541" y="90650"/>
                  <a:pt x="90650" y="115170"/>
                  <a:pt x="60185" y="115170"/>
                </a:cubicBezTo>
                <a:cubicBezTo>
                  <a:pt x="29721" y="115170"/>
                  <a:pt x="4829" y="90650"/>
                  <a:pt x="4829" y="60185"/>
                </a:cubicBezTo>
                <a:cubicBezTo>
                  <a:pt x="4829" y="29349"/>
                  <a:pt x="29721" y="4829"/>
                  <a:pt x="60185" y="4829"/>
                </a:cubicBezTo>
              </a:path>
            </a:pathLst>
          </a:custGeom>
          <a:solidFill>
            <a:schemeClr val="bg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dirty="0">
              <a:solidFill>
                <a:srgbClr val="000000"/>
              </a:solidFill>
              <a:latin typeface="Arial"/>
              <a:ea typeface="Arial"/>
              <a:cs typeface="Arial"/>
              <a:sym typeface="Arial"/>
            </a:endParaRPr>
          </a:p>
        </p:txBody>
      </p:sp>
      <p:sp>
        <p:nvSpPr>
          <p:cNvPr id="59" name="Google Shape;13205;p215"/>
          <p:cNvSpPr/>
          <p:nvPr/>
        </p:nvSpPr>
        <p:spPr>
          <a:xfrm>
            <a:off x="2817637" y="2372229"/>
            <a:ext cx="1322113" cy="3096262"/>
          </a:xfrm>
          <a:custGeom>
            <a:avLst/>
            <a:gdLst/>
            <a:ahLst/>
            <a:cxnLst/>
            <a:rect l="l" t="t" r="r" b="b"/>
            <a:pathLst>
              <a:path w="658" h="1862" extrusionOk="0">
                <a:moveTo>
                  <a:pt x="322" y="0"/>
                </a:moveTo>
                <a:lnTo>
                  <a:pt x="322" y="0"/>
                </a:lnTo>
                <a:lnTo>
                  <a:pt x="294" y="2"/>
                </a:lnTo>
                <a:lnTo>
                  <a:pt x="264" y="8"/>
                </a:lnTo>
                <a:lnTo>
                  <a:pt x="226" y="18"/>
                </a:lnTo>
                <a:lnTo>
                  <a:pt x="206" y="24"/>
                </a:lnTo>
                <a:lnTo>
                  <a:pt x="184" y="32"/>
                </a:lnTo>
                <a:lnTo>
                  <a:pt x="162" y="44"/>
                </a:lnTo>
                <a:lnTo>
                  <a:pt x="140" y="56"/>
                </a:lnTo>
                <a:lnTo>
                  <a:pt x="120" y="70"/>
                </a:lnTo>
                <a:lnTo>
                  <a:pt x="98" y="88"/>
                </a:lnTo>
                <a:lnTo>
                  <a:pt x="80" y="108"/>
                </a:lnTo>
                <a:lnTo>
                  <a:pt x="62" y="130"/>
                </a:lnTo>
                <a:lnTo>
                  <a:pt x="294" y="130"/>
                </a:lnTo>
                <a:lnTo>
                  <a:pt x="294" y="130"/>
                </a:lnTo>
                <a:lnTo>
                  <a:pt x="322" y="128"/>
                </a:lnTo>
                <a:lnTo>
                  <a:pt x="322" y="128"/>
                </a:lnTo>
                <a:lnTo>
                  <a:pt x="344" y="130"/>
                </a:lnTo>
                <a:lnTo>
                  <a:pt x="364" y="134"/>
                </a:lnTo>
                <a:lnTo>
                  <a:pt x="386" y="140"/>
                </a:lnTo>
                <a:lnTo>
                  <a:pt x="404" y="148"/>
                </a:lnTo>
                <a:lnTo>
                  <a:pt x="424" y="158"/>
                </a:lnTo>
                <a:lnTo>
                  <a:pt x="442" y="170"/>
                </a:lnTo>
                <a:lnTo>
                  <a:pt x="458" y="184"/>
                </a:lnTo>
                <a:lnTo>
                  <a:pt x="472" y="200"/>
                </a:lnTo>
                <a:lnTo>
                  <a:pt x="486" y="216"/>
                </a:lnTo>
                <a:lnTo>
                  <a:pt x="498" y="234"/>
                </a:lnTo>
                <a:lnTo>
                  <a:pt x="508" y="252"/>
                </a:lnTo>
                <a:lnTo>
                  <a:pt x="516" y="272"/>
                </a:lnTo>
                <a:lnTo>
                  <a:pt x="520" y="292"/>
                </a:lnTo>
                <a:lnTo>
                  <a:pt x="524" y="314"/>
                </a:lnTo>
                <a:lnTo>
                  <a:pt x="524" y="336"/>
                </a:lnTo>
                <a:lnTo>
                  <a:pt x="522" y="358"/>
                </a:lnTo>
                <a:lnTo>
                  <a:pt x="522" y="358"/>
                </a:lnTo>
                <a:lnTo>
                  <a:pt x="514" y="384"/>
                </a:lnTo>
                <a:lnTo>
                  <a:pt x="506" y="410"/>
                </a:lnTo>
                <a:lnTo>
                  <a:pt x="496" y="434"/>
                </a:lnTo>
                <a:lnTo>
                  <a:pt x="482" y="456"/>
                </a:lnTo>
                <a:lnTo>
                  <a:pt x="468" y="476"/>
                </a:lnTo>
                <a:lnTo>
                  <a:pt x="450" y="496"/>
                </a:lnTo>
                <a:lnTo>
                  <a:pt x="432" y="512"/>
                </a:lnTo>
                <a:lnTo>
                  <a:pt x="414" y="528"/>
                </a:lnTo>
                <a:lnTo>
                  <a:pt x="394" y="544"/>
                </a:lnTo>
                <a:lnTo>
                  <a:pt x="372" y="556"/>
                </a:lnTo>
                <a:lnTo>
                  <a:pt x="350" y="568"/>
                </a:lnTo>
                <a:lnTo>
                  <a:pt x="328" y="580"/>
                </a:lnTo>
                <a:lnTo>
                  <a:pt x="282"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4" y="732"/>
                </a:lnTo>
                <a:lnTo>
                  <a:pt x="32" y="750"/>
                </a:lnTo>
                <a:lnTo>
                  <a:pt x="20" y="770"/>
                </a:lnTo>
                <a:lnTo>
                  <a:pt x="12" y="792"/>
                </a:lnTo>
                <a:lnTo>
                  <a:pt x="6" y="812"/>
                </a:lnTo>
                <a:lnTo>
                  <a:pt x="2" y="836"/>
                </a:lnTo>
                <a:lnTo>
                  <a:pt x="0" y="860"/>
                </a:lnTo>
                <a:lnTo>
                  <a:pt x="0" y="1808"/>
                </a:lnTo>
                <a:lnTo>
                  <a:pt x="0" y="1808"/>
                </a:lnTo>
                <a:lnTo>
                  <a:pt x="0" y="1820"/>
                </a:lnTo>
                <a:lnTo>
                  <a:pt x="4" y="1830"/>
                </a:lnTo>
                <a:lnTo>
                  <a:pt x="8" y="1838"/>
                </a:lnTo>
                <a:lnTo>
                  <a:pt x="16" y="1846"/>
                </a:lnTo>
                <a:lnTo>
                  <a:pt x="24" y="1854"/>
                </a:lnTo>
                <a:lnTo>
                  <a:pt x="32" y="1858"/>
                </a:lnTo>
                <a:lnTo>
                  <a:pt x="42" y="1862"/>
                </a:lnTo>
                <a:lnTo>
                  <a:pt x="54" y="1862"/>
                </a:lnTo>
                <a:lnTo>
                  <a:pt x="604" y="1862"/>
                </a:lnTo>
                <a:lnTo>
                  <a:pt x="604" y="1862"/>
                </a:lnTo>
                <a:lnTo>
                  <a:pt x="616" y="1862"/>
                </a:lnTo>
                <a:lnTo>
                  <a:pt x="626" y="1858"/>
                </a:lnTo>
                <a:lnTo>
                  <a:pt x="634" y="1854"/>
                </a:lnTo>
                <a:lnTo>
                  <a:pt x="642" y="1846"/>
                </a:lnTo>
                <a:lnTo>
                  <a:pt x="648" y="1838"/>
                </a:lnTo>
                <a:lnTo>
                  <a:pt x="654" y="1830"/>
                </a:lnTo>
                <a:lnTo>
                  <a:pt x="656" y="1820"/>
                </a:lnTo>
                <a:lnTo>
                  <a:pt x="658" y="1808"/>
                </a:lnTo>
                <a:lnTo>
                  <a:pt x="658" y="860"/>
                </a:lnTo>
                <a:lnTo>
                  <a:pt x="658" y="326"/>
                </a:lnTo>
                <a:lnTo>
                  <a:pt x="658" y="326"/>
                </a:lnTo>
                <a:lnTo>
                  <a:pt x="656" y="312"/>
                </a:lnTo>
                <a:lnTo>
                  <a:pt x="650" y="276"/>
                </a:lnTo>
                <a:lnTo>
                  <a:pt x="644" y="252"/>
                </a:lnTo>
                <a:lnTo>
                  <a:pt x="636" y="226"/>
                </a:lnTo>
                <a:lnTo>
                  <a:pt x="624" y="198"/>
                </a:lnTo>
                <a:lnTo>
                  <a:pt x="608" y="168"/>
                </a:lnTo>
                <a:lnTo>
                  <a:pt x="590" y="138"/>
                </a:lnTo>
                <a:lnTo>
                  <a:pt x="568" y="108"/>
                </a:lnTo>
                <a:lnTo>
                  <a:pt x="554" y="94"/>
                </a:lnTo>
                <a:lnTo>
                  <a:pt x="540" y="82"/>
                </a:lnTo>
                <a:lnTo>
                  <a:pt x="524" y="68"/>
                </a:lnTo>
                <a:lnTo>
                  <a:pt x="508" y="56"/>
                </a:lnTo>
                <a:lnTo>
                  <a:pt x="490" y="46"/>
                </a:lnTo>
                <a:lnTo>
                  <a:pt x="470" y="34"/>
                </a:lnTo>
                <a:lnTo>
                  <a:pt x="450" y="26"/>
                </a:lnTo>
                <a:lnTo>
                  <a:pt x="428" y="18"/>
                </a:lnTo>
                <a:lnTo>
                  <a:pt x="404" y="12"/>
                </a:lnTo>
                <a:lnTo>
                  <a:pt x="378" y="6"/>
                </a:lnTo>
                <a:lnTo>
                  <a:pt x="350" y="2"/>
                </a:lnTo>
                <a:lnTo>
                  <a:pt x="322" y="0"/>
                </a:lnTo>
                <a:lnTo>
                  <a:pt x="322" y="0"/>
                </a:lnTo>
                <a:close/>
              </a:path>
            </a:pathLst>
          </a:custGeom>
          <a:solidFill>
            <a:schemeClr val="bg1"/>
          </a:solidFill>
          <a:ln>
            <a:solidFill>
              <a:schemeClr val="bg1"/>
            </a:solid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0" name="Google Shape;13185;p215"/>
          <p:cNvSpPr/>
          <p:nvPr/>
        </p:nvSpPr>
        <p:spPr>
          <a:xfrm>
            <a:off x="4496320" y="2596219"/>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1" name="Google Shape;13186;p215"/>
          <p:cNvSpPr/>
          <p:nvPr/>
        </p:nvSpPr>
        <p:spPr>
          <a:xfrm>
            <a:off x="4496320" y="2592893"/>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2" name="Google Shape;13187;p215"/>
          <p:cNvSpPr/>
          <p:nvPr/>
        </p:nvSpPr>
        <p:spPr>
          <a:xfrm>
            <a:off x="4496320" y="2592893"/>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3" name="Google Shape;13188;p215"/>
          <p:cNvSpPr/>
          <p:nvPr/>
        </p:nvSpPr>
        <p:spPr>
          <a:xfrm>
            <a:off x="4496320" y="2592893"/>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4" name="Google Shape;13189;p215"/>
          <p:cNvSpPr/>
          <p:nvPr/>
        </p:nvSpPr>
        <p:spPr>
          <a:xfrm>
            <a:off x="4496320" y="2592893"/>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5" name="Google Shape;13190;p215"/>
          <p:cNvSpPr/>
          <p:nvPr/>
        </p:nvSpPr>
        <p:spPr>
          <a:xfrm>
            <a:off x="4500337" y="2589564"/>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6" name="Google Shape;13191;p215"/>
          <p:cNvSpPr/>
          <p:nvPr/>
        </p:nvSpPr>
        <p:spPr>
          <a:xfrm>
            <a:off x="4524452" y="2566286"/>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7" name="Google Shape;13192;p215"/>
          <p:cNvSpPr/>
          <p:nvPr/>
        </p:nvSpPr>
        <p:spPr>
          <a:xfrm>
            <a:off x="4524452" y="2562960"/>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8" name="Google Shape;13193;p215"/>
          <p:cNvSpPr/>
          <p:nvPr/>
        </p:nvSpPr>
        <p:spPr>
          <a:xfrm>
            <a:off x="4524452" y="2562960"/>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69" name="Google Shape;13194;p215"/>
          <p:cNvSpPr/>
          <p:nvPr/>
        </p:nvSpPr>
        <p:spPr>
          <a:xfrm>
            <a:off x="4528468" y="2562960"/>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70" name="Google Shape;13195;p215"/>
          <p:cNvSpPr/>
          <p:nvPr/>
        </p:nvSpPr>
        <p:spPr>
          <a:xfrm>
            <a:off x="4528468" y="2562960"/>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71" name="Google Shape;13196;p215"/>
          <p:cNvSpPr/>
          <p:nvPr/>
        </p:nvSpPr>
        <p:spPr>
          <a:xfrm>
            <a:off x="4528468" y="2559635"/>
            <a:ext cx="1948" cy="342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72" name="Google Shape;13197;p215"/>
          <p:cNvSpPr/>
          <p:nvPr/>
        </p:nvSpPr>
        <p:spPr>
          <a:xfrm>
            <a:off x="4528468" y="2559634"/>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73" name="Google Shape;13198;p215"/>
          <p:cNvSpPr/>
          <p:nvPr/>
        </p:nvSpPr>
        <p:spPr>
          <a:xfrm>
            <a:off x="4528468" y="2559634"/>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74" name="Google Shape;13199;p215"/>
          <p:cNvSpPr/>
          <p:nvPr/>
        </p:nvSpPr>
        <p:spPr>
          <a:xfrm>
            <a:off x="4528468" y="2559634"/>
            <a:ext cx="1948"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75" name="Google Shape;13200;p215"/>
          <p:cNvSpPr/>
          <p:nvPr/>
        </p:nvSpPr>
        <p:spPr>
          <a:xfrm>
            <a:off x="4528471" y="2559634"/>
            <a:ext cx="3896" cy="1710"/>
          </a:xfrm>
          <a:prstGeom prst="rect">
            <a:avLst/>
          </a:prstGeom>
          <a:noFill/>
          <a:ln>
            <a:noFill/>
          </a:ln>
        </p:spPr>
        <p:txBody>
          <a:bodyPr spcFirstLastPara="1" wrap="square" lIns="104275" tIns="52125" rIns="104275" bIns="52125" anchor="t" anchorCtr="0">
            <a:noAutofit/>
          </a:bodyPr>
          <a:lstStyle/>
          <a:p>
            <a:pPr marL="0" marR="0" lvl="0" indent="0" algn="l" rtl="0">
              <a:lnSpc>
                <a:spcPct val="100000"/>
              </a:lnSpc>
              <a:spcBef>
                <a:spcPts val="0"/>
              </a:spcBef>
              <a:spcAft>
                <a:spcPts val="0"/>
              </a:spcAft>
              <a:buClr>
                <a:srgbClr val="000000"/>
              </a:buClr>
              <a:buFont typeface="Arial"/>
              <a:buNone/>
            </a:pPr>
            <a:endParaRPr sz="2800" b="0" i="0" u="none" strike="noStrike" cap="none" dirty="0">
              <a:solidFill>
                <a:srgbClr val="000000"/>
              </a:solidFill>
              <a:latin typeface="Georgia"/>
              <a:ea typeface="Georgia"/>
              <a:cs typeface="Georgia"/>
              <a:sym typeface="Georgia"/>
            </a:endParaRPr>
          </a:p>
        </p:txBody>
      </p:sp>
      <p:sp>
        <p:nvSpPr>
          <p:cNvPr id="76" name="Google Shape;13212;p215"/>
          <p:cNvSpPr/>
          <p:nvPr/>
        </p:nvSpPr>
        <p:spPr>
          <a:xfrm>
            <a:off x="784702" y="4853917"/>
            <a:ext cx="1917616" cy="1142017"/>
          </a:xfrm>
          <a:prstGeom prst="rect">
            <a:avLst/>
          </a:prstGeom>
          <a:solidFill>
            <a:schemeClr val="tx1"/>
          </a:solidFill>
          <a:ln>
            <a:noFill/>
          </a:ln>
        </p:spPr>
        <p:txBody>
          <a:bodyPr spcFirstLastPara="1" wrap="square" lIns="0" tIns="0" rIns="0" bIns="0" anchor="t" anchorCtr="0">
            <a:noAutofit/>
          </a:bodyPr>
          <a:lstStyle/>
          <a:p>
            <a:pPr lvl="0" algn="ctr">
              <a:spcAft>
                <a:spcPts val="1027"/>
              </a:spcAft>
              <a:buClr>
                <a:srgbClr val="FFFFFF"/>
              </a:buClr>
            </a:pPr>
            <a:r>
              <a:rPr lang="en-GB" sz="3200" b="1" i="1" dirty="0" smtClean="0">
                <a:solidFill>
                  <a:schemeClr val="bg1"/>
                </a:solidFill>
                <a:latin typeface="Georgia"/>
                <a:ea typeface="Georgia"/>
                <a:cs typeface="Georgia"/>
                <a:sym typeface="Georgia"/>
              </a:rPr>
              <a:t>IFRS 9</a:t>
            </a:r>
          </a:p>
          <a:p>
            <a:pPr lvl="0" algn="ctr">
              <a:spcAft>
                <a:spcPts val="1027"/>
              </a:spcAft>
              <a:buClr>
                <a:srgbClr val="FFFFFF"/>
              </a:buClr>
            </a:pPr>
            <a:r>
              <a:rPr lang="en-GB" sz="3200" b="1" i="1" dirty="0" smtClean="0">
                <a:solidFill>
                  <a:schemeClr val="bg1"/>
                </a:solidFill>
                <a:latin typeface="Georgia"/>
                <a:sym typeface="Georgia"/>
              </a:rPr>
              <a:t>2018</a:t>
            </a:r>
            <a:endParaRPr lang="en-GB" dirty="0">
              <a:solidFill>
                <a:schemeClr val="bg1"/>
              </a:solidFill>
            </a:endParaRPr>
          </a:p>
          <a:p>
            <a:pPr marL="0" marR="0" lvl="0" indent="0" algn="ctr" rtl="0">
              <a:lnSpc>
                <a:spcPct val="100000"/>
              </a:lnSpc>
              <a:spcBef>
                <a:spcPts val="0"/>
              </a:spcBef>
              <a:spcAft>
                <a:spcPts val="0"/>
              </a:spcAft>
              <a:buClr>
                <a:srgbClr val="FFFFFF"/>
              </a:buClr>
              <a:buFont typeface="Georgia"/>
              <a:buNone/>
            </a:pPr>
            <a:r>
              <a:rPr lang="en-GB" sz="1400" b="1" i="1" u="none" strike="noStrike" cap="none" dirty="0" smtClean="0">
                <a:solidFill>
                  <a:schemeClr val="bg1"/>
                </a:solidFill>
                <a:latin typeface="Georgia"/>
                <a:ea typeface="Georgia"/>
                <a:cs typeface="Georgia"/>
                <a:sym typeface="Georgia"/>
              </a:rPr>
              <a:t>counting limitations</a:t>
            </a:r>
            <a:endParaRPr dirty="0">
              <a:solidFill>
                <a:schemeClr val="bg1"/>
              </a:solidFill>
            </a:endParaRPr>
          </a:p>
        </p:txBody>
      </p:sp>
      <p:sp>
        <p:nvSpPr>
          <p:cNvPr id="77" name="Google Shape;13224;p215"/>
          <p:cNvSpPr txBox="1"/>
          <p:nvPr/>
        </p:nvSpPr>
        <p:spPr>
          <a:xfrm>
            <a:off x="10010012" y="4853916"/>
            <a:ext cx="1741776" cy="1142961"/>
          </a:xfrm>
          <a:prstGeom prst="rect">
            <a:avLst/>
          </a:prstGeom>
          <a:solidFill>
            <a:schemeClr val="tx1"/>
          </a:solidFill>
          <a:ln>
            <a:noFill/>
          </a:ln>
        </p:spPr>
        <p:txBody>
          <a:bodyPr spcFirstLastPara="1" wrap="square" lIns="0" tIns="0" rIns="0" bIns="0" anchor="t" anchorCtr="0">
            <a:noAutofit/>
          </a:bodyPr>
          <a:lstStyle/>
          <a:p>
            <a:pPr marL="0" marR="0" lvl="0" indent="0" algn="ctr" rtl="0">
              <a:lnSpc>
                <a:spcPct val="100000"/>
              </a:lnSpc>
              <a:spcBef>
                <a:spcPts val="0"/>
              </a:spcBef>
              <a:spcAft>
                <a:spcPts val="1027"/>
              </a:spcAft>
              <a:buClr>
                <a:srgbClr val="FFFFFF"/>
              </a:buClr>
              <a:buFont typeface="Georgia"/>
              <a:buNone/>
            </a:pPr>
            <a:r>
              <a:rPr lang="en-GB" sz="3200" b="1" i="1" u="none" strike="noStrike" cap="none" dirty="0" smtClean="0">
                <a:solidFill>
                  <a:schemeClr val="bg1"/>
                </a:solidFill>
                <a:latin typeface="Georgia"/>
                <a:ea typeface="Georgia"/>
                <a:cs typeface="Georgia"/>
                <a:sym typeface="Georgia"/>
              </a:rPr>
              <a:t>IFRS 17</a:t>
            </a:r>
          </a:p>
          <a:p>
            <a:pPr marL="0" marR="0" lvl="0" indent="0" algn="ctr" rtl="0">
              <a:lnSpc>
                <a:spcPct val="100000"/>
              </a:lnSpc>
              <a:spcBef>
                <a:spcPts val="0"/>
              </a:spcBef>
              <a:spcAft>
                <a:spcPts val="1027"/>
              </a:spcAft>
              <a:buClr>
                <a:srgbClr val="FFFFFF"/>
              </a:buClr>
              <a:buFont typeface="Georgia"/>
              <a:buNone/>
            </a:pPr>
            <a:r>
              <a:rPr lang="en-GB" sz="3200" b="1" i="1" dirty="0" smtClean="0">
                <a:solidFill>
                  <a:schemeClr val="bg1"/>
                </a:solidFill>
                <a:latin typeface="Georgia"/>
                <a:sym typeface="Georgia"/>
              </a:rPr>
              <a:t>2021</a:t>
            </a:r>
            <a:endParaRPr dirty="0">
              <a:solidFill>
                <a:schemeClr val="bg1"/>
              </a:solidFill>
            </a:endParaRPr>
          </a:p>
        </p:txBody>
      </p:sp>
      <p:sp>
        <p:nvSpPr>
          <p:cNvPr id="78" name="Google Shape;9022;p331"/>
          <p:cNvSpPr/>
          <p:nvPr/>
        </p:nvSpPr>
        <p:spPr>
          <a:xfrm>
            <a:off x="3112158" y="4122017"/>
            <a:ext cx="614363" cy="612775"/>
          </a:xfrm>
          <a:custGeom>
            <a:avLst/>
            <a:gdLst/>
            <a:ahLst/>
            <a:cxnLst/>
            <a:rect l="l" t="t" r="r" b="b"/>
            <a:pathLst>
              <a:path w="120000" h="120000" extrusionOk="0">
                <a:moveTo>
                  <a:pt x="65185" y="37407"/>
                </a:moveTo>
                <a:cubicBezTo>
                  <a:pt x="68148" y="39259"/>
                  <a:pt x="73703" y="40370"/>
                  <a:pt x="80000" y="40370"/>
                </a:cubicBezTo>
                <a:cubicBezTo>
                  <a:pt x="86296" y="40370"/>
                  <a:pt x="91851" y="39259"/>
                  <a:pt x="94814" y="37407"/>
                </a:cubicBezTo>
                <a:cubicBezTo>
                  <a:pt x="96666" y="36296"/>
                  <a:pt x="97777" y="35185"/>
                  <a:pt x="97777" y="33703"/>
                </a:cubicBezTo>
                <a:cubicBezTo>
                  <a:pt x="97777" y="30000"/>
                  <a:pt x="90000" y="27037"/>
                  <a:pt x="80000" y="27037"/>
                </a:cubicBezTo>
                <a:cubicBezTo>
                  <a:pt x="70000" y="27037"/>
                  <a:pt x="62222" y="30000"/>
                  <a:pt x="62222" y="33703"/>
                </a:cubicBezTo>
                <a:cubicBezTo>
                  <a:pt x="62222" y="35185"/>
                  <a:pt x="63333" y="36296"/>
                  <a:pt x="65185" y="37407"/>
                </a:cubicBezTo>
                <a:close/>
                <a:moveTo>
                  <a:pt x="97777" y="57407"/>
                </a:moveTo>
                <a:cubicBezTo>
                  <a:pt x="97777" y="57037"/>
                  <a:pt x="97777" y="57037"/>
                  <a:pt x="97777" y="57037"/>
                </a:cubicBezTo>
                <a:cubicBezTo>
                  <a:pt x="98148" y="57037"/>
                  <a:pt x="98148" y="57037"/>
                  <a:pt x="98148" y="57037"/>
                </a:cubicBezTo>
                <a:lnTo>
                  <a:pt x="97777" y="57407"/>
                </a:lnTo>
                <a:close/>
                <a:moveTo>
                  <a:pt x="97777" y="64814"/>
                </a:moveTo>
                <a:cubicBezTo>
                  <a:pt x="97777" y="64814"/>
                  <a:pt x="97777" y="65185"/>
                  <a:pt x="97777" y="65555"/>
                </a:cubicBezTo>
                <a:cubicBezTo>
                  <a:pt x="97777" y="65555"/>
                  <a:pt x="97777" y="65555"/>
                  <a:pt x="97777" y="65555"/>
                </a:cubicBezTo>
                <a:cubicBezTo>
                  <a:pt x="97407" y="65925"/>
                  <a:pt x="97407" y="65925"/>
                  <a:pt x="97407" y="66296"/>
                </a:cubicBezTo>
                <a:cubicBezTo>
                  <a:pt x="97407" y="66296"/>
                  <a:pt x="97407" y="66296"/>
                  <a:pt x="97407" y="66296"/>
                </a:cubicBezTo>
                <a:cubicBezTo>
                  <a:pt x="97037" y="66666"/>
                  <a:pt x="97037" y="66666"/>
                  <a:pt x="96666" y="67037"/>
                </a:cubicBezTo>
                <a:cubicBezTo>
                  <a:pt x="96666" y="67037"/>
                  <a:pt x="96666" y="67037"/>
                  <a:pt x="96296" y="67407"/>
                </a:cubicBezTo>
                <a:cubicBezTo>
                  <a:pt x="96296" y="67407"/>
                  <a:pt x="96296" y="67777"/>
                  <a:pt x="95925" y="67777"/>
                </a:cubicBezTo>
                <a:cubicBezTo>
                  <a:pt x="95555" y="67777"/>
                  <a:pt x="95185" y="68148"/>
                  <a:pt x="94814" y="68518"/>
                </a:cubicBezTo>
                <a:cubicBezTo>
                  <a:pt x="91851" y="70370"/>
                  <a:pt x="86296" y="71481"/>
                  <a:pt x="80000" y="71481"/>
                </a:cubicBezTo>
                <a:cubicBezTo>
                  <a:pt x="73703" y="71481"/>
                  <a:pt x="68148" y="70370"/>
                  <a:pt x="65185" y="68518"/>
                </a:cubicBezTo>
                <a:cubicBezTo>
                  <a:pt x="65185" y="68518"/>
                  <a:pt x="65185" y="68518"/>
                  <a:pt x="65185" y="68518"/>
                </a:cubicBezTo>
                <a:cubicBezTo>
                  <a:pt x="65185" y="68518"/>
                  <a:pt x="65185" y="68518"/>
                  <a:pt x="65185" y="68518"/>
                </a:cubicBezTo>
                <a:cubicBezTo>
                  <a:pt x="64074" y="67777"/>
                  <a:pt x="63333" y="67407"/>
                  <a:pt x="62962" y="66666"/>
                </a:cubicBezTo>
                <a:cubicBezTo>
                  <a:pt x="62962" y="66666"/>
                  <a:pt x="62962" y="66666"/>
                  <a:pt x="62962" y="66666"/>
                </a:cubicBezTo>
                <a:cubicBezTo>
                  <a:pt x="62592" y="66296"/>
                  <a:pt x="62592" y="65925"/>
                  <a:pt x="62222" y="65925"/>
                </a:cubicBezTo>
                <a:cubicBezTo>
                  <a:pt x="62222" y="65555"/>
                  <a:pt x="62222" y="65185"/>
                  <a:pt x="62222" y="64814"/>
                </a:cubicBezTo>
                <a:cubicBezTo>
                  <a:pt x="62222" y="64074"/>
                  <a:pt x="62592" y="62962"/>
                  <a:pt x="63333" y="62222"/>
                </a:cubicBezTo>
                <a:cubicBezTo>
                  <a:pt x="65925" y="64814"/>
                  <a:pt x="72592" y="66666"/>
                  <a:pt x="80000" y="66666"/>
                </a:cubicBezTo>
                <a:cubicBezTo>
                  <a:pt x="87407" y="66666"/>
                  <a:pt x="94074" y="64814"/>
                  <a:pt x="96666" y="62222"/>
                </a:cubicBezTo>
                <a:cubicBezTo>
                  <a:pt x="97407" y="62962"/>
                  <a:pt x="97777" y="64074"/>
                  <a:pt x="97777" y="64814"/>
                </a:cubicBezTo>
                <a:close/>
                <a:moveTo>
                  <a:pt x="54074" y="61481"/>
                </a:moveTo>
                <a:cubicBezTo>
                  <a:pt x="52592" y="62222"/>
                  <a:pt x="50000" y="62592"/>
                  <a:pt x="47037" y="62592"/>
                </a:cubicBezTo>
                <a:cubicBezTo>
                  <a:pt x="44074" y="62592"/>
                  <a:pt x="41851" y="62222"/>
                  <a:pt x="40000" y="61481"/>
                </a:cubicBezTo>
                <a:cubicBezTo>
                  <a:pt x="39259" y="60740"/>
                  <a:pt x="38888" y="60370"/>
                  <a:pt x="38888" y="59629"/>
                </a:cubicBezTo>
                <a:cubicBezTo>
                  <a:pt x="38888" y="57777"/>
                  <a:pt x="42592" y="56666"/>
                  <a:pt x="47037" y="56666"/>
                </a:cubicBezTo>
                <a:cubicBezTo>
                  <a:pt x="51481" y="56666"/>
                  <a:pt x="55185" y="57777"/>
                  <a:pt x="55185" y="59629"/>
                </a:cubicBezTo>
                <a:cubicBezTo>
                  <a:pt x="55185" y="60370"/>
                  <a:pt x="54814" y="60740"/>
                  <a:pt x="54074" y="61481"/>
                </a:cubicBezTo>
                <a:close/>
                <a:moveTo>
                  <a:pt x="63333" y="53703"/>
                </a:moveTo>
                <a:cubicBezTo>
                  <a:pt x="65925" y="56296"/>
                  <a:pt x="72592" y="57777"/>
                  <a:pt x="80000" y="57777"/>
                </a:cubicBezTo>
                <a:cubicBezTo>
                  <a:pt x="87407" y="57777"/>
                  <a:pt x="94074" y="56296"/>
                  <a:pt x="96666" y="53703"/>
                </a:cubicBezTo>
                <a:cubicBezTo>
                  <a:pt x="97407" y="54444"/>
                  <a:pt x="97777" y="55185"/>
                  <a:pt x="97777" y="56296"/>
                </a:cubicBezTo>
                <a:cubicBezTo>
                  <a:pt x="97777" y="56666"/>
                  <a:pt x="97777" y="57037"/>
                  <a:pt x="97407" y="57407"/>
                </a:cubicBezTo>
                <a:cubicBezTo>
                  <a:pt x="97407" y="57777"/>
                  <a:pt x="97037" y="58148"/>
                  <a:pt x="96666" y="58518"/>
                </a:cubicBezTo>
                <a:cubicBezTo>
                  <a:pt x="96666" y="58518"/>
                  <a:pt x="96296" y="58888"/>
                  <a:pt x="96296" y="58888"/>
                </a:cubicBezTo>
                <a:cubicBezTo>
                  <a:pt x="96296" y="58888"/>
                  <a:pt x="96296" y="59259"/>
                  <a:pt x="95925" y="59259"/>
                </a:cubicBezTo>
                <a:cubicBezTo>
                  <a:pt x="95555" y="59629"/>
                  <a:pt x="95185" y="59629"/>
                  <a:pt x="94814" y="60000"/>
                </a:cubicBezTo>
                <a:cubicBezTo>
                  <a:pt x="91851" y="61851"/>
                  <a:pt x="86296" y="62962"/>
                  <a:pt x="80000" y="62962"/>
                </a:cubicBezTo>
                <a:cubicBezTo>
                  <a:pt x="74444" y="62962"/>
                  <a:pt x="69259" y="61851"/>
                  <a:pt x="66296" y="60370"/>
                </a:cubicBezTo>
                <a:cubicBezTo>
                  <a:pt x="66296" y="60370"/>
                  <a:pt x="66296" y="60370"/>
                  <a:pt x="66296" y="60370"/>
                </a:cubicBezTo>
                <a:cubicBezTo>
                  <a:pt x="65925" y="60370"/>
                  <a:pt x="65555" y="60000"/>
                  <a:pt x="65185" y="60000"/>
                </a:cubicBezTo>
                <a:cubicBezTo>
                  <a:pt x="63333" y="58888"/>
                  <a:pt x="62222" y="57777"/>
                  <a:pt x="62222" y="56296"/>
                </a:cubicBezTo>
                <a:cubicBezTo>
                  <a:pt x="62222" y="55185"/>
                  <a:pt x="62592" y="54444"/>
                  <a:pt x="63333" y="53703"/>
                </a:cubicBezTo>
                <a:close/>
                <a:moveTo>
                  <a:pt x="63333" y="45185"/>
                </a:moveTo>
                <a:cubicBezTo>
                  <a:pt x="65925" y="47777"/>
                  <a:pt x="72592" y="49629"/>
                  <a:pt x="80000" y="49629"/>
                </a:cubicBezTo>
                <a:cubicBezTo>
                  <a:pt x="87407" y="49629"/>
                  <a:pt x="94074" y="47777"/>
                  <a:pt x="96666" y="45185"/>
                </a:cubicBezTo>
                <a:cubicBezTo>
                  <a:pt x="97407" y="45925"/>
                  <a:pt x="97777" y="46666"/>
                  <a:pt x="97777" y="47777"/>
                </a:cubicBezTo>
                <a:cubicBezTo>
                  <a:pt x="97777" y="48888"/>
                  <a:pt x="96666" y="50370"/>
                  <a:pt x="94814" y="51481"/>
                </a:cubicBezTo>
                <a:cubicBezTo>
                  <a:pt x="91851" y="53333"/>
                  <a:pt x="86296" y="54444"/>
                  <a:pt x="80000" y="54444"/>
                </a:cubicBezTo>
                <a:cubicBezTo>
                  <a:pt x="74444" y="54444"/>
                  <a:pt x="69259" y="53333"/>
                  <a:pt x="66296" y="51851"/>
                </a:cubicBezTo>
                <a:cubicBezTo>
                  <a:pt x="66296" y="51851"/>
                  <a:pt x="66296" y="51851"/>
                  <a:pt x="66296" y="51851"/>
                </a:cubicBezTo>
                <a:cubicBezTo>
                  <a:pt x="65925" y="51851"/>
                  <a:pt x="65555" y="51481"/>
                  <a:pt x="65185" y="51481"/>
                </a:cubicBezTo>
                <a:cubicBezTo>
                  <a:pt x="63333" y="50370"/>
                  <a:pt x="62222" y="48888"/>
                  <a:pt x="62222" y="47777"/>
                </a:cubicBezTo>
                <a:cubicBezTo>
                  <a:pt x="62222" y="46666"/>
                  <a:pt x="62592" y="45925"/>
                  <a:pt x="63333" y="45185"/>
                </a:cubicBezTo>
                <a:close/>
                <a:moveTo>
                  <a:pt x="104814" y="57037"/>
                </a:moveTo>
                <a:cubicBezTo>
                  <a:pt x="104814" y="55925"/>
                  <a:pt x="104444" y="55555"/>
                  <a:pt x="103333" y="55185"/>
                </a:cubicBezTo>
                <a:cubicBezTo>
                  <a:pt x="97777" y="53333"/>
                  <a:pt x="97777" y="53333"/>
                  <a:pt x="97777" y="53333"/>
                </a:cubicBezTo>
                <a:cubicBezTo>
                  <a:pt x="104074" y="50370"/>
                  <a:pt x="104074" y="50370"/>
                  <a:pt x="104074" y="50370"/>
                </a:cubicBezTo>
                <a:cubicBezTo>
                  <a:pt x="104444" y="50000"/>
                  <a:pt x="105185" y="49259"/>
                  <a:pt x="105185" y="48518"/>
                </a:cubicBezTo>
                <a:cubicBezTo>
                  <a:pt x="105185" y="47777"/>
                  <a:pt x="104444" y="47037"/>
                  <a:pt x="103703" y="46666"/>
                </a:cubicBezTo>
                <a:cubicBezTo>
                  <a:pt x="97037" y="44444"/>
                  <a:pt x="97037" y="44444"/>
                  <a:pt x="97037" y="44444"/>
                </a:cubicBezTo>
                <a:cubicBezTo>
                  <a:pt x="97407" y="44074"/>
                  <a:pt x="97777" y="43333"/>
                  <a:pt x="97777" y="42592"/>
                </a:cubicBezTo>
                <a:cubicBezTo>
                  <a:pt x="97777" y="39259"/>
                  <a:pt x="97777" y="39259"/>
                  <a:pt x="97777" y="39259"/>
                </a:cubicBezTo>
                <a:cubicBezTo>
                  <a:pt x="97777" y="40740"/>
                  <a:pt x="96666" y="41851"/>
                  <a:pt x="94814" y="42962"/>
                </a:cubicBezTo>
                <a:cubicBezTo>
                  <a:pt x="91851" y="44814"/>
                  <a:pt x="86296" y="45925"/>
                  <a:pt x="80000" y="45925"/>
                </a:cubicBezTo>
                <a:cubicBezTo>
                  <a:pt x="74444" y="45925"/>
                  <a:pt x="69259" y="44814"/>
                  <a:pt x="66296" y="43333"/>
                </a:cubicBezTo>
                <a:cubicBezTo>
                  <a:pt x="66296" y="43333"/>
                  <a:pt x="66296" y="43333"/>
                  <a:pt x="66296" y="43333"/>
                </a:cubicBezTo>
                <a:cubicBezTo>
                  <a:pt x="65925" y="43333"/>
                  <a:pt x="65555" y="42962"/>
                  <a:pt x="65185" y="42962"/>
                </a:cubicBezTo>
                <a:cubicBezTo>
                  <a:pt x="63333" y="41851"/>
                  <a:pt x="62222" y="40740"/>
                  <a:pt x="62222" y="39259"/>
                </a:cubicBezTo>
                <a:cubicBezTo>
                  <a:pt x="62222" y="38888"/>
                  <a:pt x="62222" y="38148"/>
                  <a:pt x="62592" y="37777"/>
                </a:cubicBezTo>
                <a:cubicBezTo>
                  <a:pt x="16666" y="58888"/>
                  <a:pt x="16666" y="58888"/>
                  <a:pt x="16666" y="58888"/>
                </a:cubicBezTo>
                <a:cubicBezTo>
                  <a:pt x="15925" y="59259"/>
                  <a:pt x="15555" y="60000"/>
                  <a:pt x="15555" y="60740"/>
                </a:cubicBezTo>
                <a:cubicBezTo>
                  <a:pt x="15555" y="61481"/>
                  <a:pt x="15925" y="62222"/>
                  <a:pt x="17037" y="62592"/>
                </a:cubicBezTo>
                <a:cubicBezTo>
                  <a:pt x="22592" y="64444"/>
                  <a:pt x="22592" y="64444"/>
                  <a:pt x="22592" y="64444"/>
                </a:cubicBezTo>
                <a:cubicBezTo>
                  <a:pt x="16296" y="67407"/>
                  <a:pt x="16296" y="67407"/>
                  <a:pt x="16296" y="67407"/>
                </a:cubicBezTo>
                <a:cubicBezTo>
                  <a:pt x="15925" y="67777"/>
                  <a:pt x="15185" y="68518"/>
                  <a:pt x="15185" y="69259"/>
                </a:cubicBezTo>
                <a:cubicBezTo>
                  <a:pt x="15185" y="70000"/>
                  <a:pt x="15925" y="70740"/>
                  <a:pt x="16666" y="70740"/>
                </a:cubicBezTo>
                <a:cubicBezTo>
                  <a:pt x="22222" y="72962"/>
                  <a:pt x="22222" y="72962"/>
                  <a:pt x="22222" y="72962"/>
                </a:cubicBezTo>
                <a:cubicBezTo>
                  <a:pt x="16296" y="75925"/>
                  <a:pt x="16296" y="75925"/>
                  <a:pt x="16296" y="75925"/>
                </a:cubicBezTo>
                <a:cubicBezTo>
                  <a:pt x="15555" y="75925"/>
                  <a:pt x="15185" y="76666"/>
                  <a:pt x="15185" y="77407"/>
                </a:cubicBezTo>
                <a:cubicBezTo>
                  <a:pt x="15185" y="78148"/>
                  <a:pt x="15555" y="78888"/>
                  <a:pt x="16296" y="79259"/>
                </a:cubicBezTo>
                <a:cubicBezTo>
                  <a:pt x="50370" y="91111"/>
                  <a:pt x="50370" y="91111"/>
                  <a:pt x="50370" y="91111"/>
                </a:cubicBezTo>
                <a:cubicBezTo>
                  <a:pt x="50740" y="91111"/>
                  <a:pt x="51111" y="91111"/>
                  <a:pt x="51111" y="91111"/>
                </a:cubicBezTo>
                <a:cubicBezTo>
                  <a:pt x="51481" y="91111"/>
                  <a:pt x="51851" y="91111"/>
                  <a:pt x="51851" y="91111"/>
                </a:cubicBezTo>
                <a:cubicBezTo>
                  <a:pt x="62222" y="85925"/>
                  <a:pt x="62222" y="85925"/>
                  <a:pt x="62222" y="85925"/>
                </a:cubicBezTo>
                <a:cubicBezTo>
                  <a:pt x="63333" y="89629"/>
                  <a:pt x="70740" y="92222"/>
                  <a:pt x="80000" y="92222"/>
                </a:cubicBezTo>
                <a:cubicBezTo>
                  <a:pt x="90000" y="92222"/>
                  <a:pt x="97777" y="88888"/>
                  <a:pt x="97777" y="85185"/>
                </a:cubicBezTo>
                <a:cubicBezTo>
                  <a:pt x="97777" y="81851"/>
                  <a:pt x="97777" y="81851"/>
                  <a:pt x="97777" y="81851"/>
                </a:cubicBezTo>
                <a:cubicBezTo>
                  <a:pt x="97777" y="82962"/>
                  <a:pt x="96666" y="84444"/>
                  <a:pt x="94814" y="85555"/>
                </a:cubicBezTo>
                <a:cubicBezTo>
                  <a:pt x="91851" y="87407"/>
                  <a:pt x="86296" y="88518"/>
                  <a:pt x="80000" y="88518"/>
                </a:cubicBezTo>
                <a:cubicBezTo>
                  <a:pt x="73703" y="88518"/>
                  <a:pt x="68148" y="87407"/>
                  <a:pt x="65185" y="85555"/>
                </a:cubicBezTo>
                <a:cubicBezTo>
                  <a:pt x="64814" y="85185"/>
                  <a:pt x="64814" y="85185"/>
                  <a:pt x="64444" y="85185"/>
                </a:cubicBezTo>
                <a:cubicBezTo>
                  <a:pt x="64444" y="85185"/>
                  <a:pt x="64444" y="85185"/>
                  <a:pt x="64444" y="85185"/>
                </a:cubicBezTo>
                <a:cubicBezTo>
                  <a:pt x="62962" y="84074"/>
                  <a:pt x="62222" y="82962"/>
                  <a:pt x="62222" y="81851"/>
                </a:cubicBezTo>
                <a:cubicBezTo>
                  <a:pt x="62222" y="81851"/>
                  <a:pt x="62222" y="81851"/>
                  <a:pt x="62222" y="81851"/>
                </a:cubicBezTo>
                <a:cubicBezTo>
                  <a:pt x="62222" y="81851"/>
                  <a:pt x="62222" y="81851"/>
                  <a:pt x="62222" y="81851"/>
                </a:cubicBezTo>
                <a:cubicBezTo>
                  <a:pt x="51111" y="87037"/>
                  <a:pt x="51111" y="87037"/>
                  <a:pt x="51111" y="87037"/>
                </a:cubicBezTo>
                <a:cubicBezTo>
                  <a:pt x="21851" y="77037"/>
                  <a:pt x="21851" y="77037"/>
                  <a:pt x="21851" y="77037"/>
                </a:cubicBezTo>
                <a:cubicBezTo>
                  <a:pt x="27407" y="74444"/>
                  <a:pt x="27407" y="74444"/>
                  <a:pt x="27407" y="74444"/>
                </a:cubicBezTo>
                <a:cubicBezTo>
                  <a:pt x="50740" y="82592"/>
                  <a:pt x="50740" y="82592"/>
                  <a:pt x="50740" y="82592"/>
                </a:cubicBezTo>
                <a:cubicBezTo>
                  <a:pt x="51111" y="82592"/>
                  <a:pt x="51111" y="82962"/>
                  <a:pt x="51481" y="82962"/>
                </a:cubicBezTo>
                <a:cubicBezTo>
                  <a:pt x="51481" y="82962"/>
                  <a:pt x="51851" y="82592"/>
                  <a:pt x="52222" y="82592"/>
                </a:cubicBezTo>
                <a:cubicBezTo>
                  <a:pt x="62222" y="77777"/>
                  <a:pt x="62222" y="77777"/>
                  <a:pt x="62222" y="77777"/>
                </a:cubicBezTo>
                <a:cubicBezTo>
                  <a:pt x="63703" y="81111"/>
                  <a:pt x="71111" y="83703"/>
                  <a:pt x="80000" y="83703"/>
                </a:cubicBezTo>
                <a:cubicBezTo>
                  <a:pt x="90000" y="83703"/>
                  <a:pt x="97777" y="80370"/>
                  <a:pt x="97777" y="77037"/>
                </a:cubicBezTo>
                <a:cubicBezTo>
                  <a:pt x="97777" y="73333"/>
                  <a:pt x="97777" y="73333"/>
                  <a:pt x="97777" y="73333"/>
                </a:cubicBezTo>
                <a:cubicBezTo>
                  <a:pt x="97777" y="74814"/>
                  <a:pt x="96666" y="75925"/>
                  <a:pt x="94814" y="77037"/>
                </a:cubicBezTo>
                <a:cubicBezTo>
                  <a:pt x="91851" y="78888"/>
                  <a:pt x="86296" y="80000"/>
                  <a:pt x="80000" y="80000"/>
                </a:cubicBezTo>
                <a:cubicBezTo>
                  <a:pt x="73703" y="80000"/>
                  <a:pt x="68148" y="78888"/>
                  <a:pt x="65185" y="77037"/>
                </a:cubicBezTo>
                <a:cubicBezTo>
                  <a:pt x="65185" y="77037"/>
                  <a:pt x="64814" y="77037"/>
                  <a:pt x="64814" y="76666"/>
                </a:cubicBezTo>
                <a:cubicBezTo>
                  <a:pt x="63333" y="75925"/>
                  <a:pt x="62592" y="74814"/>
                  <a:pt x="62222" y="73703"/>
                </a:cubicBezTo>
                <a:cubicBezTo>
                  <a:pt x="62222" y="73703"/>
                  <a:pt x="62222" y="73333"/>
                  <a:pt x="62222" y="73333"/>
                </a:cubicBezTo>
                <a:cubicBezTo>
                  <a:pt x="62222" y="73703"/>
                  <a:pt x="62222" y="73703"/>
                  <a:pt x="62222" y="73703"/>
                </a:cubicBezTo>
                <a:cubicBezTo>
                  <a:pt x="51111" y="78888"/>
                  <a:pt x="51111" y="78888"/>
                  <a:pt x="51111" y="78888"/>
                </a:cubicBezTo>
                <a:cubicBezTo>
                  <a:pt x="32222" y="72222"/>
                  <a:pt x="32222" y="72222"/>
                  <a:pt x="32222" y="72222"/>
                </a:cubicBezTo>
                <a:cubicBezTo>
                  <a:pt x="27407" y="70740"/>
                  <a:pt x="27407" y="70740"/>
                  <a:pt x="27407" y="70740"/>
                </a:cubicBezTo>
                <a:cubicBezTo>
                  <a:pt x="22222" y="68888"/>
                  <a:pt x="22222" y="68888"/>
                  <a:pt x="22222" y="68888"/>
                </a:cubicBezTo>
                <a:cubicBezTo>
                  <a:pt x="27777" y="66296"/>
                  <a:pt x="27777" y="66296"/>
                  <a:pt x="27777" y="66296"/>
                </a:cubicBezTo>
                <a:cubicBezTo>
                  <a:pt x="51111" y="74444"/>
                  <a:pt x="51111" y="74444"/>
                  <a:pt x="51111" y="74444"/>
                </a:cubicBezTo>
                <a:cubicBezTo>
                  <a:pt x="51111" y="74444"/>
                  <a:pt x="51481" y="74444"/>
                  <a:pt x="51481" y="74444"/>
                </a:cubicBezTo>
                <a:cubicBezTo>
                  <a:pt x="51851" y="74444"/>
                  <a:pt x="52222" y="74444"/>
                  <a:pt x="52222" y="74074"/>
                </a:cubicBezTo>
                <a:cubicBezTo>
                  <a:pt x="62592" y="69629"/>
                  <a:pt x="62592" y="69629"/>
                  <a:pt x="62592" y="69629"/>
                </a:cubicBezTo>
                <a:cubicBezTo>
                  <a:pt x="64074" y="72592"/>
                  <a:pt x="71111" y="74814"/>
                  <a:pt x="80000" y="74814"/>
                </a:cubicBezTo>
                <a:cubicBezTo>
                  <a:pt x="88518" y="74814"/>
                  <a:pt x="95555" y="72962"/>
                  <a:pt x="97407" y="70000"/>
                </a:cubicBezTo>
                <a:cubicBezTo>
                  <a:pt x="103333" y="67037"/>
                  <a:pt x="103333" y="67037"/>
                  <a:pt x="103333" y="67037"/>
                </a:cubicBezTo>
                <a:cubicBezTo>
                  <a:pt x="104074" y="66666"/>
                  <a:pt x="104444" y="65925"/>
                  <a:pt x="104444" y="65185"/>
                </a:cubicBezTo>
                <a:cubicBezTo>
                  <a:pt x="104444" y="64444"/>
                  <a:pt x="104074" y="63703"/>
                  <a:pt x="103333" y="63703"/>
                </a:cubicBezTo>
                <a:cubicBezTo>
                  <a:pt x="97407" y="61481"/>
                  <a:pt x="97407" y="61481"/>
                  <a:pt x="97407" y="61481"/>
                </a:cubicBezTo>
                <a:cubicBezTo>
                  <a:pt x="103703" y="58518"/>
                  <a:pt x="103703" y="58518"/>
                  <a:pt x="103703" y="58518"/>
                </a:cubicBezTo>
                <a:cubicBezTo>
                  <a:pt x="104444" y="58148"/>
                  <a:pt x="104814" y="57777"/>
                  <a:pt x="104814" y="57037"/>
                </a:cubicBezTo>
                <a:close/>
                <a:moveTo>
                  <a:pt x="60000" y="0"/>
                </a:moveTo>
                <a:cubicBezTo>
                  <a:pt x="27037" y="0"/>
                  <a:pt x="0" y="27037"/>
                  <a:pt x="0" y="60000"/>
                </a:cubicBezTo>
                <a:cubicBezTo>
                  <a:pt x="0" y="93333"/>
                  <a:pt x="27037" y="120000"/>
                  <a:pt x="60000" y="120000"/>
                </a:cubicBezTo>
                <a:cubicBezTo>
                  <a:pt x="93333" y="120000"/>
                  <a:pt x="120000" y="93333"/>
                  <a:pt x="120000" y="60000"/>
                </a:cubicBezTo>
                <a:cubicBezTo>
                  <a:pt x="120000" y="27037"/>
                  <a:pt x="93333" y="0"/>
                  <a:pt x="60000" y="0"/>
                </a:cubicBezTo>
                <a:close/>
                <a:moveTo>
                  <a:pt x="60000" y="4814"/>
                </a:moveTo>
                <a:cubicBezTo>
                  <a:pt x="90370" y="4814"/>
                  <a:pt x="115185" y="29629"/>
                  <a:pt x="115185" y="60000"/>
                </a:cubicBezTo>
                <a:cubicBezTo>
                  <a:pt x="115185" y="90740"/>
                  <a:pt x="90370" y="115555"/>
                  <a:pt x="60000" y="115555"/>
                </a:cubicBezTo>
                <a:cubicBezTo>
                  <a:pt x="29629" y="115555"/>
                  <a:pt x="4814" y="90740"/>
                  <a:pt x="4814" y="60000"/>
                </a:cubicBezTo>
                <a:cubicBezTo>
                  <a:pt x="4814" y="29629"/>
                  <a:pt x="29629" y="4814"/>
                  <a:pt x="60000" y="4814"/>
                </a:cubicBezTo>
              </a:path>
            </a:pathLst>
          </a:custGeom>
          <a:solidFill>
            <a:schemeClr val="bg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dirty="0">
              <a:solidFill>
                <a:srgbClr val="000000"/>
              </a:solidFill>
              <a:latin typeface="Arial"/>
              <a:ea typeface="Arial"/>
              <a:cs typeface="Arial"/>
              <a:sym typeface="Arial"/>
            </a:endParaRPr>
          </a:p>
        </p:txBody>
      </p:sp>
      <p:sp>
        <p:nvSpPr>
          <p:cNvPr id="79" name="Google Shape;3823;p259"/>
          <p:cNvSpPr>
            <a:spLocks noChangeAspect="1"/>
          </p:cNvSpPr>
          <p:nvPr/>
        </p:nvSpPr>
        <p:spPr>
          <a:xfrm>
            <a:off x="9491235" y="2175141"/>
            <a:ext cx="2462670" cy="2468880"/>
          </a:xfrm>
          <a:custGeom>
            <a:avLst/>
            <a:gdLst/>
            <a:ahLst/>
            <a:cxnLst/>
            <a:rect l="l" t="t" r="r" b="b"/>
            <a:pathLst>
              <a:path w="120000" h="120000" extrusionOk="0">
                <a:moveTo>
                  <a:pt x="68148" y="56666"/>
                </a:moveTo>
                <a:cubicBezTo>
                  <a:pt x="68148" y="56666"/>
                  <a:pt x="71481" y="66296"/>
                  <a:pt x="78148" y="63333"/>
                </a:cubicBezTo>
                <a:cubicBezTo>
                  <a:pt x="85555" y="60000"/>
                  <a:pt x="83703" y="48148"/>
                  <a:pt x="83703" y="48148"/>
                </a:cubicBezTo>
                <a:cubicBezTo>
                  <a:pt x="96666" y="67037"/>
                  <a:pt x="76666" y="75555"/>
                  <a:pt x="76666" y="75555"/>
                </a:cubicBezTo>
                <a:cubicBezTo>
                  <a:pt x="65555" y="70370"/>
                  <a:pt x="68148" y="56666"/>
                  <a:pt x="68148" y="56666"/>
                </a:cubicBezTo>
                <a:close/>
                <a:moveTo>
                  <a:pt x="77777" y="83703"/>
                </a:moveTo>
                <a:cubicBezTo>
                  <a:pt x="71111" y="73333"/>
                  <a:pt x="57407" y="72962"/>
                  <a:pt x="56666" y="59629"/>
                </a:cubicBezTo>
                <a:cubicBezTo>
                  <a:pt x="55925" y="45555"/>
                  <a:pt x="68148" y="37407"/>
                  <a:pt x="68148" y="37407"/>
                </a:cubicBezTo>
                <a:cubicBezTo>
                  <a:pt x="68148" y="37407"/>
                  <a:pt x="64444" y="45185"/>
                  <a:pt x="68518" y="48518"/>
                </a:cubicBezTo>
                <a:cubicBezTo>
                  <a:pt x="72592" y="51851"/>
                  <a:pt x="78518" y="48518"/>
                  <a:pt x="77037" y="41111"/>
                </a:cubicBezTo>
                <a:cubicBezTo>
                  <a:pt x="75185" y="33333"/>
                  <a:pt x="79259" y="26666"/>
                  <a:pt x="82962" y="23703"/>
                </a:cubicBezTo>
                <a:cubicBezTo>
                  <a:pt x="82962" y="23703"/>
                  <a:pt x="81481" y="28148"/>
                  <a:pt x="86666" y="35185"/>
                </a:cubicBezTo>
                <a:cubicBezTo>
                  <a:pt x="91481" y="41851"/>
                  <a:pt x="95925" y="51111"/>
                  <a:pt x="95925" y="60370"/>
                </a:cubicBezTo>
                <a:cubicBezTo>
                  <a:pt x="95925" y="75185"/>
                  <a:pt x="86296" y="74444"/>
                  <a:pt x="77777" y="83703"/>
                </a:cubicBezTo>
                <a:close/>
                <a:moveTo>
                  <a:pt x="91851" y="32962"/>
                </a:moveTo>
                <a:cubicBezTo>
                  <a:pt x="87037" y="27037"/>
                  <a:pt x="87037" y="22222"/>
                  <a:pt x="87037" y="21851"/>
                </a:cubicBezTo>
                <a:cubicBezTo>
                  <a:pt x="87407" y="21111"/>
                  <a:pt x="87037" y="20370"/>
                  <a:pt x="85925" y="19629"/>
                </a:cubicBezTo>
                <a:cubicBezTo>
                  <a:pt x="85185" y="19259"/>
                  <a:pt x="84444" y="19259"/>
                  <a:pt x="83703" y="19629"/>
                </a:cubicBezTo>
                <a:cubicBezTo>
                  <a:pt x="78888" y="22222"/>
                  <a:pt x="75555" y="27037"/>
                  <a:pt x="74074" y="32222"/>
                </a:cubicBezTo>
                <a:cubicBezTo>
                  <a:pt x="61481" y="23333"/>
                  <a:pt x="61481" y="23333"/>
                  <a:pt x="61481" y="23333"/>
                </a:cubicBezTo>
                <a:cubicBezTo>
                  <a:pt x="60370" y="22962"/>
                  <a:pt x="59259" y="22962"/>
                  <a:pt x="58518" y="23333"/>
                </a:cubicBezTo>
                <a:cubicBezTo>
                  <a:pt x="40370" y="35925"/>
                  <a:pt x="40370" y="35925"/>
                  <a:pt x="40370" y="35925"/>
                </a:cubicBezTo>
                <a:cubicBezTo>
                  <a:pt x="40370" y="29259"/>
                  <a:pt x="40370" y="29259"/>
                  <a:pt x="40370" y="29259"/>
                </a:cubicBezTo>
                <a:cubicBezTo>
                  <a:pt x="40370" y="28148"/>
                  <a:pt x="39629" y="27037"/>
                  <a:pt x="38148" y="27037"/>
                </a:cubicBezTo>
                <a:cubicBezTo>
                  <a:pt x="30370" y="27037"/>
                  <a:pt x="30370" y="27037"/>
                  <a:pt x="30370" y="27037"/>
                </a:cubicBezTo>
                <a:cubicBezTo>
                  <a:pt x="29259" y="27037"/>
                  <a:pt x="28148" y="28148"/>
                  <a:pt x="28148" y="29259"/>
                </a:cubicBezTo>
                <a:cubicBezTo>
                  <a:pt x="28148" y="44444"/>
                  <a:pt x="28148" y="44444"/>
                  <a:pt x="28148" y="44444"/>
                </a:cubicBezTo>
                <a:cubicBezTo>
                  <a:pt x="20000" y="50000"/>
                  <a:pt x="20000" y="50000"/>
                  <a:pt x="20000" y="50000"/>
                </a:cubicBezTo>
                <a:cubicBezTo>
                  <a:pt x="19259" y="50370"/>
                  <a:pt x="18518" y="51481"/>
                  <a:pt x="18888" y="52592"/>
                </a:cubicBezTo>
                <a:cubicBezTo>
                  <a:pt x="19259" y="53333"/>
                  <a:pt x="20000" y="54444"/>
                  <a:pt x="21111" y="54444"/>
                </a:cubicBezTo>
                <a:cubicBezTo>
                  <a:pt x="28148" y="54444"/>
                  <a:pt x="28148" y="54444"/>
                  <a:pt x="28148" y="54444"/>
                </a:cubicBezTo>
                <a:cubicBezTo>
                  <a:pt x="28148" y="90740"/>
                  <a:pt x="28148" y="90740"/>
                  <a:pt x="28148" y="90740"/>
                </a:cubicBezTo>
                <a:cubicBezTo>
                  <a:pt x="28148" y="92592"/>
                  <a:pt x="30000" y="94444"/>
                  <a:pt x="31851" y="94444"/>
                </a:cubicBezTo>
                <a:cubicBezTo>
                  <a:pt x="88148" y="94444"/>
                  <a:pt x="88148" y="94444"/>
                  <a:pt x="88148" y="94444"/>
                </a:cubicBezTo>
                <a:cubicBezTo>
                  <a:pt x="90370" y="94444"/>
                  <a:pt x="91851" y="92592"/>
                  <a:pt x="91851" y="90740"/>
                </a:cubicBezTo>
                <a:cubicBezTo>
                  <a:pt x="91851" y="77037"/>
                  <a:pt x="91851" y="77037"/>
                  <a:pt x="91851" y="77037"/>
                </a:cubicBezTo>
                <a:cubicBezTo>
                  <a:pt x="97407" y="73333"/>
                  <a:pt x="102592" y="68518"/>
                  <a:pt x="103333" y="58888"/>
                </a:cubicBezTo>
                <a:cubicBezTo>
                  <a:pt x="104074" y="50740"/>
                  <a:pt x="97777" y="40370"/>
                  <a:pt x="91851" y="32962"/>
                </a:cubicBezTo>
                <a:close/>
                <a:moveTo>
                  <a:pt x="60000" y="0"/>
                </a:moveTo>
                <a:cubicBezTo>
                  <a:pt x="27037" y="0"/>
                  <a:pt x="0" y="26666"/>
                  <a:pt x="0" y="60000"/>
                </a:cubicBezTo>
                <a:cubicBezTo>
                  <a:pt x="0" y="92962"/>
                  <a:pt x="27037" y="120000"/>
                  <a:pt x="60000" y="120000"/>
                </a:cubicBezTo>
                <a:cubicBezTo>
                  <a:pt x="92962" y="120000"/>
                  <a:pt x="120000" y="92962"/>
                  <a:pt x="120000" y="60000"/>
                </a:cubicBezTo>
                <a:cubicBezTo>
                  <a:pt x="120000" y="26666"/>
                  <a:pt x="92962" y="0"/>
                  <a:pt x="60000" y="0"/>
                </a:cubicBezTo>
                <a:close/>
                <a:moveTo>
                  <a:pt x="60000" y="4814"/>
                </a:moveTo>
                <a:cubicBezTo>
                  <a:pt x="90370" y="4814"/>
                  <a:pt x="115185" y="29259"/>
                  <a:pt x="115185" y="60000"/>
                </a:cubicBezTo>
                <a:cubicBezTo>
                  <a:pt x="115185" y="90370"/>
                  <a:pt x="90370" y="115185"/>
                  <a:pt x="60000" y="115185"/>
                </a:cubicBezTo>
                <a:cubicBezTo>
                  <a:pt x="29629" y="115185"/>
                  <a:pt x="4814" y="90370"/>
                  <a:pt x="4814" y="60000"/>
                </a:cubicBezTo>
                <a:cubicBezTo>
                  <a:pt x="4814" y="29259"/>
                  <a:pt x="29629" y="4814"/>
                  <a:pt x="60000" y="4814"/>
                </a:cubicBezTo>
              </a:path>
            </a:pathLst>
          </a:custGeom>
          <a:solidFill>
            <a:srgbClr val="EB8C0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0" name="Google Shape;2118;p233">
            <a:hlinkClick r:id="" action="ppaction://noaction"/>
          </p:cNvPr>
          <p:cNvSpPr>
            <a:spLocks noChangeAspect="1"/>
          </p:cNvSpPr>
          <p:nvPr/>
        </p:nvSpPr>
        <p:spPr>
          <a:xfrm>
            <a:off x="6479330" y="2230244"/>
            <a:ext cx="2625777" cy="2468880"/>
          </a:xfrm>
          <a:custGeom>
            <a:avLst/>
            <a:gdLst/>
            <a:ahLst/>
            <a:cxnLst/>
            <a:rect l="l" t="t" r="r" b="b"/>
            <a:pathLst>
              <a:path w="120000" h="120000" extrusionOk="0">
                <a:moveTo>
                  <a:pt x="59999" y="4725"/>
                </a:moveTo>
                <a:cubicBezTo>
                  <a:pt x="90439" y="4725"/>
                  <a:pt x="115274" y="29560"/>
                  <a:pt x="115274" y="59999"/>
                </a:cubicBezTo>
                <a:cubicBezTo>
                  <a:pt x="115274" y="90439"/>
                  <a:pt x="90439" y="115274"/>
                  <a:pt x="59999" y="115274"/>
                </a:cubicBezTo>
                <a:cubicBezTo>
                  <a:pt x="29560" y="115274"/>
                  <a:pt x="4725" y="90439"/>
                  <a:pt x="4725" y="59999"/>
                </a:cubicBezTo>
                <a:cubicBezTo>
                  <a:pt x="4725" y="29560"/>
                  <a:pt x="29560" y="4725"/>
                  <a:pt x="59999" y="4725"/>
                </a:cubicBezTo>
                <a:moveTo>
                  <a:pt x="59999" y="0"/>
                </a:moveTo>
                <a:cubicBezTo>
                  <a:pt x="26813" y="0"/>
                  <a:pt x="0" y="26813"/>
                  <a:pt x="0" y="59999"/>
                </a:cubicBezTo>
                <a:cubicBezTo>
                  <a:pt x="0" y="93186"/>
                  <a:pt x="26813" y="119999"/>
                  <a:pt x="59999" y="119999"/>
                </a:cubicBezTo>
                <a:cubicBezTo>
                  <a:pt x="93186" y="119999"/>
                  <a:pt x="119999" y="93186"/>
                  <a:pt x="119999" y="59999"/>
                </a:cubicBezTo>
                <a:cubicBezTo>
                  <a:pt x="119999" y="26813"/>
                  <a:pt x="93186" y="0"/>
                  <a:pt x="59999" y="0"/>
                </a:cubicBezTo>
                <a:close/>
                <a:moveTo>
                  <a:pt x="95054" y="24395"/>
                </a:moveTo>
                <a:cubicBezTo>
                  <a:pt x="92637" y="21978"/>
                  <a:pt x="88791" y="21978"/>
                  <a:pt x="86373" y="24395"/>
                </a:cubicBezTo>
                <a:cubicBezTo>
                  <a:pt x="69120" y="41538"/>
                  <a:pt x="69120" y="41538"/>
                  <a:pt x="69120" y="41538"/>
                </a:cubicBezTo>
                <a:cubicBezTo>
                  <a:pt x="25714" y="31758"/>
                  <a:pt x="25714" y="31758"/>
                  <a:pt x="25714" y="31758"/>
                </a:cubicBezTo>
                <a:cubicBezTo>
                  <a:pt x="24835" y="31538"/>
                  <a:pt x="24065" y="31758"/>
                  <a:pt x="23516" y="32307"/>
                </a:cubicBezTo>
                <a:cubicBezTo>
                  <a:pt x="19230" y="36593"/>
                  <a:pt x="19230" y="36593"/>
                  <a:pt x="19230" y="36593"/>
                </a:cubicBezTo>
                <a:cubicBezTo>
                  <a:pt x="18681" y="37142"/>
                  <a:pt x="18461" y="37912"/>
                  <a:pt x="18571" y="38681"/>
                </a:cubicBezTo>
                <a:cubicBezTo>
                  <a:pt x="18681" y="39450"/>
                  <a:pt x="19230" y="40109"/>
                  <a:pt x="19890" y="40439"/>
                </a:cubicBezTo>
                <a:cubicBezTo>
                  <a:pt x="54505" y="56153"/>
                  <a:pt x="54505" y="56153"/>
                  <a:pt x="54505" y="56153"/>
                </a:cubicBezTo>
                <a:cubicBezTo>
                  <a:pt x="38681" y="71978"/>
                  <a:pt x="38681" y="71978"/>
                  <a:pt x="38681" y="71978"/>
                </a:cubicBezTo>
                <a:cubicBezTo>
                  <a:pt x="24945" y="71208"/>
                  <a:pt x="24945" y="71208"/>
                  <a:pt x="24945" y="71208"/>
                </a:cubicBezTo>
                <a:cubicBezTo>
                  <a:pt x="24285" y="71098"/>
                  <a:pt x="23626" y="71318"/>
                  <a:pt x="23076" y="71868"/>
                </a:cubicBezTo>
                <a:cubicBezTo>
                  <a:pt x="20879" y="74065"/>
                  <a:pt x="20879" y="74065"/>
                  <a:pt x="20879" y="74065"/>
                </a:cubicBezTo>
                <a:cubicBezTo>
                  <a:pt x="20329" y="74615"/>
                  <a:pt x="20109" y="75494"/>
                  <a:pt x="20219" y="76263"/>
                </a:cubicBezTo>
                <a:cubicBezTo>
                  <a:pt x="20439" y="77032"/>
                  <a:pt x="20989" y="77692"/>
                  <a:pt x="21758" y="78021"/>
                </a:cubicBezTo>
                <a:cubicBezTo>
                  <a:pt x="36043" y="83406"/>
                  <a:pt x="36043" y="83406"/>
                  <a:pt x="36043" y="83406"/>
                </a:cubicBezTo>
                <a:cubicBezTo>
                  <a:pt x="41428" y="97692"/>
                  <a:pt x="41428" y="97692"/>
                  <a:pt x="41428" y="97692"/>
                </a:cubicBezTo>
                <a:cubicBezTo>
                  <a:pt x="41758" y="98461"/>
                  <a:pt x="42417" y="99010"/>
                  <a:pt x="43186" y="99230"/>
                </a:cubicBezTo>
                <a:cubicBezTo>
                  <a:pt x="43296" y="99230"/>
                  <a:pt x="43516" y="99230"/>
                  <a:pt x="43626" y="99230"/>
                </a:cubicBezTo>
                <a:cubicBezTo>
                  <a:pt x="44285" y="99230"/>
                  <a:pt x="44945" y="99010"/>
                  <a:pt x="45384" y="98571"/>
                </a:cubicBezTo>
                <a:cubicBezTo>
                  <a:pt x="47582" y="96263"/>
                  <a:pt x="47582" y="96263"/>
                  <a:pt x="47582" y="96263"/>
                </a:cubicBezTo>
                <a:cubicBezTo>
                  <a:pt x="48131" y="95824"/>
                  <a:pt x="48351" y="95164"/>
                  <a:pt x="48241" y="94505"/>
                </a:cubicBezTo>
                <a:cubicBezTo>
                  <a:pt x="47472" y="80769"/>
                  <a:pt x="47472" y="80769"/>
                  <a:pt x="47472" y="80769"/>
                </a:cubicBezTo>
                <a:cubicBezTo>
                  <a:pt x="63296" y="64945"/>
                  <a:pt x="63296" y="64945"/>
                  <a:pt x="63296" y="64945"/>
                </a:cubicBezTo>
                <a:cubicBezTo>
                  <a:pt x="79010" y="99560"/>
                  <a:pt x="79010" y="99560"/>
                  <a:pt x="79010" y="99560"/>
                </a:cubicBezTo>
                <a:cubicBezTo>
                  <a:pt x="79340" y="100219"/>
                  <a:pt x="80000" y="100769"/>
                  <a:pt x="80769" y="100879"/>
                </a:cubicBezTo>
                <a:cubicBezTo>
                  <a:pt x="80879" y="100879"/>
                  <a:pt x="80989" y="100879"/>
                  <a:pt x="81208" y="100879"/>
                </a:cubicBezTo>
                <a:cubicBezTo>
                  <a:pt x="81758" y="100879"/>
                  <a:pt x="82417" y="100659"/>
                  <a:pt x="82857" y="100219"/>
                </a:cubicBezTo>
                <a:cubicBezTo>
                  <a:pt x="87142" y="95934"/>
                  <a:pt x="87142" y="95934"/>
                  <a:pt x="87142" y="95934"/>
                </a:cubicBezTo>
                <a:cubicBezTo>
                  <a:pt x="87692" y="95384"/>
                  <a:pt x="87912" y="94615"/>
                  <a:pt x="87692" y="93736"/>
                </a:cubicBezTo>
                <a:cubicBezTo>
                  <a:pt x="77912" y="50329"/>
                  <a:pt x="77912" y="50329"/>
                  <a:pt x="77912" y="50329"/>
                </a:cubicBezTo>
                <a:cubicBezTo>
                  <a:pt x="95054" y="33076"/>
                  <a:pt x="95054" y="33076"/>
                  <a:pt x="95054" y="33076"/>
                </a:cubicBezTo>
                <a:cubicBezTo>
                  <a:pt x="97472" y="30659"/>
                  <a:pt x="97472" y="26813"/>
                  <a:pt x="95054" y="24395"/>
                </a:cubicBezTo>
                <a:close/>
              </a:path>
            </a:pathLst>
          </a:custGeom>
          <a:solidFill>
            <a:srgbClr val="EB8C0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2000" b="0" i="0" u="none" strike="noStrike" cap="none">
              <a:solidFill>
                <a:schemeClr val="dk1"/>
              </a:solidFill>
              <a:latin typeface="Arial"/>
              <a:ea typeface="Arial"/>
              <a:cs typeface="Arial"/>
              <a:sym typeface="Arial"/>
            </a:endParaRPr>
          </a:p>
        </p:txBody>
      </p:sp>
      <p:sp>
        <p:nvSpPr>
          <p:cNvPr id="81" name="Rectangle 80"/>
          <p:cNvSpPr/>
          <p:nvPr/>
        </p:nvSpPr>
        <p:spPr>
          <a:xfrm>
            <a:off x="7015332" y="4772354"/>
            <a:ext cx="1810111" cy="1205458"/>
          </a:xfrm>
          <a:prstGeom prst="rect">
            <a:avLst/>
          </a:prstGeom>
          <a:solidFill>
            <a:schemeClr val="tx1"/>
          </a:solidFill>
        </p:spPr>
        <p:txBody>
          <a:bodyPr wrap="none">
            <a:spAutoFit/>
          </a:bodyPr>
          <a:lstStyle/>
          <a:p>
            <a:pPr lvl="0" algn="ctr">
              <a:spcAft>
                <a:spcPts val="1027"/>
              </a:spcAft>
              <a:buClr>
                <a:srgbClr val="FFFFFF"/>
              </a:buClr>
            </a:pPr>
            <a:r>
              <a:rPr lang="en-GB" sz="3200" b="1" i="1" dirty="0">
                <a:solidFill>
                  <a:schemeClr val="bg1"/>
                </a:solidFill>
                <a:latin typeface="Georgia"/>
                <a:ea typeface="Georgia"/>
                <a:cs typeface="Georgia"/>
                <a:sym typeface="Georgia"/>
              </a:rPr>
              <a:t>IFRS </a:t>
            </a:r>
            <a:r>
              <a:rPr lang="en-GB" sz="3200" b="1" i="1" dirty="0" smtClean="0">
                <a:solidFill>
                  <a:schemeClr val="bg1"/>
                </a:solidFill>
                <a:latin typeface="Georgia"/>
                <a:ea typeface="Georgia"/>
                <a:cs typeface="Georgia"/>
                <a:sym typeface="Georgia"/>
              </a:rPr>
              <a:t>16</a:t>
            </a:r>
          </a:p>
          <a:p>
            <a:pPr lvl="0" algn="ctr">
              <a:spcAft>
                <a:spcPts val="1027"/>
              </a:spcAft>
              <a:buClr>
                <a:srgbClr val="FFFFFF"/>
              </a:buClr>
            </a:pPr>
            <a:r>
              <a:rPr lang="en-GB" sz="3200" b="1" i="1" dirty="0" smtClean="0">
                <a:solidFill>
                  <a:schemeClr val="bg1"/>
                </a:solidFill>
                <a:latin typeface="Georgia"/>
                <a:sym typeface="Georgia"/>
              </a:rPr>
              <a:t>2019</a:t>
            </a:r>
            <a:endParaRPr lang="en-GB" dirty="0">
              <a:solidFill>
                <a:schemeClr val="bg1"/>
              </a:solidFill>
            </a:endParaRPr>
          </a:p>
        </p:txBody>
      </p:sp>
      <p:sp>
        <p:nvSpPr>
          <p:cNvPr id="82" name="Google Shape;3644;p256"/>
          <p:cNvSpPr>
            <a:spLocks noChangeAspect="1"/>
          </p:cNvSpPr>
          <p:nvPr/>
        </p:nvSpPr>
        <p:spPr>
          <a:xfrm>
            <a:off x="3314425" y="2193945"/>
            <a:ext cx="2706210" cy="2468880"/>
          </a:xfrm>
          <a:custGeom>
            <a:avLst/>
            <a:gdLst/>
            <a:ahLst/>
            <a:cxnLst/>
            <a:rect l="l" t="t" r="r" b="b"/>
            <a:pathLst>
              <a:path w="120000" h="120000" extrusionOk="0">
                <a:moveTo>
                  <a:pt x="65185" y="37407"/>
                </a:moveTo>
                <a:cubicBezTo>
                  <a:pt x="68148" y="39259"/>
                  <a:pt x="73703" y="40370"/>
                  <a:pt x="80000" y="40370"/>
                </a:cubicBezTo>
                <a:cubicBezTo>
                  <a:pt x="86296" y="40370"/>
                  <a:pt x="91851" y="39259"/>
                  <a:pt x="94814" y="37407"/>
                </a:cubicBezTo>
                <a:cubicBezTo>
                  <a:pt x="96666" y="36296"/>
                  <a:pt x="97777" y="35185"/>
                  <a:pt x="97777" y="33703"/>
                </a:cubicBezTo>
                <a:cubicBezTo>
                  <a:pt x="97777" y="30000"/>
                  <a:pt x="90000" y="27037"/>
                  <a:pt x="80000" y="27037"/>
                </a:cubicBezTo>
                <a:cubicBezTo>
                  <a:pt x="70000" y="27037"/>
                  <a:pt x="62222" y="30000"/>
                  <a:pt x="62222" y="33703"/>
                </a:cubicBezTo>
                <a:cubicBezTo>
                  <a:pt x="62222" y="35185"/>
                  <a:pt x="63333" y="36296"/>
                  <a:pt x="65185" y="37407"/>
                </a:cubicBezTo>
                <a:close/>
                <a:moveTo>
                  <a:pt x="97777" y="57407"/>
                </a:moveTo>
                <a:cubicBezTo>
                  <a:pt x="97777" y="57037"/>
                  <a:pt x="97777" y="57037"/>
                  <a:pt x="97777" y="57037"/>
                </a:cubicBezTo>
                <a:cubicBezTo>
                  <a:pt x="98148" y="57037"/>
                  <a:pt x="98148" y="57037"/>
                  <a:pt x="98148" y="57037"/>
                </a:cubicBezTo>
                <a:lnTo>
                  <a:pt x="97777" y="57407"/>
                </a:lnTo>
                <a:close/>
                <a:moveTo>
                  <a:pt x="97777" y="64814"/>
                </a:moveTo>
                <a:cubicBezTo>
                  <a:pt x="97777" y="64814"/>
                  <a:pt x="97777" y="65185"/>
                  <a:pt x="97777" y="65555"/>
                </a:cubicBezTo>
                <a:cubicBezTo>
                  <a:pt x="97777" y="65555"/>
                  <a:pt x="97777" y="65555"/>
                  <a:pt x="97777" y="65555"/>
                </a:cubicBezTo>
                <a:cubicBezTo>
                  <a:pt x="97407" y="65925"/>
                  <a:pt x="97407" y="65925"/>
                  <a:pt x="97407" y="66296"/>
                </a:cubicBezTo>
                <a:cubicBezTo>
                  <a:pt x="97407" y="66296"/>
                  <a:pt x="97407" y="66296"/>
                  <a:pt x="97407" y="66296"/>
                </a:cubicBezTo>
                <a:cubicBezTo>
                  <a:pt x="97037" y="66666"/>
                  <a:pt x="97037" y="66666"/>
                  <a:pt x="96666" y="67037"/>
                </a:cubicBezTo>
                <a:cubicBezTo>
                  <a:pt x="96666" y="67037"/>
                  <a:pt x="96666" y="67037"/>
                  <a:pt x="96296" y="67407"/>
                </a:cubicBezTo>
                <a:cubicBezTo>
                  <a:pt x="96296" y="67407"/>
                  <a:pt x="96296" y="67777"/>
                  <a:pt x="95925" y="67777"/>
                </a:cubicBezTo>
                <a:cubicBezTo>
                  <a:pt x="95555" y="67777"/>
                  <a:pt x="95185" y="68148"/>
                  <a:pt x="94814" y="68518"/>
                </a:cubicBezTo>
                <a:cubicBezTo>
                  <a:pt x="91851" y="70370"/>
                  <a:pt x="86296" y="71481"/>
                  <a:pt x="80000" y="71481"/>
                </a:cubicBezTo>
                <a:cubicBezTo>
                  <a:pt x="73703" y="71481"/>
                  <a:pt x="68148" y="70370"/>
                  <a:pt x="65185" y="68518"/>
                </a:cubicBezTo>
                <a:cubicBezTo>
                  <a:pt x="65185" y="68518"/>
                  <a:pt x="65185" y="68518"/>
                  <a:pt x="65185" y="68518"/>
                </a:cubicBezTo>
                <a:cubicBezTo>
                  <a:pt x="65185" y="68518"/>
                  <a:pt x="65185" y="68518"/>
                  <a:pt x="65185" y="68518"/>
                </a:cubicBezTo>
                <a:cubicBezTo>
                  <a:pt x="64074" y="67777"/>
                  <a:pt x="63333" y="67407"/>
                  <a:pt x="62962" y="66666"/>
                </a:cubicBezTo>
                <a:cubicBezTo>
                  <a:pt x="62962" y="66666"/>
                  <a:pt x="62962" y="66666"/>
                  <a:pt x="62962" y="66666"/>
                </a:cubicBezTo>
                <a:cubicBezTo>
                  <a:pt x="62592" y="66296"/>
                  <a:pt x="62592" y="65925"/>
                  <a:pt x="62222" y="65925"/>
                </a:cubicBezTo>
                <a:cubicBezTo>
                  <a:pt x="62222" y="65555"/>
                  <a:pt x="62222" y="65185"/>
                  <a:pt x="62222" y="64814"/>
                </a:cubicBezTo>
                <a:cubicBezTo>
                  <a:pt x="62222" y="64074"/>
                  <a:pt x="62592" y="62962"/>
                  <a:pt x="63333" y="62222"/>
                </a:cubicBezTo>
                <a:cubicBezTo>
                  <a:pt x="65925" y="64814"/>
                  <a:pt x="72592" y="66666"/>
                  <a:pt x="80000" y="66666"/>
                </a:cubicBezTo>
                <a:cubicBezTo>
                  <a:pt x="87407" y="66666"/>
                  <a:pt x="94074" y="64814"/>
                  <a:pt x="96666" y="62222"/>
                </a:cubicBezTo>
                <a:cubicBezTo>
                  <a:pt x="97407" y="62962"/>
                  <a:pt x="97777" y="64074"/>
                  <a:pt x="97777" y="64814"/>
                </a:cubicBezTo>
                <a:close/>
                <a:moveTo>
                  <a:pt x="54074" y="61481"/>
                </a:moveTo>
                <a:cubicBezTo>
                  <a:pt x="52592" y="62222"/>
                  <a:pt x="50000" y="62592"/>
                  <a:pt x="47037" y="62592"/>
                </a:cubicBezTo>
                <a:cubicBezTo>
                  <a:pt x="44074" y="62592"/>
                  <a:pt x="41851" y="62222"/>
                  <a:pt x="40000" y="61481"/>
                </a:cubicBezTo>
                <a:cubicBezTo>
                  <a:pt x="39259" y="60740"/>
                  <a:pt x="38888" y="60370"/>
                  <a:pt x="38888" y="59629"/>
                </a:cubicBezTo>
                <a:cubicBezTo>
                  <a:pt x="38888" y="57777"/>
                  <a:pt x="42592" y="56666"/>
                  <a:pt x="47037" y="56666"/>
                </a:cubicBezTo>
                <a:cubicBezTo>
                  <a:pt x="51481" y="56666"/>
                  <a:pt x="55185" y="57777"/>
                  <a:pt x="55185" y="59629"/>
                </a:cubicBezTo>
                <a:cubicBezTo>
                  <a:pt x="55185" y="60370"/>
                  <a:pt x="54814" y="60740"/>
                  <a:pt x="54074" y="61481"/>
                </a:cubicBezTo>
                <a:close/>
                <a:moveTo>
                  <a:pt x="63333" y="53703"/>
                </a:moveTo>
                <a:cubicBezTo>
                  <a:pt x="65925" y="56296"/>
                  <a:pt x="72592" y="57777"/>
                  <a:pt x="80000" y="57777"/>
                </a:cubicBezTo>
                <a:cubicBezTo>
                  <a:pt x="87407" y="57777"/>
                  <a:pt x="94074" y="56296"/>
                  <a:pt x="96666" y="53703"/>
                </a:cubicBezTo>
                <a:cubicBezTo>
                  <a:pt x="97407" y="54444"/>
                  <a:pt x="97777" y="55185"/>
                  <a:pt x="97777" y="56296"/>
                </a:cubicBezTo>
                <a:cubicBezTo>
                  <a:pt x="97777" y="56666"/>
                  <a:pt x="97777" y="57037"/>
                  <a:pt x="97407" y="57407"/>
                </a:cubicBezTo>
                <a:cubicBezTo>
                  <a:pt x="97407" y="57777"/>
                  <a:pt x="97037" y="58148"/>
                  <a:pt x="96666" y="58518"/>
                </a:cubicBezTo>
                <a:cubicBezTo>
                  <a:pt x="96666" y="58518"/>
                  <a:pt x="96296" y="58888"/>
                  <a:pt x="96296" y="58888"/>
                </a:cubicBezTo>
                <a:cubicBezTo>
                  <a:pt x="96296" y="58888"/>
                  <a:pt x="96296" y="59259"/>
                  <a:pt x="95925" y="59259"/>
                </a:cubicBezTo>
                <a:cubicBezTo>
                  <a:pt x="95555" y="59629"/>
                  <a:pt x="95185" y="59629"/>
                  <a:pt x="94814" y="60000"/>
                </a:cubicBezTo>
                <a:cubicBezTo>
                  <a:pt x="91851" y="61851"/>
                  <a:pt x="86296" y="62962"/>
                  <a:pt x="80000" y="62962"/>
                </a:cubicBezTo>
                <a:cubicBezTo>
                  <a:pt x="74444" y="62962"/>
                  <a:pt x="69259" y="61851"/>
                  <a:pt x="66296" y="60370"/>
                </a:cubicBezTo>
                <a:cubicBezTo>
                  <a:pt x="66296" y="60370"/>
                  <a:pt x="66296" y="60370"/>
                  <a:pt x="66296" y="60370"/>
                </a:cubicBezTo>
                <a:cubicBezTo>
                  <a:pt x="65925" y="60370"/>
                  <a:pt x="65555" y="60000"/>
                  <a:pt x="65185" y="60000"/>
                </a:cubicBezTo>
                <a:cubicBezTo>
                  <a:pt x="63333" y="58888"/>
                  <a:pt x="62222" y="57777"/>
                  <a:pt x="62222" y="56296"/>
                </a:cubicBezTo>
                <a:cubicBezTo>
                  <a:pt x="62222" y="55185"/>
                  <a:pt x="62592" y="54444"/>
                  <a:pt x="63333" y="53703"/>
                </a:cubicBezTo>
                <a:close/>
                <a:moveTo>
                  <a:pt x="63333" y="45185"/>
                </a:moveTo>
                <a:cubicBezTo>
                  <a:pt x="65925" y="47777"/>
                  <a:pt x="72592" y="49629"/>
                  <a:pt x="80000" y="49629"/>
                </a:cubicBezTo>
                <a:cubicBezTo>
                  <a:pt x="87407" y="49629"/>
                  <a:pt x="94074" y="47777"/>
                  <a:pt x="96666" y="45185"/>
                </a:cubicBezTo>
                <a:cubicBezTo>
                  <a:pt x="97407" y="45925"/>
                  <a:pt x="97777" y="46666"/>
                  <a:pt x="97777" y="47777"/>
                </a:cubicBezTo>
                <a:cubicBezTo>
                  <a:pt x="97777" y="48888"/>
                  <a:pt x="96666" y="50370"/>
                  <a:pt x="94814" y="51481"/>
                </a:cubicBezTo>
                <a:cubicBezTo>
                  <a:pt x="91851" y="53333"/>
                  <a:pt x="86296" y="54444"/>
                  <a:pt x="80000" y="54444"/>
                </a:cubicBezTo>
                <a:cubicBezTo>
                  <a:pt x="74444" y="54444"/>
                  <a:pt x="69259" y="53333"/>
                  <a:pt x="66296" y="51851"/>
                </a:cubicBezTo>
                <a:cubicBezTo>
                  <a:pt x="66296" y="51851"/>
                  <a:pt x="66296" y="51851"/>
                  <a:pt x="66296" y="51851"/>
                </a:cubicBezTo>
                <a:cubicBezTo>
                  <a:pt x="65925" y="51851"/>
                  <a:pt x="65555" y="51481"/>
                  <a:pt x="65185" y="51481"/>
                </a:cubicBezTo>
                <a:cubicBezTo>
                  <a:pt x="63333" y="50370"/>
                  <a:pt x="62222" y="48888"/>
                  <a:pt x="62222" y="47777"/>
                </a:cubicBezTo>
                <a:cubicBezTo>
                  <a:pt x="62222" y="46666"/>
                  <a:pt x="62592" y="45925"/>
                  <a:pt x="63333" y="45185"/>
                </a:cubicBezTo>
                <a:close/>
                <a:moveTo>
                  <a:pt x="104814" y="57037"/>
                </a:moveTo>
                <a:cubicBezTo>
                  <a:pt x="104814" y="55925"/>
                  <a:pt x="104444" y="55555"/>
                  <a:pt x="103333" y="55185"/>
                </a:cubicBezTo>
                <a:cubicBezTo>
                  <a:pt x="97777" y="53333"/>
                  <a:pt x="97777" y="53333"/>
                  <a:pt x="97777" y="53333"/>
                </a:cubicBezTo>
                <a:cubicBezTo>
                  <a:pt x="104074" y="50370"/>
                  <a:pt x="104074" y="50370"/>
                  <a:pt x="104074" y="50370"/>
                </a:cubicBezTo>
                <a:cubicBezTo>
                  <a:pt x="104444" y="50000"/>
                  <a:pt x="105185" y="49259"/>
                  <a:pt x="105185" y="48518"/>
                </a:cubicBezTo>
                <a:cubicBezTo>
                  <a:pt x="105185" y="47777"/>
                  <a:pt x="104444" y="47037"/>
                  <a:pt x="103703" y="46666"/>
                </a:cubicBezTo>
                <a:cubicBezTo>
                  <a:pt x="97037" y="44444"/>
                  <a:pt x="97037" y="44444"/>
                  <a:pt x="97037" y="44444"/>
                </a:cubicBezTo>
                <a:cubicBezTo>
                  <a:pt x="97407" y="44074"/>
                  <a:pt x="97777" y="43333"/>
                  <a:pt x="97777" y="42592"/>
                </a:cubicBezTo>
                <a:cubicBezTo>
                  <a:pt x="97777" y="39259"/>
                  <a:pt x="97777" y="39259"/>
                  <a:pt x="97777" y="39259"/>
                </a:cubicBezTo>
                <a:cubicBezTo>
                  <a:pt x="97777" y="40740"/>
                  <a:pt x="96666" y="41851"/>
                  <a:pt x="94814" y="42962"/>
                </a:cubicBezTo>
                <a:cubicBezTo>
                  <a:pt x="91851" y="44814"/>
                  <a:pt x="86296" y="45925"/>
                  <a:pt x="80000" y="45925"/>
                </a:cubicBezTo>
                <a:cubicBezTo>
                  <a:pt x="74444" y="45925"/>
                  <a:pt x="69259" y="44814"/>
                  <a:pt x="66296" y="43333"/>
                </a:cubicBezTo>
                <a:cubicBezTo>
                  <a:pt x="66296" y="43333"/>
                  <a:pt x="66296" y="43333"/>
                  <a:pt x="66296" y="43333"/>
                </a:cubicBezTo>
                <a:cubicBezTo>
                  <a:pt x="65925" y="43333"/>
                  <a:pt x="65555" y="42962"/>
                  <a:pt x="65185" y="42962"/>
                </a:cubicBezTo>
                <a:cubicBezTo>
                  <a:pt x="63333" y="41851"/>
                  <a:pt x="62222" y="40740"/>
                  <a:pt x="62222" y="39259"/>
                </a:cubicBezTo>
                <a:cubicBezTo>
                  <a:pt x="62222" y="38888"/>
                  <a:pt x="62222" y="38148"/>
                  <a:pt x="62592" y="37777"/>
                </a:cubicBezTo>
                <a:cubicBezTo>
                  <a:pt x="16666" y="58888"/>
                  <a:pt x="16666" y="58888"/>
                  <a:pt x="16666" y="58888"/>
                </a:cubicBezTo>
                <a:cubicBezTo>
                  <a:pt x="15925" y="59259"/>
                  <a:pt x="15555" y="60000"/>
                  <a:pt x="15555" y="60740"/>
                </a:cubicBezTo>
                <a:cubicBezTo>
                  <a:pt x="15555" y="61481"/>
                  <a:pt x="15925" y="62222"/>
                  <a:pt x="17037" y="62592"/>
                </a:cubicBezTo>
                <a:cubicBezTo>
                  <a:pt x="22592" y="64444"/>
                  <a:pt x="22592" y="64444"/>
                  <a:pt x="22592" y="64444"/>
                </a:cubicBezTo>
                <a:cubicBezTo>
                  <a:pt x="16296" y="67407"/>
                  <a:pt x="16296" y="67407"/>
                  <a:pt x="16296" y="67407"/>
                </a:cubicBezTo>
                <a:cubicBezTo>
                  <a:pt x="15925" y="67777"/>
                  <a:pt x="15185" y="68518"/>
                  <a:pt x="15185" y="69259"/>
                </a:cubicBezTo>
                <a:cubicBezTo>
                  <a:pt x="15185" y="70000"/>
                  <a:pt x="15925" y="70740"/>
                  <a:pt x="16666" y="70740"/>
                </a:cubicBezTo>
                <a:cubicBezTo>
                  <a:pt x="22222" y="72962"/>
                  <a:pt x="22222" y="72962"/>
                  <a:pt x="22222" y="72962"/>
                </a:cubicBezTo>
                <a:cubicBezTo>
                  <a:pt x="16296" y="75925"/>
                  <a:pt x="16296" y="75925"/>
                  <a:pt x="16296" y="75925"/>
                </a:cubicBezTo>
                <a:cubicBezTo>
                  <a:pt x="15555" y="75925"/>
                  <a:pt x="15185" y="76666"/>
                  <a:pt x="15185" y="77407"/>
                </a:cubicBezTo>
                <a:cubicBezTo>
                  <a:pt x="15185" y="78148"/>
                  <a:pt x="15555" y="78888"/>
                  <a:pt x="16296" y="79259"/>
                </a:cubicBezTo>
                <a:cubicBezTo>
                  <a:pt x="50370" y="91111"/>
                  <a:pt x="50370" y="91111"/>
                  <a:pt x="50370" y="91111"/>
                </a:cubicBezTo>
                <a:cubicBezTo>
                  <a:pt x="50740" y="91111"/>
                  <a:pt x="51111" y="91111"/>
                  <a:pt x="51111" y="91111"/>
                </a:cubicBezTo>
                <a:cubicBezTo>
                  <a:pt x="51481" y="91111"/>
                  <a:pt x="51851" y="91111"/>
                  <a:pt x="51851" y="91111"/>
                </a:cubicBezTo>
                <a:cubicBezTo>
                  <a:pt x="62222" y="85925"/>
                  <a:pt x="62222" y="85925"/>
                  <a:pt x="62222" y="85925"/>
                </a:cubicBezTo>
                <a:cubicBezTo>
                  <a:pt x="63333" y="89629"/>
                  <a:pt x="70740" y="92222"/>
                  <a:pt x="80000" y="92222"/>
                </a:cubicBezTo>
                <a:cubicBezTo>
                  <a:pt x="90000" y="92222"/>
                  <a:pt x="97777" y="88888"/>
                  <a:pt x="97777" y="85185"/>
                </a:cubicBezTo>
                <a:cubicBezTo>
                  <a:pt x="97777" y="81851"/>
                  <a:pt x="97777" y="81851"/>
                  <a:pt x="97777" y="81851"/>
                </a:cubicBezTo>
                <a:cubicBezTo>
                  <a:pt x="97777" y="82962"/>
                  <a:pt x="96666" y="84444"/>
                  <a:pt x="94814" y="85555"/>
                </a:cubicBezTo>
                <a:cubicBezTo>
                  <a:pt x="91851" y="87407"/>
                  <a:pt x="86296" y="88518"/>
                  <a:pt x="80000" y="88518"/>
                </a:cubicBezTo>
                <a:cubicBezTo>
                  <a:pt x="73703" y="88518"/>
                  <a:pt x="68148" y="87407"/>
                  <a:pt x="65185" y="85555"/>
                </a:cubicBezTo>
                <a:cubicBezTo>
                  <a:pt x="64814" y="85185"/>
                  <a:pt x="64814" y="85185"/>
                  <a:pt x="64444" y="85185"/>
                </a:cubicBezTo>
                <a:cubicBezTo>
                  <a:pt x="64444" y="85185"/>
                  <a:pt x="64444" y="85185"/>
                  <a:pt x="64444" y="85185"/>
                </a:cubicBezTo>
                <a:cubicBezTo>
                  <a:pt x="62962" y="84074"/>
                  <a:pt x="62222" y="82962"/>
                  <a:pt x="62222" y="81851"/>
                </a:cubicBezTo>
                <a:cubicBezTo>
                  <a:pt x="62222" y="81851"/>
                  <a:pt x="62222" y="81851"/>
                  <a:pt x="62222" y="81851"/>
                </a:cubicBezTo>
                <a:cubicBezTo>
                  <a:pt x="62222" y="81851"/>
                  <a:pt x="62222" y="81851"/>
                  <a:pt x="62222" y="81851"/>
                </a:cubicBezTo>
                <a:cubicBezTo>
                  <a:pt x="51111" y="87037"/>
                  <a:pt x="51111" y="87037"/>
                  <a:pt x="51111" y="87037"/>
                </a:cubicBezTo>
                <a:cubicBezTo>
                  <a:pt x="21851" y="77037"/>
                  <a:pt x="21851" y="77037"/>
                  <a:pt x="21851" y="77037"/>
                </a:cubicBezTo>
                <a:cubicBezTo>
                  <a:pt x="27407" y="74444"/>
                  <a:pt x="27407" y="74444"/>
                  <a:pt x="27407" y="74444"/>
                </a:cubicBezTo>
                <a:cubicBezTo>
                  <a:pt x="50740" y="82592"/>
                  <a:pt x="50740" y="82592"/>
                  <a:pt x="50740" y="82592"/>
                </a:cubicBezTo>
                <a:cubicBezTo>
                  <a:pt x="51111" y="82592"/>
                  <a:pt x="51111" y="82962"/>
                  <a:pt x="51481" y="82962"/>
                </a:cubicBezTo>
                <a:cubicBezTo>
                  <a:pt x="51481" y="82962"/>
                  <a:pt x="51851" y="82592"/>
                  <a:pt x="52222" y="82592"/>
                </a:cubicBezTo>
                <a:cubicBezTo>
                  <a:pt x="62222" y="77777"/>
                  <a:pt x="62222" y="77777"/>
                  <a:pt x="62222" y="77777"/>
                </a:cubicBezTo>
                <a:cubicBezTo>
                  <a:pt x="63703" y="81111"/>
                  <a:pt x="71111" y="83703"/>
                  <a:pt x="80000" y="83703"/>
                </a:cubicBezTo>
                <a:cubicBezTo>
                  <a:pt x="90000" y="83703"/>
                  <a:pt x="97777" y="80370"/>
                  <a:pt x="97777" y="77037"/>
                </a:cubicBezTo>
                <a:cubicBezTo>
                  <a:pt x="97777" y="73333"/>
                  <a:pt x="97777" y="73333"/>
                  <a:pt x="97777" y="73333"/>
                </a:cubicBezTo>
                <a:cubicBezTo>
                  <a:pt x="97777" y="74814"/>
                  <a:pt x="96666" y="75925"/>
                  <a:pt x="94814" y="77037"/>
                </a:cubicBezTo>
                <a:cubicBezTo>
                  <a:pt x="91851" y="78888"/>
                  <a:pt x="86296" y="80000"/>
                  <a:pt x="80000" y="80000"/>
                </a:cubicBezTo>
                <a:cubicBezTo>
                  <a:pt x="73703" y="80000"/>
                  <a:pt x="68148" y="78888"/>
                  <a:pt x="65185" y="77037"/>
                </a:cubicBezTo>
                <a:cubicBezTo>
                  <a:pt x="65185" y="77037"/>
                  <a:pt x="64814" y="77037"/>
                  <a:pt x="64814" y="76666"/>
                </a:cubicBezTo>
                <a:cubicBezTo>
                  <a:pt x="63333" y="75925"/>
                  <a:pt x="62592" y="74814"/>
                  <a:pt x="62222" y="73703"/>
                </a:cubicBezTo>
                <a:cubicBezTo>
                  <a:pt x="62222" y="73703"/>
                  <a:pt x="62222" y="73333"/>
                  <a:pt x="62222" y="73333"/>
                </a:cubicBezTo>
                <a:cubicBezTo>
                  <a:pt x="62222" y="73703"/>
                  <a:pt x="62222" y="73703"/>
                  <a:pt x="62222" y="73703"/>
                </a:cubicBezTo>
                <a:cubicBezTo>
                  <a:pt x="51111" y="78888"/>
                  <a:pt x="51111" y="78888"/>
                  <a:pt x="51111" y="78888"/>
                </a:cubicBezTo>
                <a:cubicBezTo>
                  <a:pt x="32222" y="72222"/>
                  <a:pt x="32222" y="72222"/>
                  <a:pt x="32222" y="72222"/>
                </a:cubicBezTo>
                <a:cubicBezTo>
                  <a:pt x="27407" y="70740"/>
                  <a:pt x="27407" y="70740"/>
                  <a:pt x="27407" y="70740"/>
                </a:cubicBezTo>
                <a:cubicBezTo>
                  <a:pt x="22222" y="68888"/>
                  <a:pt x="22222" y="68888"/>
                  <a:pt x="22222" y="68888"/>
                </a:cubicBezTo>
                <a:cubicBezTo>
                  <a:pt x="27777" y="66296"/>
                  <a:pt x="27777" y="66296"/>
                  <a:pt x="27777" y="66296"/>
                </a:cubicBezTo>
                <a:cubicBezTo>
                  <a:pt x="51111" y="74444"/>
                  <a:pt x="51111" y="74444"/>
                  <a:pt x="51111" y="74444"/>
                </a:cubicBezTo>
                <a:cubicBezTo>
                  <a:pt x="51111" y="74444"/>
                  <a:pt x="51481" y="74444"/>
                  <a:pt x="51481" y="74444"/>
                </a:cubicBezTo>
                <a:cubicBezTo>
                  <a:pt x="51851" y="74444"/>
                  <a:pt x="52222" y="74444"/>
                  <a:pt x="52222" y="74074"/>
                </a:cubicBezTo>
                <a:cubicBezTo>
                  <a:pt x="62592" y="69629"/>
                  <a:pt x="62592" y="69629"/>
                  <a:pt x="62592" y="69629"/>
                </a:cubicBezTo>
                <a:cubicBezTo>
                  <a:pt x="64074" y="72592"/>
                  <a:pt x="71111" y="74814"/>
                  <a:pt x="80000" y="74814"/>
                </a:cubicBezTo>
                <a:cubicBezTo>
                  <a:pt x="88518" y="74814"/>
                  <a:pt x="95555" y="72962"/>
                  <a:pt x="97407" y="70000"/>
                </a:cubicBezTo>
                <a:cubicBezTo>
                  <a:pt x="103333" y="67037"/>
                  <a:pt x="103333" y="67037"/>
                  <a:pt x="103333" y="67037"/>
                </a:cubicBezTo>
                <a:cubicBezTo>
                  <a:pt x="104074" y="66666"/>
                  <a:pt x="104444" y="65925"/>
                  <a:pt x="104444" y="65185"/>
                </a:cubicBezTo>
                <a:cubicBezTo>
                  <a:pt x="104444" y="64444"/>
                  <a:pt x="104074" y="63703"/>
                  <a:pt x="103333" y="63703"/>
                </a:cubicBezTo>
                <a:cubicBezTo>
                  <a:pt x="97407" y="61481"/>
                  <a:pt x="97407" y="61481"/>
                  <a:pt x="97407" y="61481"/>
                </a:cubicBezTo>
                <a:cubicBezTo>
                  <a:pt x="103703" y="58518"/>
                  <a:pt x="103703" y="58518"/>
                  <a:pt x="103703" y="58518"/>
                </a:cubicBezTo>
                <a:cubicBezTo>
                  <a:pt x="104444" y="58148"/>
                  <a:pt x="104814" y="57777"/>
                  <a:pt x="104814" y="57037"/>
                </a:cubicBezTo>
                <a:close/>
                <a:moveTo>
                  <a:pt x="60000" y="0"/>
                </a:moveTo>
                <a:cubicBezTo>
                  <a:pt x="27037" y="0"/>
                  <a:pt x="0" y="27037"/>
                  <a:pt x="0" y="60000"/>
                </a:cubicBezTo>
                <a:cubicBezTo>
                  <a:pt x="0" y="93333"/>
                  <a:pt x="27037" y="120000"/>
                  <a:pt x="60000" y="120000"/>
                </a:cubicBezTo>
                <a:cubicBezTo>
                  <a:pt x="93333" y="120000"/>
                  <a:pt x="120000" y="93333"/>
                  <a:pt x="120000" y="60000"/>
                </a:cubicBezTo>
                <a:cubicBezTo>
                  <a:pt x="120000" y="27037"/>
                  <a:pt x="93333" y="0"/>
                  <a:pt x="60000" y="0"/>
                </a:cubicBezTo>
                <a:close/>
                <a:moveTo>
                  <a:pt x="60000" y="4814"/>
                </a:moveTo>
                <a:cubicBezTo>
                  <a:pt x="90370" y="4814"/>
                  <a:pt x="115185" y="29629"/>
                  <a:pt x="115185" y="60000"/>
                </a:cubicBezTo>
                <a:cubicBezTo>
                  <a:pt x="115185" y="90740"/>
                  <a:pt x="90370" y="115555"/>
                  <a:pt x="60000" y="115555"/>
                </a:cubicBezTo>
                <a:cubicBezTo>
                  <a:pt x="29629" y="115555"/>
                  <a:pt x="4814" y="90740"/>
                  <a:pt x="4814" y="60000"/>
                </a:cubicBezTo>
                <a:cubicBezTo>
                  <a:pt x="4814" y="29629"/>
                  <a:pt x="29629" y="4814"/>
                  <a:pt x="60000" y="4814"/>
                </a:cubicBezTo>
              </a:path>
            </a:pathLst>
          </a:custGeom>
          <a:solidFill>
            <a:srgbClr val="EB8C0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3" name="Google Shape;3662;p256"/>
          <p:cNvSpPr>
            <a:spLocks noChangeAspect="1"/>
          </p:cNvSpPr>
          <p:nvPr/>
        </p:nvSpPr>
        <p:spPr>
          <a:xfrm>
            <a:off x="267624" y="2230244"/>
            <a:ext cx="2675754" cy="2468880"/>
          </a:xfrm>
          <a:custGeom>
            <a:avLst/>
            <a:gdLst/>
            <a:ahLst/>
            <a:cxnLst/>
            <a:rect l="l" t="t" r="r" b="b"/>
            <a:pathLst>
              <a:path w="120000" h="120000" extrusionOk="0">
                <a:moveTo>
                  <a:pt x="49411" y="83591"/>
                </a:moveTo>
                <a:cubicBezTo>
                  <a:pt x="49411" y="86563"/>
                  <a:pt x="51640" y="88792"/>
                  <a:pt x="54241" y="88792"/>
                </a:cubicBezTo>
                <a:cubicBezTo>
                  <a:pt x="58328" y="88792"/>
                  <a:pt x="58328" y="88792"/>
                  <a:pt x="58328" y="88792"/>
                </a:cubicBezTo>
                <a:cubicBezTo>
                  <a:pt x="58699" y="85077"/>
                  <a:pt x="60185" y="81362"/>
                  <a:pt x="62786" y="78761"/>
                </a:cubicBezTo>
                <a:cubicBezTo>
                  <a:pt x="54241" y="78761"/>
                  <a:pt x="54241" y="78761"/>
                  <a:pt x="54241" y="78761"/>
                </a:cubicBezTo>
                <a:cubicBezTo>
                  <a:pt x="51640" y="78761"/>
                  <a:pt x="49411" y="80990"/>
                  <a:pt x="49411" y="83591"/>
                </a:cubicBezTo>
                <a:close/>
                <a:moveTo>
                  <a:pt x="50897" y="75417"/>
                </a:moveTo>
                <a:cubicBezTo>
                  <a:pt x="61300" y="75417"/>
                  <a:pt x="61300" y="75417"/>
                  <a:pt x="61300" y="75417"/>
                </a:cubicBezTo>
                <a:cubicBezTo>
                  <a:pt x="61300" y="65386"/>
                  <a:pt x="61300" y="65386"/>
                  <a:pt x="61300" y="65386"/>
                </a:cubicBezTo>
                <a:cubicBezTo>
                  <a:pt x="50897" y="65386"/>
                  <a:pt x="50897" y="65386"/>
                  <a:pt x="50897" y="65386"/>
                </a:cubicBezTo>
                <a:cubicBezTo>
                  <a:pt x="48297" y="65386"/>
                  <a:pt x="46068" y="67616"/>
                  <a:pt x="46068" y="70588"/>
                </a:cubicBezTo>
                <a:cubicBezTo>
                  <a:pt x="46068" y="73188"/>
                  <a:pt x="48297" y="75417"/>
                  <a:pt x="50897" y="75417"/>
                </a:cubicBezTo>
                <a:close/>
                <a:moveTo>
                  <a:pt x="115170" y="59814"/>
                </a:moveTo>
                <a:cubicBezTo>
                  <a:pt x="115170" y="29349"/>
                  <a:pt x="90278" y="4458"/>
                  <a:pt x="59814" y="4458"/>
                </a:cubicBezTo>
                <a:cubicBezTo>
                  <a:pt x="29349" y="4458"/>
                  <a:pt x="4458" y="29349"/>
                  <a:pt x="4458" y="59814"/>
                </a:cubicBezTo>
                <a:cubicBezTo>
                  <a:pt x="4458" y="90278"/>
                  <a:pt x="29349" y="115170"/>
                  <a:pt x="59814" y="115170"/>
                </a:cubicBezTo>
                <a:cubicBezTo>
                  <a:pt x="69473" y="115170"/>
                  <a:pt x="78390" y="112941"/>
                  <a:pt x="86191" y="108482"/>
                </a:cubicBezTo>
                <a:cubicBezTo>
                  <a:pt x="81733" y="108482"/>
                  <a:pt x="81733" y="108482"/>
                  <a:pt x="81733" y="108482"/>
                </a:cubicBezTo>
                <a:cubicBezTo>
                  <a:pt x="78761" y="108482"/>
                  <a:pt x="78761" y="108482"/>
                  <a:pt x="78761" y="108482"/>
                </a:cubicBezTo>
                <a:cubicBezTo>
                  <a:pt x="69473" y="108482"/>
                  <a:pt x="62043" y="101052"/>
                  <a:pt x="62043" y="91764"/>
                </a:cubicBezTo>
                <a:cubicBezTo>
                  <a:pt x="62043" y="88049"/>
                  <a:pt x="63157" y="84705"/>
                  <a:pt x="65386" y="82105"/>
                </a:cubicBezTo>
                <a:cubicBezTo>
                  <a:pt x="65386" y="82105"/>
                  <a:pt x="65386" y="82105"/>
                  <a:pt x="65386" y="82105"/>
                </a:cubicBezTo>
                <a:cubicBezTo>
                  <a:pt x="65386" y="64272"/>
                  <a:pt x="65386" y="64272"/>
                  <a:pt x="65386" y="64272"/>
                </a:cubicBezTo>
                <a:cubicBezTo>
                  <a:pt x="24891" y="49411"/>
                  <a:pt x="24891" y="49411"/>
                  <a:pt x="24891" y="49411"/>
                </a:cubicBezTo>
                <a:cubicBezTo>
                  <a:pt x="24148" y="49411"/>
                  <a:pt x="23777" y="48668"/>
                  <a:pt x="23405" y="48297"/>
                </a:cubicBezTo>
                <a:cubicBezTo>
                  <a:pt x="23034" y="47554"/>
                  <a:pt x="23034" y="47182"/>
                  <a:pt x="23405" y="46439"/>
                </a:cubicBezTo>
                <a:cubicBezTo>
                  <a:pt x="32321" y="21919"/>
                  <a:pt x="32321" y="21919"/>
                  <a:pt x="32321" y="21919"/>
                </a:cubicBezTo>
                <a:cubicBezTo>
                  <a:pt x="32321" y="21919"/>
                  <a:pt x="32321" y="21919"/>
                  <a:pt x="32321" y="21919"/>
                </a:cubicBezTo>
                <a:cubicBezTo>
                  <a:pt x="35294" y="14117"/>
                  <a:pt x="35294" y="14117"/>
                  <a:pt x="35294" y="14117"/>
                </a:cubicBezTo>
                <a:cubicBezTo>
                  <a:pt x="35665" y="13003"/>
                  <a:pt x="36780" y="12260"/>
                  <a:pt x="38266" y="12631"/>
                </a:cubicBezTo>
                <a:cubicBezTo>
                  <a:pt x="96222" y="33808"/>
                  <a:pt x="96222" y="33808"/>
                  <a:pt x="96222" y="33808"/>
                </a:cubicBezTo>
                <a:cubicBezTo>
                  <a:pt x="96965" y="34179"/>
                  <a:pt x="97337" y="34551"/>
                  <a:pt x="97708" y="35294"/>
                </a:cubicBezTo>
                <a:cubicBezTo>
                  <a:pt x="97708" y="35665"/>
                  <a:pt x="97708" y="36408"/>
                  <a:pt x="97708" y="36780"/>
                </a:cubicBezTo>
                <a:cubicBezTo>
                  <a:pt x="94736" y="44582"/>
                  <a:pt x="94736" y="44582"/>
                  <a:pt x="94736" y="44582"/>
                </a:cubicBezTo>
                <a:cubicBezTo>
                  <a:pt x="94736" y="44582"/>
                  <a:pt x="94736" y="44582"/>
                  <a:pt x="94736" y="44582"/>
                </a:cubicBezTo>
                <a:cubicBezTo>
                  <a:pt x="92879" y="50526"/>
                  <a:pt x="92879" y="50526"/>
                  <a:pt x="92879" y="50526"/>
                </a:cubicBezTo>
                <a:cubicBezTo>
                  <a:pt x="94365" y="51640"/>
                  <a:pt x="95108" y="53498"/>
                  <a:pt x="95108" y="55356"/>
                </a:cubicBezTo>
                <a:cubicBezTo>
                  <a:pt x="95108" y="102538"/>
                  <a:pt x="95108" y="102538"/>
                  <a:pt x="95108" y="102538"/>
                </a:cubicBezTo>
                <a:cubicBezTo>
                  <a:pt x="107368" y="92507"/>
                  <a:pt x="115170" y="76904"/>
                  <a:pt x="115170" y="59814"/>
                </a:cubicBezTo>
                <a:close/>
                <a:moveTo>
                  <a:pt x="91393" y="40866"/>
                </a:moveTo>
                <a:cubicBezTo>
                  <a:pt x="92507" y="37523"/>
                  <a:pt x="92507" y="37523"/>
                  <a:pt x="92507" y="37523"/>
                </a:cubicBezTo>
                <a:cubicBezTo>
                  <a:pt x="38637" y="18204"/>
                  <a:pt x="38637" y="18204"/>
                  <a:pt x="38637" y="18204"/>
                </a:cubicBezTo>
                <a:cubicBezTo>
                  <a:pt x="37523" y="21176"/>
                  <a:pt x="37523" y="21176"/>
                  <a:pt x="37523" y="21176"/>
                </a:cubicBezTo>
                <a:lnTo>
                  <a:pt x="91393" y="40866"/>
                </a:lnTo>
                <a:close/>
                <a:moveTo>
                  <a:pt x="78761" y="69102"/>
                </a:moveTo>
                <a:cubicBezTo>
                  <a:pt x="78761" y="75417"/>
                  <a:pt x="78761" y="75417"/>
                  <a:pt x="78761" y="75417"/>
                </a:cubicBezTo>
                <a:cubicBezTo>
                  <a:pt x="79504" y="75417"/>
                  <a:pt x="80619" y="75417"/>
                  <a:pt x="81733" y="75789"/>
                </a:cubicBezTo>
                <a:cubicBezTo>
                  <a:pt x="81733" y="70216"/>
                  <a:pt x="81733" y="70216"/>
                  <a:pt x="81733" y="70216"/>
                </a:cubicBezTo>
                <a:lnTo>
                  <a:pt x="78761" y="69102"/>
                </a:lnTo>
                <a:close/>
                <a:moveTo>
                  <a:pt x="81733" y="65386"/>
                </a:moveTo>
                <a:cubicBezTo>
                  <a:pt x="82105" y="65386"/>
                  <a:pt x="82105" y="65386"/>
                  <a:pt x="82105" y="65386"/>
                </a:cubicBezTo>
                <a:cubicBezTo>
                  <a:pt x="89535" y="45325"/>
                  <a:pt x="89535" y="45325"/>
                  <a:pt x="89535" y="45325"/>
                </a:cubicBezTo>
                <a:cubicBezTo>
                  <a:pt x="36037" y="25634"/>
                  <a:pt x="36037" y="25634"/>
                  <a:pt x="36037" y="25634"/>
                </a:cubicBezTo>
                <a:cubicBezTo>
                  <a:pt x="28606" y="45696"/>
                  <a:pt x="28606" y="45696"/>
                  <a:pt x="28606" y="45696"/>
                </a:cubicBezTo>
                <a:cubicBezTo>
                  <a:pt x="65758" y="59442"/>
                  <a:pt x="65758" y="59442"/>
                  <a:pt x="65758" y="59442"/>
                </a:cubicBezTo>
                <a:cubicBezTo>
                  <a:pt x="66873" y="57213"/>
                  <a:pt x="69473" y="55356"/>
                  <a:pt x="72074" y="55356"/>
                </a:cubicBezTo>
                <a:cubicBezTo>
                  <a:pt x="75789" y="55356"/>
                  <a:pt x="78761" y="58328"/>
                  <a:pt x="78761" y="62043"/>
                </a:cubicBezTo>
                <a:cubicBezTo>
                  <a:pt x="78761" y="63900"/>
                  <a:pt x="78761" y="63900"/>
                  <a:pt x="78761" y="63900"/>
                </a:cubicBezTo>
                <a:lnTo>
                  <a:pt x="81733" y="65386"/>
                </a:lnTo>
                <a:close/>
                <a:moveTo>
                  <a:pt x="120000" y="59814"/>
                </a:moveTo>
                <a:cubicBezTo>
                  <a:pt x="120000" y="93250"/>
                  <a:pt x="93250" y="120000"/>
                  <a:pt x="59814" y="120000"/>
                </a:cubicBezTo>
                <a:cubicBezTo>
                  <a:pt x="26749" y="120000"/>
                  <a:pt x="0" y="93250"/>
                  <a:pt x="0" y="59814"/>
                </a:cubicBezTo>
                <a:cubicBezTo>
                  <a:pt x="0" y="26749"/>
                  <a:pt x="26749" y="0"/>
                  <a:pt x="59814" y="0"/>
                </a:cubicBezTo>
                <a:cubicBezTo>
                  <a:pt x="93250" y="0"/>
                  <a:pt x="120000" y="26749"/>
                  <a:pt x="120000" y="59814"/>
                </a:cubicBezTo>
                <a:close/>
                <a:moveTo>
                  <a:pt x="85077" y="49040"/>
                </a:moveTo>
                <a:cubicBezTo>
                  <a:pt x="85077" y="47925"/>
                  <a:pt x="84705" y="46811"/>
                  <a:pt x="83962" y="46439"/>
                </a:cubicBezTo>
                <a:cubicBezTo>
                  <a:pt x="82476" y="44953"/>
                  <a:pt x="79876" y="44953"/>
                  <a:pt x="78761" y="46439"/>
                </a:cubicBezTo>
                <a:cubicBezTo>
                  <a:pt x="77647" y="46811"/>
                  <a:pt x="77275" y="47925"/>
                  <a:pt x="77275" y="49040"/>
                </a:cubicBezTo>
                <a:cubicBezTo>
                  <a:pt x="77275" y="50154"/>
                  <a:pt x="77647" y="50897"/>
                  <a:pt x="78761" y="51640"/>
                </a:cubicBezTo>
                <a:cubicBezTo>
                  <a:pt x="79133" y="52383"/>
                  <a:pt x="80247" y="52755"/>
                  <a:pt x="81362" y="52755"/>
                </a:cubicBezTo>
                <a:cubicBezTo>
                  <a:pt x="82105" y="52755"/>
                  <a:pt x="83219" y="52383"/>
                  <a:pt x="83962" y="51640"/>
                </a:cubicBezTo>
                <a:cubicBezTo>
                  <a:pt x="84705" y="50897"/>
                  <a:pt x="85077" y="50154"/>
                  <a:pt x="85077" y="49040"/>
                </a:cubicBezTo>
                <a:close/>
                <a:moveTo>
                  <a:pt x="49040" y="37151"/>
                </a:moveTo>
                <a:cubicBezTo>
                  <a:pt x="60557" y="41609"/>
                  <a:pt x="60557" y="41609"/>
                  <a:pt x="60557" y="41609"/>
                </a:cubicBezTo>
                <a:cubicBezTo>
                  <a:pt x="61671" y="38266"/>
                  <a:pt x="61671" y="38266"/>
                  <a:pt x="61671" y="38266"/>
                </a:cubicBezTo>
                <a:cubicBezTo>
                  <a:pt x="50154" y="34179"/>
                  <a:pt x="50154" y="34179"/>
                  <a:pt x="50154" y="34179"/>
                </a:cubicBezTo>
                <a:lnTo>
                  <a:pt x="49040" y="37151"/>
                </a:lnTo>
                <a:close/>
                <a:moveTo>
                  <a:pt x="38266" y="29721"/>
                </a:moveTo>
                <a:cubicBezTo>
                  <a:pt x="46439" y="32693"/>
                  <a:pt x="46439" y="32693"/>
                  <a:pt x="46439" y="32693"/>
                </a:cubicBezTo>
                <a:cubicBezTo>
                  <a:pt x="45325" y="36037"/>
                  <a:pt x="45325" y="36037"/>
                  <a:pt x="45325" y="36037"/>
                </a:cubicBezTo>
                <a:cubicBezTo>
                  <a:pt x="37151" y="32693"/>
                  <a:pt x="37151" y="32693"/>
                  <a:pt x="37151" y="32693"/>
                </a:cubicBezTo>
                <a:lnTo>
                  <a:pt x="38266" y="29721"/>
                </a:lnTo>
                <a:close/>
              </a:path>
            </a:pathLst>
          </a:custGeom>
          <a:solidFill>
            <a:srgbClr val="EB8C0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4" name="Rectangle 83"/>
          <p:cNvSpPr/>
          <p:nvPr/>
        </p:nvSpPr>
        <p:spPr>
          <a:xfrm>
            <a:off x="3747246" y="4833599"/>
            <a:ext cx="1789272" cy="1205458"/>
          </a:xfrm>
          <a:prstGeom prst="rect">
            <a:avLst/>
          </a:prstGeom>
          <a:solidFill>
            <a:schemeClr val="tx1"/>
          </a:solidFill>
        </p:spPr>
        <p:txBody>
          <a:bodyPr wrap="none">
            <a:spAutoFit/>
          </a:bodyPr>
          <a:lstStyle/>
          <a:p>
            <a:pPr lvl="0" algn="ctr">
              <a:spcAft>
                <a:spcPts val="1027"/>
              </a:spcAft>
              <a:buClr>
                <a:srgbClr val="FFFFFF"/>
              </a:buClr>
            </a:pPr>
            <a:r>
              <a:rPr lang="en-GB" sz="3200" b="1" i="1" dirty="0">
                <a:solidFill>
                  <a:schemeClr val="bg1"/>
                </a:solidFill>
                <a:latin typeface="Georgia"/>
                <a:ea typeface="Georgia"/>
                <a:cs typeface="Georgia"/>
                <a:sym typeface="Georgia"/>
              </a:rPr>
              <a:t>IFRS </a:t>
            </a:r>
            <a:r>
              <a:rPr lang="en-GB" sz="3200" b="1" i="1" dirty="0" smtClean="0">
                <a:solidFill>
                  <a:schemeClr val="bg1"/>
                </a:solidFill>
                <a:latin typeface="Georgia"/>
                <a:ea typeface="Georgia"/>
                <a:cs typeface="Georgia"/>
                <a:sym typeface="Georgia"/>
              </a:rPr>
              <a:t>15</a:t>
            </a:r>
          </a:p>
          <a:p>
            <a:pPr lvl="0" algn="ctr">
              <a:spcAft>
                <a:spcPts val="1027"/>
              </a:spcAft>
              <a:buClr>
                <a:srgbClr val="FFFFFF"/>
              </a:buClr>
            </a:pPr>
            <a:r>
              <a:rPr lang="en-GB" sz="3200" b="1" i="1" dirty="0" smtClean="0">
                <a:solidFill>
                  <a:schemeClr val="bg1"/>
                </a:solidFill>
                <a:latin typeface="Georgia"/>
                <a:sym typeface="Georgia"/>
              </a:rPr>
              <a:t>2018</a:t>
            </a:r>
            <a:endParaRPr lang="en-GB" dirty="0">
              <a:solidFill>
                <a:schemeClr val="bg1"/>
              </a:solidFill>
            </a:endParaRPr>
          </a:p>
        </p:txBody>
      </p:sp>
    </p:spTree>
    <p:extLst>
      <p:ext uri="{BB962C8B-B14F-4D97-AF65-F5344CB8AC3E}">
        <p14:creationId xmlns:p14="http://schemas.microsoft.com/office/powerpoint/2010/main" val="354550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IFRS 9: Financial Instruments</a:t>
            </a:r>
            <a:endParaRPr lang="en-US" dirty="0"/>
          </a:p>
        </p:txBody>
      </p:sp>
      <p:sp>
        <p:nvSpPr>
          <p:cNvPr id="3" name="Subtitle 2"/>
          <p:cNvSpPr>
            <a:spLocks noGrp="1"/>
          </p:cNvSpPr>
          <p:nvPr>
            <p:ph type="subTitle" idx="1"/>
          </p:nvPr>
        </p:nvSpPr>
        <p:spPr/>
        <p:txBody>
          <a:bodyPr/>
          <a:lstStyle/>
          <a:p>
            <a:r>
              <a:rPr lang="en-US" dirty="0"/>
              <a:t>2</a:t>
            </a:r>
          </a:p>
        </p:txBody>
      </p:sp>
    </p:spTree>
    <p:extLst>
      <p:ext uri="{BB962C8B-B14F-4D97-AF65-F5344CB8AC3E}">
        <p14:creationId xmlns:p14="http://schemas.microsoft.com/office/powerpoint/2010/main" val="718713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IFRS 9</a:t>
            </a:r>
            <a:endParaRPr lang="en-US" dirty="0"/>
          </a:p>
        </p:txBody>
      </p:sp>
      <p:sp>
        <p:nvSpPr>
          <p:cNvPr id="6" name="Rectangle 5"/>
          <p:cNvSpPr/>
          <p:nvPr/>
        </p:nvSpPr>
        <p:spPr bwMode="gray">
          <a:xfrm>
            <a:off x="8194639" y="3195783"/>
            <a:ext cx="3552000" cy="1219735"/>
          </a:xfrm>
          <a:prstGeom prst="rect">
            <a:avLst/>
          </a:prstGeom>
          <a:solidFill>
            <a:srgbClr val="602320"/>
          </a:solidFill>
          <a:ln>
            <a:noFill/>
          </a:ln>
          <a:effectLst/>
          <a:extLst/>
        </p:spPr>
        <p:txBody>
          <a:bodyPr wrap="square" rtlCol="0" anchor="ctr"/>
          <a:lstStyle/>
          <a:p>
            <a:pPr algn="ctr" defTabSz="1219170">
              <a:defRPr/>
            </a:pPr>
            <a:r>
              <a:rPr lang="en-GB" sz="2400" dirty="0">
                <a:solidFill>
                  <a:srgbClr val="FFFFFF"/>
                </a:solidFill>
                <a:latin typeface="Georgia"/>
                <a:cs typeface="Arial"/>
                <a:sym typeface="Arial"/>
              </a:rPr>
              <a:t>Lifetime ECL</a:t>
            </a:r>
          </a:p>
        </p:txBody>
      </p:sp>
      <p:sp>
        <p:nvSpPr>
          <p:cNvPr id="7" name="Rectangle 6"/>
          <p:cNvSpPr/>
          <p:nvPr/>
        </p:nvSpPr>
        <p:spPr bwMode="gray">
          <a:xfrm>
            <a:off x="4445181" y="3195486"/>
            <a:ext cx="3552000" cy="1220033"/>
          </a:xfrm>
          <a:prstGeom prst="rect">
            <a:avLst/>
          </a:prstGeom>
          <a:solidFill>
            <a:srgbClr val="602320"/>
          </a:solidFill>
          <a:ln>
            <a:noFill/>
          </a:ln>
          <a:effectLst/>
          <a:extLst/>
        </p:spPr>
        <p:txBody>
          <a:bodyPr wrap="square" rtlCol="0" anchor="ctr"/>
          <a:lstStyle/>
          <a:p>
            <a:pPr algn="ctr" defTabSz="1219170">
              <a:defRPr/>
            </a:pPr>
            <a:r>
              <a:rPr lang="en-GB" sz="2400" dirty="0">
                <a:solidFill>
                  <a:srgbClr val="FFFFFF"/>
                </a:solidFill>
                <a:latin typeface="Georgia"/>
                <a:cs typeface="Arial"/>
                <a:sym typeface="Arial"/>
              </a:rPr>
              <a:t>Lifetime ECL</a:t>
            </a:r>
          </a:p>
        </p:txBody>
      </p:sp>
      <p:grpSp>
        <p:nvGrpSpPr>
          <p:cNvPr id="8" name="Group 7"/>
          <p:cNvGrpSpPr/>
          <p:nvPr/>
        </p:nvGrpSpPr>
        <p:grpSpPr>
          <a:xfrm>
            <a:off x="706693" y="2829012"/>
            <a:ext cx="3554340" cy="1586507"/>
            <a:chOff x="471297" y="2670830"/>
            <a:chExt cx="2665755" cy="830209"/>
          </a:xfrm>
        </p:grpSpPr>
        <p:sp>
          <p:nvSpPr>
            <p:cNvPr id="9" name="Rectangle 8"/>
            <p:cNvSpPr/>
            <p:nvPr/>
          </p:nvSpPr>
          <p:spPr bwMode="gray">
            <a:xfrm>
              <a:off x="473052" y="2862603"/>
              <a:ext cx="2664000" cy="638436"/>
            </a:xfrm>
            <a:prstGeom prst="rect">
              <a:avLst/>
            </a:prstGeom>
            <a:solidFill>
              <a:srgbClr val="602320"/>
            </a:solidFill>
            <a:ln>
              <a:noFill/>
            </a:ln>
            <a:effectLst/>
            <a:extLst/>
          </p:spPr>
          <p:txBody>
            <a:bodyPr wrap="square" rtlCol="0" anchor="ctr"/>
            <a:lstStyle/>
            <a:p>
              <a:pPr algn="ctr" defTabSz="1219170">
                <a:defRPr/>
              </a:pPr>
              <a:r>
                <a:rPr lang="en-GB" sz="2400" dirty="0">
                  <a:solidFill>
                    <a:srgbClr val="FFFFFF"/>
                  </a:solidFill>
                  <a:latin typeface="Georgia"/>
                  <a:cs typeface="Arial"/>
                  <a:sym typeface="Arial"/>
                </a:rPr>
                <a:t>12 month ECL</a:t>
              </a:r>
            </a:p>
          </p:txBody>
        </p:sp>
        <p:sp>
          <p:nvSpPr>
            <p:cNvPr id="10" name="TextBox 9"/>
            <p:cNvSpPr txBox="1"/>
            <p:nvPr/>
          </p:nvSpPr>
          <p:spPr>
            <a:xfrm>
              <a:off x="471297" y="2670830"/>
              <a:ext cx="2281875" cy="193269"/>
            </a:xfrm>
            <a:prstGeom prst="rect">
              <a:avLst/>
            </a:prstGeom>
            <a:solidFill>
              <a:srgbClr val="FFFFFF"/>
            </a:solidFill>
          </p:spPr>
          <p:txBody>
            <a:bodyPr wrap="none" lIns="0" tIns="0" rIns="0" bIns="0" rtlCol="0">
              <a:spAutoFit/>
            </a:bodyPr>
            <a:lstStyle/>
            <a:p>
              <a:pPr defTabSz="1219170">
                <a:defRPr/>
              </a:pPr>
              <a:r>
                <a:rPr lang="en-GB" sz="2400" b="1" dirty="0">
                  <a:solidFill>
                    <a:srgbClr val="602320"/>
                  </a:solidFill>
                  <a:latin typeface="Georgia"/>
                  <a:cs typeface="Arial"/>
                  <a:sym typeface="Arial"/>
                </a:rPr>
                <a:t>Recognition of ECL</a:t>
              </a:r>
            </a:p>
          </p:txBody>
        </p:sp>
      </p:grpSp>
      <p:grpSp>
        <p:nvGrpSpPr>
          <p:cNvPr id="11" name="Group 10"/>
          <p:cNvGrpSpPr/>
          <p:nvPr/>
        </p:nvGrpSpPr>
        <p:grpSpPr>
          <a:xfrm>
            <a:off x="684282" y="4521347"/>
            <a:ext cx="3552000" cy="1655436"/>
            <a:chOff x="461444" y="3744759"/>
            <a:chExt cx="2664000" cy="833154"/>
          </a:xfrm>
        </p:grpSpPr>
        <p:sp>
          <p:nvSpPr>
            <p:cNvPr id="12" name="TextBox 11"/>
            <p:cNvSpPr txBox="1"/>
            <p:nvPr/>
          </p:nvSpPr>
          <p:spPr>
            <a:xfrm>
              <a:off x="461444" y="3896168"/>
              <a:ext cx="2664000" cy="681745"/>
            </a:xfrm>
            <a:prstGeom prst="rect">
              <a:avLst/>
            </a:prstGeom>
            <a:solidFill>
              <a:srgbClr val="968C6D"/>
            </a:solidFill>
          </p:spPr>
          <p:txBody>
            <a:bodyPr wrap="square" rtlCol="0" anchor="ctr" anchorCtr="0">
              <a:noAutofit/>
            </a:bodyPr>
            <a:lstStyle/>
            <a:p>
              <a:pPr algn="ctr" defTabSz="1219170"/>
              <a:r>
                <a:rPr lang="en-GB" sz="2400" dirty="0">
                  <a:solidFill>
                    <a:srgbClr val="FFFFFF"/>
                  </a:solidFill>
                  <a:latin typeface="Georgia"/>
                  <a:cs typeface="Arial"/>
                  <a:sym typeface="Arial"/>
                </a:rPr>
                <a:t>Effective interest on gross carrying amount</a:t>
              </a:r>
            </a:p>
          </p:txBody>
        </p:sp>
        <p:sp>
          <p:nvSpPr>
            <p:cNvPr id="13" name="TextBox 12"/>
            <p:cNvSpPr txBox="1"/>
            <p:nvPr/>
          </p:nvSpPr>
          <p:spPr>
            <a:xfrm>
              <a:off x="482188" y="3744759"/>
              <a:ext cx="1530467" cy="144605"/>
            </a:xfrm>
            <a:prstGeom prst="rect">
              <a:avLst/>
            </a:prstGeom>
            <a:noFill/>
          </p:spPr>
          <p:txBody>
            <a:bodyPr wrap="none" lIns="0" tIns="0" rIns="0" bIns="0" rtlCol="0">
              <a:spAutoFit/>
            </a:bodyPr>
            <a:lstStyle/>
            <a:p>
              <a:pPr defTabSz="1219170"/>
              <a:r>
                <a:rPr lang="en-GB" sz="1867" b="1" dirty="0">
                  <a:solidFill>
                    <a:srgbClr val="968C6D"/>
                  </a:solidFill>
                  <a:latin typeface="Georgia"/>
                  <a:cs typeface="Arial"/>
                  <a:sym typeface="Arial"/>
                </a:rPr>
                <a:t>Interest revenue</a:t>
              </a:r>
            </a:p>
          </p:txBody>
        </p:sp>
      </p:grpSp>
      <p:grpSp>
        <p:nvGrpSpPr>
          <p:cNvPr id="14" name="Group 13"/>
          <p:cNvGrpSpPr/>
          <p:nvPr/>
        </p:nvGrpSpPr>
        <p:grpSpPr>
          <a:xfrm>
            <a:off x="690487" y="490732"/>
            <a:ext cx="10804312" cy="2307992"/>
            <a:chOff x="473052" y="1397076"/>
            <a:chExt cx="8103234" cy="1266357"/>
          </a:xfrm>
        </p:grpSpPr>
        <p:cxnSp>
          <p:nvCxnSpPr>
            <p:cNvPr id="15" name="Straight Arrow Connector 14"/>
            <p:cNvCxnSpPr/>
            <p:nvPr/>
          </p:nvCxnSpPr>
          <p:spPr>
            <a:xfrm>
              <a:off x="984067" y="1720475"/>
              <a:ext cx="7592219" cy="0"/>
            </a:xfrm>
            <a:prstGeom prst="straightConnector1">
              <a:avLst/>
            </a:prstGeom>
            <a:noFill/>
            <a:ln w="76200" cap="flat" cmpd="sng" algn="ctr">
              <a:solidFill>
                <a:srgbClr val="968C6D"/>
              </a:solidFill>
              <a:prstDash val="solid"/>
              <a:headEnd type="triangle" w="med" len="med"/>
              <a:tailEnd type="triangle" w="med" len="med"/>
            </a:ln>
            <a:effectLst/>
          </p:spPr>
        </p:cxnSp>
        <p:grpSp>
          <p:nvGrpSpPr>
            <p:cNvPr id="16" name="Group 15"/>
            <p:cNvGrpSpPr/>
            <p:nvPr/>
          </p:nvGrpSpPr>
          <p:grpSpPr>
            <a:xfrm>
              <a:off x="473052" y="1397076"/>
              <a:ext cx="7985588" cy="1266357"/>
              <a:chOff x="473052" y="1397076"/>
              <a:chExt cx="7985588" cy="1266357"/>
            </a:xfrm>
          </p:grpSpPr>
          <p:sp>
            <p:nvSpPr>
              <p:cNvPr id="17" name="TextBox 16"/>
              <p:cNvSpPr txBox="1"/>
              <p:nvPr/>
            </p:nvSpPr>
            <p:spPr>
              <a:xfrm>
                <a:off x="984067" y="1397076"/>
                <a:ext cx="7474573" cy="230757"/>
              </a:xfrm>
              <a:prstGeom prst="rect">
                <a:avLst/>
              </a:prstGeom>
              <a:noFill/>
            </p:spPr>
            <p:txBody>
              <a:bodyPr wrap="square" rtlCol="0">
                <a:spAutoFit/>
              </a:bodyPr>
              <a:lstStyle/>
              <a:p>
                <a:pPr algn="ctr" defTabSz="1219170">
                  <a:defRPr/>
                </a:pPr>
                <a:r>
                  <a:rPr lang="en-GB" sz="2133" b="1" dirty="0">
                    <a:solidFill>
                      <a:sysClr val="windowText" lastClr="000000"/>
                    </a:solidFill>
                    <a:latin typeface="Georgia"/>
                    <a:cs typeface="Arial"/>
                    <a:sym typeface="Arial"/>
                  </a:rPr>
                  <a:t>Change in credit quality since initial recognition</a:t>
                </a:r>
              </a:p>
            </p:txBody>
          </p:sp>
          <p:sp>
            <p:nvSpPr>
              <p:cNvPr id="18" name="TextBox 17"/>
              <p:cNvSpPr txBox="1"/>
              <p:nvPr/>
            </p:nvSpPr>
            <p:spPr>
              <a:xfrm>
                <a:off x="1534145" y="1746849"/>
                <a:ext cx="726160" cy="180095"/>
              </a:xfrm>
              <a:prstGeom prst="rect">
                <a:avLst/>
              </a:prstGeom>
              <a:noFill/>
            </p:spPr>
            <p:txBody>
              <a:bodyPr wrap="none" lIns="0" tIns="0" rIns="0" bIns="0" rtlCol="0">
                <a:spAutoFit/>
              </a:bodyPr>
              <a:lstStyle/>
              <a:p>
                <a:pPr defTabSz="1219170">
                  <a:defRPr/>
                </a:pPr>
                <a:r>
                  <a:rPr lang="en-GB" sz="2133" b="1" dirty="0">
                    <a:solidFill>
                      <a:sysClr val="windowText" lastClr="000000"/>
                    </a:solidFill>
                    <a:latin typeface="Georgia"/>
                    <a:cs typeface="Arial"/>
                    <a:sym typeface="Arial"/>
                  </a:rPr>
                  <a:t>Stage 1</a:t>
                </a:r>
              </a:p>
            </p:txBody>
          </p:sp>
          <p:sp>
            <p:nvSpPr>
              <p:cNvPr id="19" name="TextBox 18"/>
              <p:cNvSpPr txBox="1"/>
              <p:nvPr/>
            </p:nvSpPr>
            <p:spPr>
              <a:xfrm>
                <a:off x="473052" y="2000672"/>
                <a:ext cx="2664000" cy="662761"/>
              </a:xfrm>
              <a:prstGeom prst="rect">
                <a:avLst/>
              </a:prstGeom>
              <a:solidFill>
                <a:srgbClr val="A32020"/>
              </a:solidFill>
              <a:ln>
                <a:noFill/>
              </a:ln>
            </p:spPr>
            <p:txBody>
              <a:bodyPr vert="horz" wrap="square" lIns="0" tIns="0" rIns="0" bIns="0" rtlCol="0" anchor="ctr">
                <a:noAutofit/>
              </a:bodyPr>
              <a:lstStyle/>
              <a:p>
                <a:pPr algn="ctr" defTabSz="1219170">
                  <a:defRPr/>
                </a:pPr>
                <a:r>
                  <a:rPr lang="en-GB" sz="3200" b="1" i="1" baseline="-25000" dirty="0">
                    <a:solidFill>
                      <a:srgbClr val="FFFFFF"/>
                    </a:solidFill>
                    <a:latin typeface="Georgia"/>
                    <a:cs typeface="Arial"/>
                    <a:sym typeface="Arial"/>
                  </a:rPr>
                  <a:t>Performing</a:t>
                </a:r>
              </a:p>
              <a:p>
                <a:pPr algn="ctr" defTabSz="1219170">
                  <a:defRPr/>
                </a:pPr>
                <a:r>
                  <a:rPr lang="en-GB" sz="3200" baseline="-25000" dirty="0">
                    <a:solidFill>
                      <a:srgbClr val="FFFFFF"/>
                    </a:solidFill>
                    <a:latin typeface="Georgia"/>
                    <a:cs typeface="Arial"/>
                    <a:sym typeface="Arial"/>
                  </a:rPr>
                  <a:t>(Initial </a:t>
                </a:r>
                <a:r>
                  <a:rPr lang="en-GB" sz="3200" baseline="-25000" dirty="0" smtClean="0">
                    <a:solidFill>
                      <a:srgbClr val="FFFFFF"/>
                    </a:solidFill>
                    <a:latin typeface="Georgia"/>
                    <a:cs typeface="Arial"/>
                    <a:sym typeface="Arial"/>
                  </a:rPr>
                  <a:t>recognition)</a:t>
                </a:r>
                <a:endParaRPr lang="en-GB" sz="3200" baseline="-25000" dirty="0">
                  <a:solidFill>
                    <a:srgbClr val="FFFFFF"/>
                  </a:solidFill>
                  <a:latin typeface="Georgia"/>
                  <a:cs typeface="Arial"/>
                  <a:sym typeface="Arial"/>
                </a:endParaRPr>
              </a:p>
            </p:txBody>
          </p:sp>
        </p:grpSp>
      </p:grpSp>
      <p:grpSp>
        <p:nvGrpSpPr>
          <p:cNvPr id="20" name="Group 19"/>
          <p:cNvGrpSpPr/>
          <p:nvPr/>
        </p:nvGrpSpPr>
        <p:grpSpPr>
          <a:xfrm>
            <a:off x="8194639" y="1128206"/>
            <a:ext cx="3552000" cy="1670511"/>
            <a:chOff x="6101166" y="1746849"/>
            <a:chExt cx="2664000" cy="916584"/>
          </a:xfrm>
        </p:grpSpPr>
        <p:sp>
          <p:nvSpPr>
            <p:cNvPr id="21" name="TextBox 20"/>
            <p:cNvSpPr txBox="1"/>
            <p:nvPr/>
          </p:nvSpPr>
          <p:spPr>
            <a:xfrm>
              <a:off x="7151839" y="1746849"/>
              <a:ext cx="753812" cy="180095"/>
            </a:xfrm>
            <a:prstGeom prst="rect">
              <a:avLst/>
            </a:prstGeom>
            <a:noFill/>
          </p:spPr>
          <p:txBody>
            <a:bodyPr wrap="none" lIns="0" tIns="0" rIns="0" bIns="0" rtlCol="0">
              <a:spAutoFit/>
            </a:bodyPr>
            <a:lstStyle/>
            <a:p>
              <a:pPr defTabSz="1219170">
                <a:defRPr/>
              </a:pPr>
              <a:r>
                <a:rPr lang="en-GB" sz="2133" b="1" dirty="0">
                  <a:solidFill>
                    <a:sysClr val="windowText" lastClr="000000"/>
                  </a:solidFill>
                  <a:latin typeface="Georgia"/>
                  <a:cs typeface="Arial"/>
                  <a:sym typeface="Arial"/>
                </a:rPr>
                <a:t>Stage 3</a:t>
              </a:r>
            </a:p>
          </p:txBody>
        </p:sp>
        <p:sp>
          <p:nvSpPr>
            <p:cNvPr id="22" name="TextBox 21"/>
            <p:cNvSpPr txBox="1"/>
            <p:nvPr/>
          </p:nvSpPr>
          <p:spPr>
            <a:xfrm>
              <a:off x="6101166" y="2000672"/>
              <a:ext cx="2664000" cy="662761"/>
            </a:xfrm>
            <a:prstGeom prst="rect">
              <a:avLst/>
            </a:prstGeom>
            <a:solidFill>
              <a:srgbClr val="A32020"/>
            </a:solidFill>
            <a:ln>
              <a:noFill/>
            </a:ln>
          </p:spPr>
          <p:txBody>
            <a:bodyPr vert="horz" wrap="square" lIns="0" tIns="0" rIns="0" bIns="0" rtlCol="0" anchor="ctr">
              <a:noAutofit/>
            </a:bodyPr>
            <a:lstStyle/>
            <a:p>
              <a:pPr indent="-402326" algn="ctr" defTabSz="1219170">
                <a:defRPr/>
              </a:pPr>
              <a:r>
                <a:rPr lang="en-GB" sz="2133" b="1" i="1" dirty="0">
                  <a:solidFill>
                    <a:srgbClr val="FFFFFF"/>
                  </a:solidFill>
                  <a:latin typeface="Georgia"/>
                  <a:cs typeface="Arial"/>
                  <a:sym typeface="Arial"/>
                </a:rPr>
                <a:t>Non-performing</a:t>
              </a:r>
            </a:p>
            <a:p>
              <a:pPr indent="-402326" algn="ctr" defTabSz="1219170">
                <a:defRPr/>
              </a:pPr>
              <a:r>
                <a:rPr lang="en-GB" sz="2133" dirty="0">
                  <a:solidFill>
                    <a:srgbClr val="FFFFFF"/>
                  </a:solidFill>
                  <a:latin typeface="Georgia"/>
                  <a:cs typeface="Arial"/>
                  <a:sym typeface="Arial"/>
                </a:rPr>
                <a:t>(Credit impaired assets)</a:t>
              </a:r>
            </a:p>
          </p:txBody>
        </p:sp>
      </p:grpSp>
      <p:sp>
        <p:nvSpPr>
          <p:cNvPr id="23" name="TextBox 22"/>
          <p:cNvSpPr txBox="1"/>
          <p:nvPr/>
        </p:nvSpPr>
        <p:spPr>
          <a:xfrm>
            <a:off x="4420085" y="4802964"/>
            <a:ext cx="3577096" cy="1373521"/>
          </a:xfrm>
          <a:prstGeom prst="rect">
            <a:avLst/>
          </a:prstGeom>
          <a:solidFill>
            <a:srgbClr val="968C6D"/>
          </a:solidFill>
        </p:spPr>
        <p:txBody>
          <a:bodyPr wrap="square" rtlCol="0" anchor="ctr" anchorCtr="0">
            <a:noAutofit/>
          </a:bodyPr>
          <a:lstStyle/>
          <a:p>
            <a:pPr algn="ctr" defTabSz="1219170"/>
            <a:r>
              <a:rPr lang="en-GB" sz="2400" dirty="0">
                <a:solidFill>
                  <a:srgbClr val="FFFFFF"/>
                </a:solidFill>
                <a:latin typeface="Georgia"/>
                <a:cs typeface="Arial"/>
                <a:sym typeface="Arial"/>
              </a:rPr>
              <a:t>Effective interest on gross carrying amount</a:t>
            </a:r>
          </a:p>
        </p:txBody>
      </p:sp>
      <p:sp>
        <p:nvSpPr>
          <p:cNvPr id="24" name="TextBox 23"/>
          <p:cNvSpPr txBox="1"/>
          <p:nvPr/>
        </p:nvSpPr>
        <p:spPr>
          <a:xfrm>
            <a:off x="8194641" y="4802962"/>
            <a:ext cx="3551999" cy="1373521"/>
          </a:xfrm>
          <a:prstGeom prst="rect">
            <a:avLst/>
          </a:prstGeom>
          <a:solidFill>
            <a:srgbClr val="968C6D"/>
          </a:solidFill>
        </p:spPr>
        <p:txBody>
          <a:bodyPr wrap="square" rtlCol="0" anchor="ctr" anchorCtr="0">
            <a:noAutofit/>
          </a:bodyPr>
          <a:lstStyle/>
          <a:p>
            <a:pPr algn="ctr" defTabSz="1219170"/>
            <a:r>
              <a:rPr lang="en-GB" sz="1867" dirty="0">
                <a:solidFill>
                  <a:srgbClr val="FFFFFF"/>
                </a:solidFill>
                <a:latin typeface="Georgia"/>
                <a:cs typeface="Arial"/>
                <a:sym typeface="Arial"/>
              </a:rPr>
              <a:t>Effective interest on amortised cost carrying amount</a:t>
            </a:r>
            <a:br>
              <a:rPr lang="en-GB" sz="1867" dirty="0">
                <a:solidFill>
                  <a:srgbClr val="FFFFFF"/>
                </a:solidFill>
                <a:latin typeface="Georgia"/>
                <a:cs typeface="Arial"/>
                <a:sym typeface="Arial"/>
              </a:rPr>
            </a:br>
            <a:r>
              <a:rPr lang="en-GB" sz="1867" i="1" dirty="0">
                <a:solidFill>
                  <a:srgbClr val="FFFFFF"/>
                </a:solidFill>
                <a:latin typeface="Georgia"/>
                <a:cs typeface="Arial"/>
                <a:sym typeface="Arial"/>
              </a:rPr>
              <a:t>(i.e. net of credit allowance)</a:t>
            </a:r>
          </a:p>
        </p:txBody>
      </p:sp>
      <p:grpSp>
        <p:nvGrpSpPr>
          <p:cNvPr id="25" name="Group 24"/>
          <p:cNvGrpSpPr/>
          <p:nvPr/>
        </p:nvGrpSpPr>
        <p:grpSpPr>
          <a:xfrm>
            <a:off x="709031" y="1090797"/>
            <a:ext cx="7920880" cy="5412314"/>
            <a:chOff x="486960" y="1382493"/>
            <a:chExt cx="5940660" cy="4059235"/>
          </a:xfrm>
        </p:grpSpPr>
        <p:grpSp>
          <p:nvGrpSpPr>
            <p:cNvPr id="26" name="Group 25"/>
            <p:cNvGrpSpPr/>
            <p:nvPr/>
          </p:nvGrpSpPr>
          <p:grpSpPr>
            <a:xfrm>
              <a:off x="3289072" y="1382493"/>
              <a:ext cx="2664000" cy="1280940"/>
              <a:chOff x="3289072" y="1382493"/>
              <a:chExt cx="2664000" cy="1280940"/>
            </a:xfrm>
          </p:grpSpPr>
          <p:sp>
            <p:nvSpPr>
              <p:cNvPr id="28" name="TextBox 27"/>
              <p:cNvSpPr txBox="1"/>
              <p:nvPr/>
            </p:nvSpPr>
            <p:spPr>
              <a:xfrm>
                <a:off x="4337173" y="1382493"/>
                <a:ext cx="753812" cy="246173"/>
              </a:xfrm>
              <a:prstGeom prst="rect">
                <a:avLst/>
              </a:prstGeom>
              <a:noFill/>
            </p:spPr>
            <p:txBody>
              <a:bodyPr wrap="none" lIns="0" tIns="0" rIns="0" bIns="0" rtlCol="0">
                <a:spAutoFit/>
              </a:bodyPr>
              <a:lstStyle/>
              <a:p>
                <a:pPr defTabSz="1219170">
                  <a:defRPr/>
                </a:pPr>
                <a:r>
                  <a:rPr lang="en-GB" sz="2133" b="1" dirty="0">
                    <a:solidFill>
                      <a:sysClr val="windowText" lastClr="000000"/>
                    </a:solidFill>
                    <a:latin typeface="Georgia"/>
                    <a:cs typeface="Arial"/>
                    <a:sym typeface="Arial"/>
                  </a:rPr>
                  <a:t>Stage 2</a:t>
                </a:r>
              </a:p>
            </p:txBody>
          </p:sp>
          <p:sp>
            <p:nvSpPr>
              <p:cNvPr id="29" name="TextBox 28"/>
              <p:cNvSpPr txBox="1"/>
              <p:nvPr/>
            </p:nvSpPr>
            <p:spPr>
              <a:xfrm>
                <a:off x="3289072" y="1757502"/>
                <a:ext cx="2664000" cy="905931"/>
              </a:xfrm>
              <a:prstGeom prst="rect">
                <a:avLst/>
              </a:prstGeom>
              <a:solidFill>
                <a:srgbClr val="A32020"/>
              </a:solidFill>
              <a:ln>
                <a:noFill/>
              </a:ln>
            </p:spPr>
            <p:txBody>
              <a:bodyPr vert="horz" wrap="square" lIns="0" tIns="0" rIns="0" bIns="0" rtlCol="0" anchor="ctr">
                <a:noAutofit/>
              </a:bodyPr>
              <a:lstStyle/>
              <a:p>
                <a:pPr indent="-402326" algn="ctr" defTabSz="1219170">
                  <a:defRPr/>
                </a:pPr>
                <a:r>
                  <a:rPr lang="en-GB" sz="2133" b="1" i="1" dirty="0">
                    <a:solidFill>
                      <a:srgbClr val="FFFFFF"/>
                    </a:solidFill>
                    <a:latin typeface="Georgia"/>
                    <a:cs typeface="Arial"/>
                    <a:sym typeface="Arial"/>
                  </a:rPr>
                  <a:t>Underperforming</a:t>
                </a:r>
              </a:p>
              <a:p>
                <a:pPr indent="-402326" algn="ctr" defTabSz="1219170">
                  <a:defRPr/>
                </a:pPr>
                <a:r>
                  <a:rPr lang="en-GB" sz="2133" dirty="0">
                    <a:solidFill>
                      <a:srgbClr val="FFFFFF"/>
                    </a:solidFill>
                    <a:latin typeface="Georgia"/>
                    <a:cs typeface="Arial"/>
                    <a:sym typeface="Arial"/>
                  </a:rPr>
                  <a:t>(SICR since initial </a:t>
                </a:r>
                <a:r>
                  <a:rPr lang="en-GB" sz="2133" dirty="0" smtClean="0">
                    <a:solidFill>
                      <a:srgbClr val="FFFFFF"/>
                    </a:solidFill>
                    <a:latin typeface="Georgia"/>
                    <a:cs typeface="Arial"/>
                    <a:sym typeface="Arial"/>
                  </a:rPr>
                  <a:t>recognition)</a:t>
                </a:r>
                <a:endParaRPr lang="en-GB" sz="2133" dirty="0">
                  <a:solidFill>
                    <a:srgbClr val="FFFFFF"/>
                  </a:solidFill>
                  <a:latin typeface="Georgia"/>
                  <a:cs typeface="Arial"/>
                  <a:sym typeface="Arial"/>
                </a:endParaRPr>
              </a:p>
            </p:txBody>
          </p:sp>
        </p:grpSp>
        <p:sp>
          <p:nvSpPr>
            <p:cNvPr id="27" name="Rectangle 26"/>
            <p:cNvSpPr/>
            <p:nvPr/>
          </p:nvSpPr>
          <p:spPr>
            <a:xfrm>
              <a:off x="486960" y="5287887"/>
              <a:ext cx="5940660" cy="153841"/>
            </a:xfrm>
            <a:prstGeom prst="rect">
              <a:avLst/>
            </a:prstGeom>
          </p:spPr>
          <p:txBody>
            <a:bodyPr wrap="square" lIns="0" tIns="0" rIns="0" bIns="0">
              <a:spAutoFit/>
            </a:bodyPr>
            <a:lstStyle/>
            <a:p>
              <a:pPr defTabSz="1219170">
                <a:defRPr/>
              </a:pPr>
              <a:endParaRPr lang="en-GB" sz="1333" i="1" dirty="0">
                <a:solidFill>
                  <a:sysClr val="windowText" lastClr="000000"/>
                </a:solidFill>
                <a:cs typeface="Arial"/>
                <a:sym typeface="Arial"/>
              </a:endParaRPr>
            </a:p>
          </p:txBody>
        </p:sp>
      </p:grpSp>
      <p:pic>
        <p:nvPicPr>
          <p:cNvPr id="30" name="Picture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026120">
            <a:off x="3871353" y="1422796"/>
            <a:ext cx="1048149" cy="4924933"/>
          </a:xfrm>
          <a:prstGeom prst="rect">
            <a:avLst/>
          </a:prstGeom>
        </p:spPr>
      </p:pic>
    </p:spTree>
    <p:extLst>
      <p:ext uri="{BB962C8B-B14F-4D97-AF65-F5344CB8AC3E}">
        <p14:creationId xmlns:p14="http://schemas.microsoft.com/office/powerpoint/2010/main" val="370850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p:cTn id="28" dur="500" fill="hold"/>
                                        <p:tgtEl>
                                          <p:spTgt spid="25"/>
                                        </p:tgtEl>
                                        <p:attrNameLst>
                                          <p:attrName>ppt_w</p:attrName>
                                        </p:attrNameLst>
                                      </p:cBhvr>
                                      <p:tavLst>
                                        <p:tav tm="0">
                                          <p:val>
                                            <p:fltVal val="0"/>
                                          </p:val>
                                        </p:tav>
                                        <p:tav tm="100000">
                                          <p:val>
                                            <p:strVal val="#ppt_w"/>
                                          </p:val>
                                        </p:tav>
                                      </p:tavLst>
                                    </p:anim>
                                    <p:anim calcmode="lin" valueType="num">
                                      <p:cBhvr>
                                        <p:cTn id="29" dur="500" fill="hold"/>
                                        <p:tgtEl>
                                          <p:spTgt spid="25"/>
                                        </p:tgtEl>
                                        <p:attrNameLst>
                                          <p:attrName>ppt_h</p:attrName>
                                        </p:attrNameLst>
                                      </p:cBhvr>
                                      <p:tavLst>
                                        <p:tav tm="0">
                                          <p:val>
                                            <p:fltVal val="0"/>
                                          </p:val>
                                        </p:tav>
                                        <p:tav tm="100000">
                                          <p:val>
                                            <p:strVal val="#ppt_h"/>
                                          </p:val>
                                        </p:tav>
                                      </p:tavLst>
                                    </p:anim>
                                    <p:animEffect transition="in" filter="fade">
                                      <p:cBhvr>
                                        <p:cTn id="30" dur="5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500" fill="hold"/>
                                        <p:tgtEl>
                                          <p:spTgt spid="23"/>
                                        </p:tgtEl>
                                        <p:attrNameLst>
                                          <p:attrName>ppt_w</p:attrName>
                                        </p:attrNameLst>
                                      </p:cBhvr>
                                      <p:tavLst>
                                        <p:tav tm="0">
                                          <p:val>
                                            <p:fltVal val="0"/>
                                          </p:val>
                                        </p:tav>
                                        <p:tav tm="100000">
                                          <p:val>
                                            <p:strVal val="#ppt_w"/>
                                          </p:val>
                                        </p:tav>
                                      </p:tavLst>
                                    </p:anim>
                                    <p:anim calcmode="lin" valueType="num">
                                      <p:cBhvr>
                                        <p:cTn id="43" dur="500" fill="hold"/>
                                        <p:tgtEl>
                                          <p:spTgt spid="23"/>
                                        </p:tgtEl>
                                        <p:attrNameLst>
                                          <p:attrName>ppt_h</p:attrName>
                                        </p:attrNameLst>
                                      </p:cBhvr>
                                      <p:tavLst>
                                        <p:tav tm="0">
                                          <p:val>
                                            <p:fltVal val="0"/>
                                          </p:val>
                                        </p:tav>
                                        <p:tav tm="100000">
                                          <p:val>
                                            <p:strVal val="#ppt_h"/>
                                          </p:val>
                                        </p:tav>
                                      </p:tavLst>
                                    </p:anim>
                                    <p:animEffect transition="in" filter="fade">
                                      <p:cBhvr>
                                        <p:cTn id="44" dur="500"/>
                                        <p:tgtEl>
                                          <p:spTgt spid="2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p:cTn id="56" dur="500" fill="hold"/>
                                        <p:tgtEl>
                                          <p:spTgt spid="6"/>
                                        </p:tgtEl>
                                        <p:attrNameLst>
                                          <p:attrName>ppt_w</p:attrName>
                                        </p:attrNameLst>
                                      </p:cBhvr>
                                      <p:tavLst>
                                        <p:tav tm="0">
                                          <p:val>
                                            <p:fltVal val="0"/>
                                          </p:val>
                                        </p:tav>
                                        <p:tav tm="100000">
                                          <p:val>
                                            <p:strVal val="#ppt_w"/>
                                          </p:val>
                                        </p:tav>
                                      </p:tavLst>
                                    </p:anim>
                                    <p:anim calcmode="lin" valueType="num">
                                      <p:cBhvr>
                                        <p:cTn id="57" dur="500" fill="hold"/>
                                        <p:tgtEl>
                                          <p:spTgt spid="6"/>
                                        </p:tgtEl>
                                        <p:attrNameLst>
                                          <p:attrName>ppt_h</p:attrName>
                                        </p:attrNameLst>
                                      </p:cBhvr>
                                      <p:tavLst>
                                        <p:tav tm="0">
                                          <p:val>
                                            <p:fltVal val="0"/>
                                          </p:val>
                                        </p:tav>
                                        <p:tav tm="100000">
                                          <p:val>
                                            <p:strVal val="#ppt_h"/>
                                          </p:val>
                                        </p:tav>
                                      </p:tavLst>
                                    </p:anim>
                                    <p:animEffect transition="in" filter="fade">
                                      <p:cBhvr>
                                        <p:cTn id="58" dur="5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500" fill="hold"/>
                                        <p:tgtEl>
                                          <p:spTgt spid="24"/>
                                        </p:tgtEl>
                                        <p:attrNameLst>
                                          <p:attrName>ppt_w</p:attrName>
                                        </p:attrNameLst>
                                      </p:cBhvr>
                                      <p:tavLst>
                                        <p:tav tm="0">
                                          <p:val>
                                            <p:fltVal val="0"/>
                                          </p:val>
                                        </p:tav>
                                        <p:tav tm="100000">
                                          <p:val>
                                            <p:strVal val="#ppt_w"/>
                                          </p:val>
                                        </p:tav>
                                      </p:tavLst>
                                    </p:anim>
                                    <p:anim calcmode="lin" valueType="num">
                                      <p:cBhvr>
                                        <p:cTn id="64" dur="500" fill="hold"/>
                                        <p:tgtEl>
                                          <p:spTgt spid="24"/>
                                        </p:tgtEl>
                                        <p:attrNameLst>
                                          <p:attrName>ppt_h</p:attrName>
                                        </p:attrNameLst>
                                      </p:cBhvr>
                                      <p:tavLst>
                                        <p:tav tm="0">
                                          <p:val>
                                            <p:fltVal val="0"/>
                                          </p:val>
                                        </p:tav>
                                        <p:tav tm="100000">
                                          <p:val>
                                            <p:strVal val="#ppt_h"/>
                                          </p:val>
                                        </p:tav>
                                      </p:tavLst>
                                    </p:anim>
                                    <p:animEffect transition="in" filter="fade">
                                      <p:cBhvr>
                                        <p:cTn id="65" dur="500"/>
                                        <p:tgtEl>
                                          <p:spTgt spid="24"/>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30"/>
                                        </p:tgtEl>
                                        <p:attrNameLst>
                                          <p:attrName>style.visibility</p:attrName>
                                        </p:attrNameLst>
                                      </p:cBhvr>
                                      <p:to>
                                        <p:strVal val="visible"/>
                                      </p:to>
                                    </p:set>
                                    <p:anim calcmode="lin" valueType="num">
                                      <p:cBhvr additive="base">
                                        <p:cTn id="70" dur="500" fill="hold"/>
                                        <p:tgtEl>
                                          <p:spTgt spid="30"/>
                                        </p:tgtEl>
                                        <p:attrNameLst>
                                          <p:attrName>ppt_x</p:attrName>
                                        </p:attrNameLst>
                                      </p:cBhvr>
                                      <p:tavLst>
                                        <p:tav tm="0">
                                          <p:val>
                                            <p:strVal val="#ppt_x"/>
                                          </p:val>
                                        </p:tav>
                                        <p:tav tm="100000">
                                          <p:val>
                                            <p:strVal val="#ppt_x"/>
                                          </p:val>
                                        </p:tav>
                                      </p:tavLst>
                                    </p:anim>
                                    <p:anim calcmode="lin" valueType="num">
                                      <p:cBhvr additive="base">
                                        <p:cTn id="71"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increase in credit risk</a:t>
            </a:r>
            <a:endParaRPr lang="en-US" dirty="0"/>
          </a:p>
        </p:txBody>
      </p:sp>
      <p:sp>
        <p:nvSpPr>
          <p:cNvPr id="5" name="Rectangle 4"/>
          <p:cNvSpPr/>
          <p:nvPr/>
        </p:nvSpPr>
        <p:spPr bwMode="ltGray">
          <a:xfrm>
            <a:off x="4680334" y="3777240"/>
            <a:ext cx="2160240" cy="1514054"/>
          </a:xfrm>
          <a:prstGeom prst="rect">
            <a:avLst/>
          </a:prstGeom>
          <a:solidFill>
            <a:srgbClr val="602320"/>
          </a:solidFill>
          <a:ln w="3175" cap="flat" cmpd="sng" algn="ctr">
            <a:solidFill>
              <a:srgbClr val="FFFFFF"/>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srgbClr val="FFFFFF"/>
                </a:solidFill>
                <a:effectLst/>
                <a:uLnTx/>
                <a:uFillTx/>
                <a:latin typeface="Georgia" pitchFamily="18" charset="0"/>
                <a:ea typeface="+mn-ea"/>
                <a:cs typeface="+mn-cs"/>
              </a:rPr>
              <a:t>Changes in operating results</a:t>
            </a:r>
          </a:p>
        </p:txBody>
      </p:sp>
      <p:sp>
        <p:nvSpPr>
          <p:cNvPr id="6" name="Rectangle 5"/>
          <p:cNvSpPr/>
          <p:nvPr/>
        </p:nvSpPr>
        <p:spPr bwMode="ltGray">
          <a:xfrm>
            <a:off x="1276603" y="1334936"/>
            <a:ext cx="2160240" cy="1514054"/>
          </a:xfrm>
          <a:prstGeom prst="rect">
            <a:avLst/>
          </a:prstGeom>
          <a:solidFill>
            <a:srgbClr val="DC6900"/>
          </a:solidFill>
          <a:ln w="3175" cap="flat" cmpd="sng" algn="ctr">
            <a:solidFill>
              <a:srgbClr val="FFFFFF"/>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srgbClr val="FFFFFF"/>
                </a:solidFill>
                <a:effectLst/>
                <a:uLnTx/>
                <a:uFillTx/>
                <a:latin typeface="Georgia" pitchFamily="18" charset="0"/>
                <a:ea typeface="+mn-ea"/>
                <a:cs typeface="+mn-cs"/>
              </a:rPr>
              <a:t>Changes in external market indicators</a:t>
            </a:r>
          </a:p>
        </p:txBody>
      </p:sp>
      <p:sp>
        <p:nvSpPr>
          <p:cNvPr id="7" name="Rectangle 6"/>
          <p:cNvSpPr/>
          <p:nvPr/>
        </p:nvSpPr>
        <p:spPr bwMode="ltGray">
          <a:xfrm>
            <a:off x="1199447" y="3716032"/>
            <a:ext cx="2160240" cy="1514054"/>
          </a:xfrm>
          <a:prstGeom prst="rect">
            <a:avLst/>
          </a:prstGeom>
          <a:solidFill>
            <a:srgbClr val="DC6900"/>
          </a:solidFill>
          <a:ln w="3175" cap="flat" cmpd="sng" algn="ctr">
            <a:solidFill>
              <a:srgbClr val="FFFFFF"/>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srgbClr val="FFFFFF"/>
                </a:solidFill>
                <a:effectLst/>
                <a:uLnTx/>
                <a:uFillTx/>
                <a:latin typeface="Georgia" pitchFamily="18" charset="0"/>
                <a:ea typeface="+mn-ea"/>
                <a:cs typeface="+mn-cs"/>
              </a:rPr>
              <a:t>Changes in credit ratings</a:t>
            </a:r>
          </a:p>
        </p:txBody>
      </p:sp>
      <p:sp>
        <p:nvSpPr>
          <p:cNvPr id="8" name="Rectangle 7"/>
          <p:cNvSpPr/>
          <p:nvPr/>
        </p:nvSpPr>
        <p:spPr bwMode="ltGray">
          <a:xfrm>
            <a:off x="3542721" y="2073387"/>
            <a:ext cx="2160240" cy="1514054"/>
          </a:xfrm>
          <a:prstGeom prst="rect">
            <a:avLst/>
          </a:prstGeom>
          <a:solidFill>
            <a:srgbClr val="FFB600"/>
          </a:solidFill>
          <a:ln w="3175" cap="flat" cmpd="sng" algn="ctr">
            <a:solidFill>
              <a:srgbClr val="FFFFFF"/>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srgbClr val="FFFFFF"/>
                </a:solidFill>
                <a:effectLst/>
                <a:uLnTx/>
                <a:uFillTx/>
                <a:latin typeface="Georgia" pitchFamily="18" charset="0"/>
                <a:ea typeface="+mn-ea"/>
                <a:cs typeface="+mn-cs"/>
              </a:rPr>
              <a:t>Changes in internal price indicators</a:t>
            </a:r>
          </a:p>
        </p:txBody>
      </p:sp>
      <p:sp>
        <p:nvSpPr>
          <p:cNvPr id="9" name="Rectangle 8"/>
          <p:cNvSpPr/>
          <p:nvPr/>
        </p:nvSpPr>
        <p:spPr bwMode="ltGray">
          <a:xfrm>
            <a:off x="5866332" y="1031781"/>
            <a:ext cx="2160240" cy="1514054"/>
          </a:xfrm>
          <a:prstGeom prst="rect">
            <a:avLst/>
          </a:prstGeom>
          <a:solidFill>
            <a:srgbClr val="602320"/>
          </a:solidFill>
          <a:ln w="3175" cap="flat" cmpd="sng" algn="ctr">
            <a:solidFill>
              <a:srgbClr val="FFFFFF"/>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srgbClr val="FFFFFF"/>
                </a:solidFill>
                <a:effectLst/>
                <a:uLnTx/>
                <a:uFillTx/>
                <a:latin typeface="Georgia" pitchFamily="18" charset="0"/>
                <a:ea typeface="+mn-ea"/>
                <a:cs typeface="+mn-cs"/>
              </a:rPr>
              <a:t>Changes in business</a:t>
            </a:r>
          </a:p>
        </p:txBody>
      </p:sp>
      <p:sp>
        <p:nvSpPr>
          <p:cNvPr id="10" name="Rectangle 9"/>
          <p:cNvSpPr/>
          <p:nvPr/>
        </p:nvSpPr>
        <p:spPr bwMode="ltGray">
          <a:xfrm>
            <a:off x="6946452" y="2555527"/>
            <a:ext cx="2160240" cy="1514054"/>
          </a:xfrm>
          <a:prstGeom prst="rect">
            <a:avLst/>
          </a:prstGeom>
          <a:solidFill>
            <a:srgbClr val="DB536A"/>
          </a:solidFill>
          <a:ln w="3175" cap="flat" cmpd="sng" algn="ctr">
            <a:solidFill>
              <a:srgbClr val="FFFFFF"/>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srgbClr val="FFFFFF"/>
                </a:solidFill>
                <a:effectLst/>
                <a:uLnTx/>
                <a:uFillTx/>
                <a:latin typeface="Georgia" pitchFamily="18" charset="0"/>
                <a:ea typeface="+mn-ea"/>
                <a:cs typeface="+mn-cs"/>
              </a:rPr>
              <a:t>Other qualitative inputs</a:t>
            </a:r>
          </a:p>
        </p:txBody>
      </p:sp>
      <p:sp>
        <p:nvSpPr>
          <p:cNvPr id="11" name="Oval 10"/>
          <p:cNvSpPr/>
          <p:nvPr/>
        </p:nvSpPr>
        <p:spPr bwMode="ltGray">
          <a:xfrm>
            <a:off x="8343036" y="3741560"/>
            <a:ext cx="1809000" cy="1809000"/>
          </a:xfrm>
          <a:prstGeom prst="ellipse">
            <a:avLst/>
          </a:prstGeom>
          <a:solidFill>
            <a:srgbClr val="968C6D"/>
          </a:solidFill>
          <a:ln w="3175" cap="flat" cmpd="sng" algn="ctr">
            <a:noFill/>
            <a:prstDash val="solid"/>
          </a:ln>
          <a:effectLst/>
        </p:spPr>
        <p:txBody>
          <a:bodyPr lIns="36000" tIns="36000" rIns="36000" bIns="3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srgbClr val="FFFFFF"/>
                </a:solidFill>
                <a:effectLst/>
                <a:uLnTx/>
                <a:uFillTx/>
                <a:latin typeface="Georgia" pitchFamily="18" charset="0"/>
                <a:ea typeface="+mn-ea"/>
                <a:cs typeface="+mn-cs"/>
              </a:rPr>
              <a:t>30 days past due </a:t>
            </a:r>
          </a:p>
        </p:txBody>
      </p:sp>
      <p:sp>
        <p:nvSpPr>
          <p:cNvPr id="12" name="TextBox 11"/>
          <p:cNvSpPr txBox="1"/>
          <p:nvPr/>
        </p:nvSpPr>
        <p:spPr>
          <a:xfrm>
            <a:off x="6960392" y="5265306"/>
            <a:ext cx="2512640" cy="277180"/>
          </a:xfrm>
          <a:prstGeom prst="rect">
            <a:avLst/>
          </a:prstGeom>
          <a:noFill/>
        </p:spPr>
        <p:txBody>
          <a:bodyPr vert="horz" wrap="non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1" indent="-274320" algn="l" defTabSz="914400" rtl="0" eaLnBrk="1" fontAlgn="auto" latinLnBrk="0" hangingPunct="1">
              <a:lnSpc>
                <a:spcPct val="100000"/>
              </a:lnSpc>
              <a:spcBef>
                <a:spcPts val="0"/>
              </a:spcBef>
              <a:spcAft>
                <a:spcPts val="900"/>
              </a:spcAft>
              <a:buClrTx/>
              <a:buSzTx/>
              <a:buFontTx/>
              <a:buNone/>
              <a:tabLst/>
              <a:defRPr/>
            </a:pPr>
            <a:r>
              <a:rPr kumimoji="0" lang="en-GB" sz="1800" b="1" i="0" u="none" strike="noStrike" kern="1200" cap="none" spc="0" normalizeH="0" baseline="0" noProof="0" dirty="0" smtClean="0">
                <a:ln>
                  <a:noFill/>
                </a:ln>
                <a:solidFill>
                  <a:srgbClr val="000000"/>
                </a:solidFill>
                <a:effectLst/>
                <a:uLnTx/>
                <a:uFillTx/>
                <a:latin typeface="Georgia"/>
                <a:ea typeface="+mn-ea"/>
                <a:cs typeface="+mn-cs"/>
              </a:rPr>
              <a:t>However….</a:t>
            </a:r>
            <a:endParaRPr kumimoji="0" lang="en-GB" sz="2000" b="0" i="0" u="none" strike="noStrike" kern="1200" cap="none" spc="0" normalizeH="0" baseline="0" noProof="0" dirty="0" smtClean="0">
              <a:ln>
                <a:noFill/>
              </a:ln>
              <a:solidFill>
                <a:srgbClr val="000000"/>
              </a:solidFill>
              <a:effectLst/>
              <a:uLnTx/>
              <a:uFillTx/>
              <a:latin typeface="Georgia" pitchFamily="18" charset="0"/>
              <a:ea typeface="+mn-ea"/>
              <a:cs typeface="+mn-cs"/>
            </a:endParaRPr>
          </a:p>
        </p:txBody>
      </p:sp>
    </p:spTree>
    <p:extLst>
      <p:ext uri="{BB962C8B-B14F-4D97-AF65-F5344CB8AC3E}">
        <p14:creationId xmlns:p14="http://schemas.microsoft.com/office/powerpoint/2010/main" val="1792700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receivables</a:t>
            </a:r>
            <a:endParaRPr lang="en-US" dirty="0"/>
          </a:p>
        </p:txBody>
      </p:sp>
      <p:sp>
        <p:nvSpPr>
          <p:cNvPr id="5" name="Oval 4"/>
          <p:cNvSpPr>
            <a:spLocks noChangeAspect="1"/>
          </p:cNvSpPr>
          <p:nvPr/>
        </p:nvSpPr>
        <p:spPr bwMode="ltGray">
          <a:xfrm>
            <a:off x="519537" y="2401047"/>
            <a:ext cx="2377440" cy="2377440"/>
          </a:xfrm>
          <a:prstGeom prst="ellipse">
            <a:avLst/>
          </a:prstGeom>
          <a:solidFill>
            <a:srgbClr val="7A1818"/>
          </a:solidFill>
          <a:ln w="3175"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err="1">
              <a:ln>
                <a:noFill/>
              </a:ln>
              <a:solidFill>
                <a:srgbClr val="FFFFFF"/>
              </a:solidFill>
              <a:effectLst/>
              <a:uLnTx/>
              <a:uFillTx/>
              <a:latin typeface="Georgia" pitchFamily="18" charset="0"/>
              <a:ea typeface="+mn-ea"/>
              <a:cs typeface="+mn-cs"/>
            </a:endParaRPr>
          </a:p>
        </p:txBody>
      </p:sp>
      <p:sp>
        <p:nvSpPr>
          <p:cNvPr id="6" name="Oval 5"/>
          <p:cNvSpPr>
            <a:spLocks noChangeAspect="1"/>
          </p:cNvSpPr>
          <p:nvPr/>
        </p:nvSpPr>
        <p:spPr bwMode="ltGray">
          <a:xfrm>
            <a:off x="4167684" y="2434277"/>
            <a:ext cx="2377440" cy="2377440"/>
          </a:xfrm>
          <a:prstGeom prst="ellipse">
            <a:avLst/>
          </a:prstGeom>
          <a:solidFill>
            <a:srgbClr val="7A1818"/>
          </a:solidFill>
          <a:ln w="3175"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err="1">
              <a:ln>
                <a:noFill/>
              </a:ln>
              <a:solidFill>
                <a:srgbClr val="FFFFFF"/>
              </a:solidFill>
              <a:effectLst/>
              <a:uLnTx/>
              <a:uFillTx/>
              <a:latin typeface="Georgia" pitchFamily="18" charset="0"/>
              <a:ea typeface="+mn-ea"/>
              <a:cs typeface="+mn-cs"/>
            </a:endParaRPr>
          </a:p>
        </p:txBody>
      </p:sp>
      <p:sp>
        <p:nvSpPr>
          <p:cNvPr id="7" name="Oval 6"/>
          <p:cNvSpPr>
            <a:spLocks noChangeAspect="1"/>
          </p:cNvSpPr>
          <p:nvPr/>
        </p:nvSpPr>
        <p:spPr bwMode="ltGray">
          <a:xfrm>
            <a:off x="8237378" y="2434277"/>
            <a:ext cx="2377440" cy="2377440"/>
          </a:xfrm>
          <a:prstGeom prst="ellipse">
            <a:avLst/>
          </a:prstGeom>
          <a:solidFill>
            <a:srgbClr val="7A1818"/>
          </a:solidFill>
          <a:ln w="3175"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err="1">
              <a:ln>
                <a:noFill/>
              </a:ln>
              <a:solidFill>
                <a:srgbClr val="FFFFFF"/>
              </a:solidFill>
              <a:effectLst/>
              <a:uLnTx/>
              <a:uFillTx/>
              <a:latin typeface="Georgia" pitchFamily="18" charset="0"/>
              <a:ea typeface="+mn-ea"/>
              <a:cs typeface="+mn-cs"/>
            </a:endParaRPr>
          </a:p>
        </p:txBody>
      </p:sp>
      <p:sp>
        <p:nvSpPr>
          <p:cNvPr id="8" name="Down Arrow 7"/>
          <p:cNvSpPr/>
          <p:nvPr/>
        </p:nvSpPr>
        <p:spPr bwMode="ltGray">
          <a:xfrm rot="16200000">
            <a:off x="3248969" y="3265289"/>
            <a:ext cx="554533" cy="648952"/>
          </a:xfrm>
          <a:prstGeom prst="downArrow">
            <a:avLst/>
          </a:prstGeom>
          <a:solidFill>
            <a:srgbClr val="DC6900"/>
          </a:solidFill>
          <a:ln w="3175"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err="1">
              <a:ln>
                <a:noFill/>
              </a:ln>
              <a:solidFill>
                <a:srgbClr val="FFFFFF"/>
              </a:solidFill>
              <a:effectLst/>
              <a:uLnTx/>
              <a:uFillTx/>
              <a:latin typeface="Georgia" pitchFamily="18" charset="0"/>
              <a:ea typeface="+mn-ea"/>
              <a:cs typeface="+mn-cs"/>
            </a:endParaRPr>
          </a:p>
        </p:txBody>
      </p:sp>
      <p:sp>
        <p:nvSpPr>
          <p:cNvPr id="9" name="Equal 8"/>
          <p:cNvSpPr/>
          <p:nvPr/>
        </p:nvSpPr>
        <p:spPr bwMode="ltGray">
          <a:xfrm>
            <a:off x="6849906" y="3128886"/>
            <a:ext cx="936104" cy="826049"/>
          </a:xfrm>
          <a:prstGeom prst="mathEqual">
            <a:avLst/>
          </a:prstGeom>
          <a:solidFill>
            <a:srgbClr val="DC6900"/>
          </a:solidFill>
          <a:ln w="3175"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err="1">
              <a:ln>
                <a:noFill/>
              </a:ln>
              <a:solidFill>
                <a:srgbClr val="FFFFFF"/>
              </a:solidFill>
              <a:effectLst/>
              <a:uLnTx/>
              <a:uFillTx/>
              <a:latin typeface="Georgia" pitchFamily="18" charset="0"/>
              <a:ea typeface="+mn-ea"/>
              <a:cs typeface="+mn-cs"/>
            </a:endParaRPr>
          </a:p>
        </p:txBody>
      </p:sp>
      <p:sp>
        <p:nvSpPr>
          <p:cNvPr id="10" name="TextBox 15"/>
          <p:cNvSpPr txBox="1"/>
          <p:nvPr/>
        </p:nvSpPr>
        <p:spPr>
          <a:xfrm>
            <a:off x="769845" y="3021609"/>
            <a:ext cx="1767875" cy="1440160"/>
          </a:xfrm>
          <a:prstGeom prst="rect">
            <a:avLst/>
          </a:prstGeom>
          <a:noFill/>
        </p:spPr>
        <p:txBody>
          <a:bodyPr vert="horz"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274320" algn="ctr" defTabSz="914400" rtl="0" eaLnBrk="1" fontAlgn="auto" latinLnBrk="0" hangingPunct="1">
              <a:lnSpc>
                <a:spcPct val="100000"/>
              </a:lnSpc>
              <a:spcBef>
                <a:spcPts val="0"/>
              </a:spcBef>
              <a:spcAft>
                <a:spcPts val="900"/>
              </a:spcAft>
              <a:buClrTx/>
              <a:buSzTx/>
              <a:buFontTx/>
              <a:buNone/>
              <a:tabLst/>
              <a:defRPr/>
            </a:pPr>
            <a:r>
              <a:rPr kumimoji="0" lang="en-GB" sz="1600" b="1" i="0" u="none" strike="noStrike" kern="1200" cap="none" spc="0" normalizeH="0" baseline="0" noProof="0" dirty="0" smtClean="0">
                <a:ln>
                  <a:noFill/>
                </a:ln>
                <a:solidFill>
                  <a:srgbClr val="FFFFFF"/>
                </a:solidFill>
                <a:effectLst/>
                <a:uLnTx/>
                <a:uFillTx/>
                <a:latin typeface="Georgia" pitchFamily="18" charset="0"/>
                <a:ea typeface="+mn-ea"/>
                <a:cs typeface="+mn-cs"/>
              </a:rPr>
              <a:t>Trade receivables          </a:t>
            </a:r>
            <a:r>
              <a:rPr kumimoji="0" lang="en-GB" sz="1600" b="1" i="0" u="sng" strike="noStrike" kern="1200" cap="none" spc="0" normalizeH="0" baseline="0" noProof="0" dirty="0" smtClean="0">
                <a:ln>
                  <a:noFill/>
                </a:ln>
                <a:solidFill>
                  <a:srgbClr val="FFFFFF"/>
                </a:solidFill>
                <a:effectLst/>
                <a:uLnTx/>
                <a:uFillTx/>
                <a:latin typeface="Georgia" pitchFamily="18" charset="0"/>
                <a:ea typeface="+mn-ea"/>
                <a:cs typeface="+mn-cs"/>
              </a:rPr>
              <a:t>with no </a:t>
            </a:r>
            <a:r>
              <a:rPr kumimoji="0" lang="en-GB" sz="1600" b="1" i="0" u="none" strike="noStrike" kern="1200" cap="none" spc="0" normalizeH="0" baseline="0" noProof="0" dirty="0" smtClean="0">
                <a:ln>
                  <a:noFill/>
                </a:ln>
                <a:solidFill>
                  <a:srgbClr val="FFFFFF"/>
                </a:solidFill>
                <a:effectLst/>
                <a:uLnTx/>
                <a:uFillTx/>
                <a:latin typeface="Georgia" pitchFamily="18" charset="0"/>
                <a:ea typeface="+mn-ea"/>
                <a:cs typeface="+mn-cs"/>
              </a:rPr>
              <a:t>significant financing             component</a:t>
            </a:r>
            <a:endParaRPr kumimoji="0" lang="en-GB" sz="1600" b="1" i="0" u="none" strike="noStrike" kern="1200" cap="none" spc="0" normalizeH="0" baseline="0" noProof="0" dirty="0">
              <a:ln>
                <a:noFill/>
              </a:ln>
              <a:solidFill>
                <a:srgbClr val="FFFFFF"/>
              </a:solidFill>
              <a:effectLst/>
              <a:uLnTx/>
              <a:uFillTx/>
              <a:latin typeface="Georgia" pitchFamily="18" charset="0"/>
              <a:ea typeface="+mn-ea"/>
              <a:cs typeface="+mn-cs"/>
            </a:endParaRPr>
          </a:p>
        </p:txBody>
      </p:sp>
      <p:sp>
        <p:nvSpPr>
          <p:cNvPr id="11" name="TextBox 16"/>
          <p:cNvSpPr txBox="1"/>
          <p:nvPr/>
        </p:nvSpPr>
        <p:spPr>
          <a:xfrm>
            <a:off x="4472466" y="3191716"/>
            <a:ext cx="1767875" cy="1440160"/>
          </a:xfrm>
          <a:prstGeom prst="rect">
            <a:avLst/>
          </a:prstGeom>
          <a:noFill/>
        </p:spPr>
        <p:txBody>
          <a:bodyPr vert="horz"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274320" algn="ctr" defTabSz="914400" rtl="0" eaLnBrk="1" fontAlgn="auto" latinLnBrk="0" hangingPunct="1">
              <a:lnSpc>
                <a:spcPct val="100000"/>
              </a:lnSpc>
              <a:spcBef>
                <a:spcPts val="0"/>
              </a:spcBef>
              <a:spcAft>
                <a:spcPts val="900"/>
              </a:spcAft>
              <a:buClrTx/>
              <a:buSzTx/>
              <a:buFontTx/>
              <a:buNone/>
              <a:tabLst/>
              <a:defRPr/>
            </a:pPr>
            <a:r>
              <a:rPr kumimoji="0" lang="en-GB" b="1" i="0" u="none" strike="noStrike" kern="1200" cap="none" spc="0" normalizeH="0" baseline="0" noProof="0" dirty="0" smtClean="0">
                <a:ln>
                  <a:noFill/>
                </a:ln>
                <a:solidFill>
                  <a:srgbClr val="FFFFFF"/>
                </a:solidFill>
                <a:effectLst/>
                <a:uLnTx/>
                <a:uFillTx/>
                <a:latin typeface="Georgia" pitchFamily="18" charset="0"/>
                <a:ea typeface="+mn-ea"/>
                <a:cs typeface="+mn-cs"/>
              </a:rPr>
              <a:t>Simplified        approach:                 ECL</a:t>
            </a:r>
            <a:endParaRPr kumimoji="0" lang="en-GB" b="1" i="0" u="none" strike="noStrike" kern="1200" cap="none" spc="0" normalizeH="0" baseline="0" noProof="0" dirty="0">
              <a:ln>
                <a:noFill/>
              </a:ln>
              <a:solidFill>
                <a:srgbClr val="FFFFFF"/>
              </a:solidFill>
              <a:effectLst/>
              <a:uLnTx/>
              <a:uFillTx/>
              <a:latin typeface="Georgia" pitchFamily="18" charset="0"/>
              <a:ea typeface="+mn-ea"/>
              <a:cs typeface="+mn-cs"/>
            </a:endParaRPr>
          </a:p>
        </p:txBody>
      </p:sp>
      <p:sp>
        <p:nvSpPr>
          <p:cNvPr id="12" name="TextBox 17"/>
          <p:cNvSpPr txBox="1"/>
          <p:nvPr/>
        </p:nvSpPr>
        <p:spPr>
          <a:xfrm>
            <a:off x="8429882" y="3191715"/>
            <a:ext cx="2061655" cy="1440160"/>
          </a:xfrm>
          <a:prstGeom prst="rect">
            <a:avLst/>
          </a:prstGeom>
          <a:noFill/>
        </p:spPr>
        <p:txBody>
          <a:bodyPr vert="horz"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274320" algn="ctr" defTabSz="914400" rtl="0" eaLnBrk="1" fontAlgn="auto" latinLnBrk="0" hangingPunct="1">
              <a:lnSpc>
                <a:spcPct val="100000"/>
              </a:lnSpc>
              <a:spcBef>
                <a:spcPts val="0"/>
              </a:spcBef>
              <a:spcAft>
                <a:spcPts val="900"/>
              </a:spcAft>
              <a:buClrTx/>
              <a:buSzTx/>
              <a:buFontTx/>
              <a:buNone/>
              <a:tabLst/>
              <a:defRPr/>
            </a:pPr>
            <a:r>
              <a:rPr kumimoji="0" lang="en-GB" b="1" i="0" u="none" strike="noStrike" kern="1200" cap="none" spc="0" normalizeH="0" baseline="0" noProof="0" dirty="0" smtClean="0">
                <a:ln>
                  <a:noFill/>
                </a:ln>
                <a:solidFill>
                  <a:srgbClr val="FFFFFF"/>
                </a:solidFill>
                <a:effectLst/>
                <a:uLnTx/>
                <a:uFillTx/>
                <a:latin typeface="Georgia" pitchFamily="18" charset="0"/>
                <a:ea typeface="+mn-ea"/>
                <a:cs typeface="+mn-cs"/>
              </a:rPr>
              <a:t>Lifetime                  ECL</a:t>
            </a:r>
            <a:endParaRPr kumimoji="0" lang="en-GB" b="1" i="0" u="none" strike="noStrike" kern="1200" cap="none" spc="0" normalizeH="0" baseline="0" noProof="0" dirty="0">
              <a:ln>
                <a:noFill/>
              </a:ln>
              <a:solidFill>
                <a:srgbClr val="FFFFFF"/>
              </a:solidFill>
              <a:effectLst/>
              <a:uLnTx/>
              <a:uFillTx/>
              <a:latin typeface="Georgia" pitchFamily="18" charset="0"/>
              <a:ea typeface="+mn-ea"/>
              <a:cs typeface="+mn-cs"/>
            </a:endParaRPr>
          </a:p>
        </p:txBody>
      </p:sp>
    </p:spTree>
    <p:extLst>
      <p:ext uri="{BB962C8B-B14F-4D97-AF65-F5344CB8AC3E}">
        <p14:creationId xmlns:p14="http://schemas.microsoft.com/office/powerpoint/2010/main" val="7915405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PRESENTATIONDISCLAIMER" val="Yes"/>
  <p:tag name="SMARTSHAPETYPE" val="PresentationDisclaimer"/>
  <p:tag name="GRIDON" val="No"/>
  <p:tag name="SMARTTOCHYPERLINK" val="YES"/>
  <p:tag name="SHOW DRAFT STAMP" val="YES"/>
  <p:tag name="SHOWDISCLAIMERCLIENTNAME" val="No"/>
  <p:tag name="PAGINATIONSTART" val="Slide 1"/>
  <p:tag name="SMRTDOCUMENTTYPE" val="2"/>
  <p:tag name="DISABLE EXECUTIVE SUMMARY" val="YES"/>
  <p:tag name="HORIZONTALTOCTYPE" val="Header TOC"/>
  <p:tag name="INCLUDEINHORIZONTALTOC" val="Yes"/>
  <p:tag name="TOCSECTIONHEADERTEXT" val="Section"/>
  <p:tag name="SMARTTOCSTYLE" val="Standard Table of Contents"/>
  <p:tag name="SMARTTOCSLIDENUMBER" val="2"/>
  <p:tag name="BUSINESSUNITCOVERTEXT" val="Business Unit"/>
  <p:tag name="CONFIDENTIALITY STAMP" val="Strictly Private and Confidential"/>
  <p:tag name="DRAFT STAMP" val="Draft"/>
  <p:tag name="ISSECTIONLAYOUTRENAMED" val="NO"/>
  <p:tag name="ISCOVERSLIDEINSERTED" val="NO"/>
</p:tagLst>
</file>

<file path=ppt/tags/tag2.xml><?xml version="1.0" encoding="utf-8"?>
<p:tagLst xmlns:a="http://schemas.openxmlformats.org/drawingml/2006/main" xmlns:r="http://schemas.openxmlformats.org/officeDocument/2006/relationships"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Presentation by Lorem Ipsum&#10;October 2018"/>
  <p:tag name="INCLUDEINPRIMARYTOC" val="YES"/>
  <p:tag name="INCLUDEINSECTIONTOC" val="YES"/>
  <p:tag name="SMART DIVIDER TITLE" val="Presentation by Lorem Ipsum&#10;October 2018"/>
  <p:tag name="UNLOCK SHAPES" val="NO"/>
  <p:tag name="SMARTDIVIDERTEXT" val="Section"/>
  <p:tag name="SMARTDIVIDERNUMBER" val="-1"/>
</p:tagLst>
</file>

<file path=ppt/tags/tag3.xml><?xml version="1.0" encoding="utf-8"?>
<p:tagLst xmlns:a="http://schemas.openxmlformats.org/drawingml/2006/main" xmlns:r="http://schemas.openxmlformats.org/officeDocument/2006/relationships"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40%"/>
  <p:tag name="INCLUDEINPRIMARYTOC" val="YES"/>
  <p:tag name="INCLUDEINSECTIONTOC" val="YES"/>
  <p:tag name="SMART DIVIDER TITLE" val="40%"/>
  <p:tag name="UNLOCK SHAPES" val="NO"/>
  <p:tag name="SMARTDIVIDERTEXT" val="Section"/>
  <p:tag name="SMARTDIVIDERNUMBER" val="-1"/>
</p:tagLst>
</file>

<file path=ppt/tags/tag4.xml><?xml version="1.0" encoding="utf-8"?>
<p:tagLst xmlns:a="http://schemas.openxmlformats.org/drawingml/2006/main" xmlns:r="http://schemas.openxmlformats.org/officeDocument/2006/relationships"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Thank you"/>
  <p:tag name="INCLUDEINPRIMARYTOC" val="YES"/>
  <p:tag name="INCLUDEINSECTIONTOC" val="YES"/>
  <p:tag name="SMART DIVIDER TITLE" val="Thank you"/>
  <p:tag name="UNLOCK SHAPES" val="NO"/>
  <p:tag name="SMARTDIVIDERTEXT" val="Section"/>
  <p:tag name="SMARTDIVIDERNUMBER" val="-1"/>
</p:tagLst>
</file>

<file path=ppt/theme/theme1.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rgbClr val="D04A02"/>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100000"/>
          </a:lnSpc>
          <a:defRPr sz="16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6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2" id="{DE61C35E-5078-4E92-A169-DA6A86EE4885}" vid="{939EFE7F-D6FB-4EA7-8B04-106FC67F8B46}"/>
    </a:ext>
  </a:extLst>
</a:theme>
</file>

<file path=ppt/theme/theme2.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6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6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theme>
</file>

<file path=ppt/theme/theme3.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6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6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theme>
</file>

<file path=docProps/app.xml><?xml version="1.0" encoding="utf-8"?>
<Properties xmlns="http://schemas.openxmlformats.org/officeDocument/2006/extended-properties" xmlns:vt="http://schemas.openxmlformats.org/officeDocument/2006/docPropsVTypes">
  <Template>PwC_16x9_PowerPoint_Template_2018</Template>
  <TotalTime>3916</TotalTime>
  <Words>786</Words>
  <Application>Microsoft Office PowerPoint</Application>
  <PresentationFormat>Widescreen</PresentationFormat>
  <Paragraphs>169</Paragraphs>
  <Slides>24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Georgia</vt:lpstr>
      <vt:lpstr>PwC</vt:lpstr>
      <vt:lpstr>2019 ZICA AGM IFRS Updates  Andrew Chibuye May 2019 </vt:lpstr>
      <vt:lpstr>Agenda</vt:lpstr>
      <vt:lpstr>The IFRS landscape</vt:lpstr>
      <vt:lpstr>Amendments</vt:lpstr>
      <vt:lpstr>IFRS timeline</vt:lpstr>
      <vt:lpstr>IFRS 9: Financial Instruments</vt:lpstr>
      <vt:lpstr>IFRS 9</vt:lpstr>
      <vt:lpstr>Significant increase in credit risk</vt:lpstr>
      <vt:lpstr>Trade receivables</vt:lpstr>
      <vt:lpstr>Survey findings: Banks and NBFIs</vt:lpstr>
      <vt:lpstr>Survey findings: Banks and NBFIs</vt:lpstr>
      <vt:lpstr>2019 considerations</vt:lpstr>
      <vt:lpstr>PowerPoint Presentation</vt:lpstr>
      <vt:lpstr>IFRS 15: Revenues from contracts with customers</vt:lpstr>
      <vt:lpstr>IFRS 15</vt:lpstr>
      <vt:lpstr>Focus on control…</vt:lpstr>
      <vt:lpstr>Applying IFRS 15</vt:lpstr>
      <vt:lpstr>IFRS 16: Leases</vt:lpstr>
      <vt:lpstr>IFRS 16 background</vt:lpstr>
      <vt:lpstr>IFRS 16</vt:lpstr>
      <vt:lpstr>IFRS 16 impact</vt:lpstr>
      <vt:lpstr>PowerPoint Presentation</vt:lpstr>
      <vt:lpstr>Questions?</vt:lpstr>
      <vt:lpstr>Thank you</vt:lpstr>
    </vt:vector>
  </TitlesOfParts>
  <Manager/>
  <Company>PricewaterhouseCoopers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dc:title>
  <dc:subject/>
  <dc:creator>Andrew Chibuye</dc:creator>
  <cp:keywords/>
  <dc:description/>
  <cp:lastModifiedBy>Moses K. Chitoshi</cp:lastModifiedBy>
  <cp:revision>152</cp:revision>
  <cp:lastPrinted>2019-05-24T04:58:11Z</cp:lastPrinted>
  <dcterms:created xsi:type="dcterms:W3CDTF">2019-04-20T17:32:11Z</dcterms:created>
  <dcterms:modified xsi:type="dcterms:W3CDTF">2019-05-29T08:49:20Z</dcterms:modified>
  <cp:category/>
</cp:coreProperties>
</file>