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0" r:id="rId3"/>
    <p:sldId id="262" r:id="rId4"/>
    <p:sldId id="263" r:id="rId5"/>
    <p:sldId id="264" r:id="rId6"/>
    <p:sldId id="266" r:id="rId7"/>
    <p:sldId id="267" r:id="rId8"/>
    <p:sldId id="268"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774"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tauka\AppData\Roaming\Microsoft\Excel\Book1%20(version%201).xlsb"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tauka\AppData\Roaming\Microsoft\Excel\Book1%20(version%201).xlsb"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5"/>
    </mc:Choice>
    <mc:Fallback>
      <c:style val="25"/>
    </mc:Fallback>
  </mc:AlternateContent>
  <c:chart>
    <c:title>
      <c:tx>
        <c:rich>
          <a:bodyPr/>
          <a:lstStyle/>
          <a:p>
            <a:pPr>
              <a:defRPr/>
            </a:pPr>
            <a:r>
              <a:rPr lang="en-US"/>
              <a:t>DEATH IN ZAMBIA</a:t>
            </a:r>
          </a:p>
        </c:rich>
      </c:tx>
      <c:layout/>
      <c:overlay val="0"/>
    </c:title>
    <c:autoTitleDeleted val="0"/>
    <c:plotArea>
      <c:layout/>
      <c:pieChart>
        <c:varyColors val="1"/>
        <c:ser>
          <c:idx val="0"/>
          <c:order val="0"/>
          <c:dLbls>
            <c:dLbl>
              <c:idx val="2"/>
              <c:layout>
                <c:manualLayout>
                  <c:x val="-0.23541268989103656"/>
                  <c:y val="0.16206974128233992"/>
                </c:manualLayout>
              </c:layout>
              <c:spPr/>
              <c:txPr>
                <a:bodyPr/>
                <a:lstStyle/>
                <a:p>
                  <a:pPr>
                    <a:defRPr sz="2400" b="1">
                      <a:solidFill>
                        <a:schemeClr val="bg1"/>
                      </a:solidFill>
                    </a:defRPr>
                  </a:pPr>
                  <a:endParaRPr lang="en-US"/>
                </a:p>
              </c:txPr>
              <c:showLegendKey val="0"/>
              <c:showVal val="0"/>
              <c:showCatName val="1"/>
              <c:showSerName val="0"/>
              <c:showPercent val="1"/>
              <c:showBubbleSize val="0"/>
            </c:dLbl>
            <c:dLbl>
              <c:idx val="3"/>
              <c:layout>
                <c:manualLayout>
                  <c:x val="-0.16832667223415243"/>
                  <c:y val="-0.18942988376452957"/>
                </c:manualLayout>
              </c:layout>
              <c:spPr/>
              <c:txPr>
                <a:bodyPr/>
                <a:lstStyle/>
                <a:p>
                  <a:pPr>
                    <a:defRPr sz="2000" b="1">
                      <a:solidFill>
                        <a:schemeClr val="bg1"/>
                      </a:solidFill>
                    </a:defRPr>
                  </a:pPr>
                  <a:endParaRPr lang="en-US"/>
                </a:p>
              </c:txPr>
              <c:showLegendKey val="0"/>
              <c:showVal val="0"/>
              <c:showCatName val="1"/>
              <c:showSerName val="0"/>
              <c:showPercent val="1"/>
              <c:showBubbleSize val="0"/>
            </c:dLbl>
            <c:dLbl>
              <c:idx val="4"/>
              <c:layout>
                <c:manualLayout>
                  <c:x val="0.1593414459556193"/>
                  <c:y val="-0.15471428571428594"/>
                </c:manualLayout>
              </c:layout>
              <c:spPr/>
              <c:txPr>
                <a:bodyPr/>
                <a:lstStyle/>
                <a:p>
                  <a:pPr>
                    <a:defRPr sz="1200" b="1">
                      <a:solidFill>
                        <a:schemeClr val="bg1"/>
                      </a:solidFill>
                    </a:defRPr>
                  </a:pPr>
                  <a:endParaRPr lang="en-US"/>
                </a:p>
              </c:txPr>
              <c:showLegendKey val="0"/>
              <c:showVal val="0"/>
              <c:showCatName val="1"/>
              <c:showSerName val="0"/>
              <c:showPercent val="1"/>
              <c:showBubbleSize val="0"/>
            </c:dLbl>
            <c:dLbl>
              <c:idx val="5"/>
              <c:layout>
                <c:manualLayout>
                  <c:x val="0.13526515151515162"/>
                  <c:y val="-2.8567866516685414E-2"/>
                </c:manualLayout>
              </c:layout>
              <c:spPr/>
              <c:txPr>
                <a:bodyPr/>
                <a:lstStyle/>
                <a:p>
                  <a:pPr>
                    <a:defRPr sz="1400" b="1">
                      <a:solidFill>
                        <a:schemeClr val="tx1"/>
                      </a:solidFill>
                    </a:defRPr>
                  </a:pPr>
                  <a:endParaRPr lang="en-US"/>
                </a:p>
              </c:txPr>
              <c:showLegendKey val="0"/>
              <c:showVal val="0"/>
              <c:showCatName val="1"/>
              <c:showSerName val="0"/>
              <c:showPercent val="1"/>
              <c:showBubbleSize val="0"/>
            </c:dLbl>
            <c:dLbl>
              <c:idx val="6"/>
              <c:spPr/>
              <c:txPr>
                <a:bodyPr/>
                <a:lstStyle/>
                <a:p>
                  <a:pPr>
                    <a:defRPr sz="1800" b="1">
                      <a:solidFill>
                        <a:schemeClr val="tx1"/>
                      </a:solidFill>
                    </a:defRPr>
                  </a:pPr>
                  <a:endParaRPr lang="en-US"/>
                </a:p>
              </c:txPr>
              <c:showLegendKey val="0"/>
              <c:showVal val="0"/>
              <c:showCatName val="1"/>
              <c:showSerName val="0"/>
              <c:showPercent val="1"/>
              <c:showBubbleSize val="0"/>
            </c:dLbl>
            <c:dLbl>
              <c:idx val="7"/>
              <c:layout>
                <c:manualLayout>
                  <c:x val="-0.11722036307961527"/>
                  <c:y val="-1.787915097569328E-2"/>
                </c:manualLayout>
              </c:layout>
              <c:spPr/>
              <c:txPr>
                <a:bodyPr/>
                <a:lstStyle/>
                <a:p>
                  <a:pPr>
                    <a:defRPr sz="1400" b="1">
                      <a:solidFill>
                        <a:schemeClr val="accent2">
                          <a:lumMod val="75000"/>
                        </a:schemeClr>
                      </a:solidFill>
                    </a:defRPr>
                  </a:pPr>
                  <a:endParaRPr lang="en-US"/>
                </a:p>
              </c:txPr>
              <c:showLegendKey val="0"/>
              <c:showVal val="0"/>
              <c:showCatName val="1"/>
              <c:showSerName val="0"/>
              <c:showPercent val="1"/>
              <c:showBubbleSize val="0"/>
            </c:dLbl>
            <c:dLbl>
              <c:idx val="8"/>
              <c:spPr/>
              <c:txPr>
                <a:bodyPr/>
                <a:lstStyle/>
                <a:p>
                  <a:pPr>
                    <a:defRPr sz="1400" b="1">
                      <a:solidFill>
                        <a:schemeClr val="accent2">
                          <a:lumMod val="75000"/>
                        </a:schemeClr>
                      </a:solidFill>
                    </a:defRPr>
                  </a:pPr>
                  <a:endParaRPr lang="en-US"/>
                </a:p>
              </c:txPr>
              <c:showLegendKey val="0"/>
              <c:showVal val="0"/>
              <c:showCatName val="1"/>
              <c:showSerName val="0"/>
              <c:showPercent val="1"/>
              <c:showBubbleSize val="0"/>
            </c:dLbl>
            <c:txPr>
              <a:bodyPr/>
              <a:lstStyle/>
              <a:p>
                <a:pPr>
                  <a:defRPr sz="1400"/>
                </a:pPr>
                <a:endParaRPr lang="en-US"/>
              </a:p>
            </c:txPr>
            <c:showLegendKey val="0"/>
            <c:showVal val="0"/>
            <c:showCatName val="1"/>
            <c:showSerName val="0"/>
            <c:showPercent val="1"/>
            <c:showBubbleSize val="0"/>
            <c:showLeaderLines val="1"/>
          </c:dLbls>
          <c:cat>
            <c:strRef>
              <c:f>Sheet1!$D$3:$D$11</c:f>
              <c:strCache>
                <c:ptCount val="9"/>
                <c:pt idx="0">
                  <c:v>DEATH IN ZAMBIA</c:v>
                </c:pt>
                <c:pt idx="2">
                  <c:v>NCDs</c:v>
                </c:pt>
                <c:pt idx="3">
                  <c:v>CDs</c:v>
                </c:pt>
                <c:pt idx="4">
                  <c:v>TB/HIV/AIDS</c:v>
                </c:pt>
                <c:pt idx="5">
                  <c:v>Maternal &amp; Nutrition</c:v>
                </c:pt>
                <c:pt idx="6">
                  <c:v>Malaria</c:v>
                </c:pt>
                <c:pt idx="7">
                  <c:v>Road Traffic Accidents</c:v>
                </c:pt>
                <c:pt idx="8">
                  <c:v>Other  Injuries</c:v>
                </c:pt>
              </c:strCache>
            </c:strRef>
          </c:cat>
          <c:val>
            <c:numRef>
              <c:f>Sheet1!$E$3:$E$11</c:f>
              <c:numCache>
                <c:formatCode>General</c:formatCode>
                <c:ptCount val="9"/>
                <c:pt idx="2" formatCode="0%">
                  <c:v>0.28000000000000008</c:v>
                </c:pt>
                <c:pt idx="3" formatCode="0%">
                  <c:v>0.23</c:v>
                </c:pt>
                <c:pt idx="4" formatCode="0%">
                  <c:v>0.15000000000000016</c:v>
                </c:pt>
                <c:pt idx="5" formatCode="0%">
                  <c:v>0.15000000000000016</c:v>
                </c:pt>
                <c:pt idx="6" formatCode="0%">
                  <c:v>0.13</c:v>
                </c:pt>
                <c:pt idx="7" formatCode="0%">
                  <c:v>3.0000000000000037E-2</c:v>
                </c:pt>
                <c:pt idx="8" formatCode="0%">
                  <c:v>3.0000000000000037E-2</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GB"/>
              <a:t>WORLD STATS</a:t>
            </a:r>
          </a:p>
        </c:rich>
      </c:tx>
      <c:layout>
        <c:manualLayout>
          <c:xMode val="edge"/>
          <c:yMode val="edge"/>
          <c:x val="0.27236762071407761"/>
          <c:y val="2.9411764705882353E-2"/>
        </c:manualLayout>
      </c:layout>
      <c:overlay val="0"/>
    </c:title>
    <c:autoTitleDeleted val="0"/>
    <c:plotArea>
      <c:layout/>
      <c:pieChart>
        <c:varyColors val="1"/>
        <c:ser>
          <c:idx val="0"/>
          <c:order val="0"/>
          <c:explosion val="6"/>
          <c:dLbls>
            <c:dLbl>
              <c:idx val="2"/>
              <c:layout>
                <c:manualLayout>
                  <c:x val="-0.21623015873015874"/>
                  <c:y val="-7.5137023313262344E-3"/>
                </c:manualLayout>
              </c:layout>
              <c:spPr/>
              <c:txPr>
                <a:bodyPr/>
                <a:lstStyle/>
                <a:p>
                  <a:pPr>
                    <a:defRPr sz="1800" b="1"/>
                  </a:pPr>
                  <a:endParaRPr lang="en-US"/>
                </a:p>
              </c:txPr>
              <c:showLegendKey val="0"/>
              <c:showVal val="0"/>
              <c:showCatName val="1"/>
              <c:showSerName val="0"/>
              <c:showPercent val="1"/>
              <c:showBubbleSize val="0"/>
            </c:dLbl>
            <c:dLbl>
              <c:idx val="3"/>
              <c:layout>
                <c:manualLayout>
                  <c:x val="9.4787005790942916E-2"/>
                  <c:y val="-0.17235294117647076"/>
                </c:manualLayout>
              </c:layout>
              <c:spPr/>
              <c:txPr>
                <a:bodyPr/>
                <a:lstStyle/>
                <a:p>
                  <a:pPr>
                    <a:defRPr sz="1800" b="1"/>
                  </a:pPr>
                  <a:endParaRPr lang="en-US"/>
                </a:p>
              </c:txPr>
              <c:showLegendKey val="0"/>
              <c:showVal val="0"/>
              <c:showCatName val="1"/>
              <c:showSerName val="0"/>
              <c:showPercent val="1"/>
              <c:showBubbleSize val="0"/>
            </c:dLbl>
            <c:dLbl>
              <c:idx val="4"/>
              <c:layout>
                <c:manualLayout>
                  <c:x val="0.15810856976211318"/>
                  <c:y val="-2.1807549791570204E-2"/>
                </c:manualLayout>
              </c:layout>
              <c:spPr/>
              <c:txPr>
                <a:bodyPr/>
                <a:lstStyle/>
                <a:p>
                  <a:pPr>
                    <a:defRPr sz="1800" b="1"/>
                  </a:pPr>
                  <a:endParaRPr lang="en-US"/>
                </a:p>
              </c:txPr>
              <c:showLegendKey val="0"/>
              <c:showVal val="0"/>
              <c:showCatName val="1"/>
              <c:showSerName val="0"/>
              <c:showPercent val="1"/>
              <c:showBubbleSize val="0"/>
            </c:dLbl>
            <c:dLbl>
              <c:idx val="5"/>
              <c:layout>
                <c:manualLayout>
                  <c:x val="-0.11055500874890639"/>
                  <c:y val="2.7039588801399856E-2"/>
                </c:manualLayout>
              </c:layout>
              <c:showLegendKey val="0"/>
              <c:showVal val="0"/>
              <c:showCatName val="1"/>
              <c:showSerName val="0"/>
              <c:showPercent val="1"/>
              <c:showBubbleSize val="0"/>
            </c:dLbl>
            <c:dLbl>
              <c:idx val="6"/>
              <c:layout>
                <c:manualLayout>
                  <c:x val="0.26578980752406006"/>
                  <c:y val="8.7197433654126564E-4"/>
                </c:manualLayout>
              </c:layout>
              <c:showLegendKey val="0"/>
              <c:showVal val="0"/>
              <c:showCatName val="1"/>
              <c:showSerName val="0"/>
              <c:showPercent val="1"/>
              <c:showBubbleSize val="0"/>
            </c:dLbl>
            <c:txPr>
              <a:bodyPr/>
              <a:lstStyle/>
              <a:p>
                <a:pPr>
                  <a:defRPr sz="1400" b="1"/>
                </a:pPr>
                <a:endParaRPr lang="en-US"/>
              </a:p>
            </c:txPr>
            <c:showLegendKey val="0"/>
            <c:showVal val="0"/>
            <c:showCatName val="1"/>
            <c:showSerName val="0"/>
            <c:showPercent val="1"/>
            <c:showBubbleSize val="0"/>
            <c:showLeaderLines val="1"/>
          </c:dLbls>
          <c:cat>
            <c:strRef>
              <c:f>Sheet1!$I$3:$I$9</c:f>
              <c:strCache>
                <c:ptCount val="7"/>
                <c:pt idx="0">
                  <c:v>WORLD STATS</c:v>
                </c:pt>
                <c:pt idx="2">
                  <c:v>Cardio Vascular Diseases</c:v>
                </c:pt>
                <c:pt idx="3">
                  <c:v>Diabetes</c:v>
                </c:pt>
                <c:pt idx="4">
                  <c:v>Cancer</c:v>
                </c:pt>
                <c:pt idx="5">
                  <c:v>Respiratory Diseases</c:v>
                </c:pt>
                <c:pt idx="6">
                  <c:v>Obesity Related</c:v>
                </c:pt>
              </c:strCache>
            </c:strRef>
          </c:cat>
          <c:val>
            <c:numRef>
              <c:f>Sheet1!$J$3:$J$9</c:f>
              <c:numCache>
                <c:formatCode>General</c:formatCode>
                <c:ptCount val="7"/>
                <c:pt idx="2" formatCode="0%">
                  <c:v>0.44</c:v>
                </c:pt>
                <c:pt idx="3" formatCode="0%">
                  <c:v>0.21000000000000016</c:v>
                </c:pt>
                <c:pt idx="4" formatCode="0%">
                  <c:v>0.2</c:v>
                </c:pt>
                <c:pt idx="5" formatCode="0%">
                  <c:v>0.12000000000000002</c:v>
                </c:pt>
                <c:pt idx="6" formatCode="0%">
                  <c:v>3.0000000000000002E-2</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B277F3-4E27-4C7E-AE9B-009CF085DB1F}" type="datetimeFigureOut">
              <a:rPr lang="en-GB" smtClean="0"/>
              <a:pPr/>
              <a:t>20/05/2019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AF8826-40B1-4B1C-B323-1A8923377497}" type="slidenum">
              <a:rPr lang="en-GB" smtClean="0"/>
              <a:pPr/>
              <a:t>‹#›</a:t>
            </a:fld>
            <a:endParaRPr lang="en-GB"/>
          </a:p>
        </p:txBody>
      </p:sp>
    </p:spTree>
    <p:extLst>
      <p:ext uri="{BB962C8B-B14F-4D97-AF65-F5344CB8AC3E}">
        <p14:creationId xmlns:p14="http://schemas.microsoft.com/office/powerpoint/2010/main" val="2516170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3AF8826-40B1-4B1C-B323-1A8923377497}"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That’s</a:t>
            </a:r>
            <a:r>
              <a:rPr lang="en-GB" baseline="0" dirty="0" smtClean="0"/>
              <a:t> what we are here to talk about today. When you hear the word fitness what comes to mind?</a:t>
            </a:r>
            <a:endParaRPr lang="en-GB" dirty="0"/>
          </a:p>
        </p:txBody>
      </p:sp>
      <p:sp>
        <p:nvSpPr>
          <p:cNvPr id="4" name="Slide Number Placeholder 3"/>
          <p:cNvSpPr>
            <a:spLocks noGrp="1"/>
          </p:cNvSpPr>
          <p:nvPr>
            <p:ph type="sldNum" sz="quarter" idx="10"/>
          </p:nvPr>
        </p:nvSpPr>
        <p:spPr/>
        <p:txBody>
          <a:bodyPr/>
          <a:lstStyle/>
          <a:p>
            <a:fld id="{13AF8826-40B1-4B1C-B323-1A8923377497}"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NCD –</a:t>
            </a:r>
            <a:r>
              <a:rPr lang="en-GB" baseline="0" dirty="0" smtClean="0"/>
              <a:t> NON COMMUNICABLE DISEASES</a:t>
            </a:r>
          </a:p>
          <a:p>
            <a:r>
              <a:rPr lang="en-GB" baseline="0" dirty="0" smtClean="0"/>
              <a:t>CDs – COMMUNICABLE DISEASES</a:t>
            </a:r>
            <a:endParaRPr lang="en-GB" dirty="0"/>
          </a:p>
        </p:txBody>
      </p:sp>
      <p:sp>
        <p:nvSpPr>
          <p:cNvPr id="4" name="Slide Number Placeholder 3"/>
          <p:cNvSpPr>
            <a:spLocks noGrp="1"/>
          </p:cNvSpPr>
          <p:nvPr>
            <p:ph type="sldNum" sz="quarter" idx="10"/>
          </p:nvPr>
        </p:nvSpPr>
        <p:spPr/>
        <p:txBody>
          <a:bodyPr/>
          <a:lstStyle/>
          <a:p>
            <a:fld id="{13AF8826-40B1-4B1C-B323-1A8923377497}" type="slidenum">
              <a:rPr lang="en-GB" smtClean="0"/>
              <a:pPr/>
              <a:t>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4289017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3453486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301040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2008568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12621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3683014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534947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841922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907499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2772247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821BEB-B61B-4B2C-8C85-6FECDC86926F}" type="datetimeFigureOut">
              <a:rPr lang="en-GB" smtClean="0"/>
              <a:pPr/>
              <a:t>20/05/2019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3801F-0E3F-458E-B143-6F63EEA0ABD4}" type="slidenum">
              <a:rPr lang="en-GB" smtClean="0"/>
              <a:pPr/>
              <a:t>‹#›</a:t>
            </a:fld>
            <a:endParaRPr lang="en-GB"/>
          </a:p>
        </p:txBody>
      </p:sp>
    </p:spTree>
    <p:extLst>
      <p:ext uri="{BB962C8B-B14F-4D97-AF65-F5344CB8AC3E}">
        <p14:creationId xmlns:p14="http://schemas.microsoft.com/office/powerpoint/2010/main" val="1374202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821BEB-B61B-4B2C-8C85-6FECDC86926F}" type="datetimeFigureOut">
              <a:rPr lang="en-GB" smtClean="0"/>
              <a:pPr/>
              <a:t>20/05/2019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3801F-0E3F-458E-B143-6F63EEA0ABD4}" type="slidenum">
              <a:rPr lang="en-GB" smtClean="0"/>
              <a:pPr/>
              <a:t>‹#›</a:t>
            </a:fld>
            <a:endParaRPr lang="en-GB"/>
          </a:p>
        </p:txBody>
      </p:sp>
    </p:spTree>
    <p:extLst>
      <p:ext uri="{BB962C8B-B14F-4D97-AF65-F5344CB8AC3E}">
        <p14:creationId xmlns:p14="http://schemas.microsoft.com/office/powerpoint/2010/main" val="46529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5165229"/>
            <a:ext cx="9144000" cy="169277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800" dirty="0" smtClean="0">
                <a:ln w="18415" cmpd="sng">
                  <a:solidFill>
                    <a:schemeClr val="accent5"/>
                  </a:solidFill>
                  <a:prstDash val="solid"/>
                </a:ln>
                <a:solidFill>
                  <a:srgbClr val="FFFFFF"/>
                </a:solidFill>
                <a:effectLst>
                  <a:outerShdw blurRad="63500" dir="3600000" algn="tl" rotWithShape="0">
                    <a:srgbClr val="000000">
                      <a:alpha val="70000"/>
                    </a:srgbClr>
                  </a:outerShdw>
                </a:effectLst>
              </a:rPr>
              <a:t>HEALTH </a:t>
            </a:r>
            <a:r>
              <a:rPr lang="en-GB" sz="2800" smtClean="0">
                <a:ln w="18415" cmpd="sng">
                  <a:solidFill>
                    <a:schemeClr val="accent5"/>
                  </a:solidFill>
                  <a:prstDash val="solid"/>
                </a:ln>
                <a:solidFill>
                  <a:srgbClr val="FFFFFF"/>
                </a:solidFill>
                <a:effectLst>
                  <a:outerShdw blurRad="63500" dir="3600000" algn="tl" rotWithShape="0">
                    <a:srgbClr val="000000">
                      <a:alpha val="70000"/>
                    </a:srgbClr>
                  </a:outerShdw>
                </a:effectLst>
              </a:rPr>
              <a:t>AND FITNESS </a:t>
            </a:r>
            <a:r>
              <a:rPr lang="en-GB" sz="2800" dirty="0" smtClean="0">
                <a:ln w="18415" cmpd="sng">
                  <a:solidFill>
                    <a:schemeClr val="accent5"/>
                  </a:solidFill>
                  <a:prstDash val="solid"/>
                </a:ln>
                <a:solidFill>
                  <a:srgbClr val="FFFFFF"/>
                </a:solidFill>
                <a:effectLst>
                  <a:outerShdw blurRad="63500" dir="3600000" algn="tl" rotWithShape="0">
                    <a:srgbClr val="000000">
                      <a:alpha val="70000"/>
                    </a:srgbClr>
                  </a:outerShdw>
                </a:effectLst>
              </a:rPr>
              <a:t>TALK </a:t>
            </a:r>
          </a:p>
          <a:p>
            <a:pPr algn="ctr"/>
            <a:r>
              <a:rPr lang="en-GB" sz="2800" dirty="0" smtClean="0">
                <a:ln w="18415" cmpd="sng">
                  <a:solidFill>
                    <a:schemeClr val="accent5"/>
                  </a:solidFill>
                  <a:prstDash val="solid"/>
                </a:ln>
                <a:solidFill>
                  <a:srgbClr val="FFFFFF"/>
                </a:solidFill>
                <a:effectLst>
                  <a:outerShdw blurRad="63500" dir="3600000" algn="tl" rotWithShape="0">
                    <a:srgbClr val="000000">
                      <a:alpha val="70000"/>
                    </a:srgbClr>
                  </a:outerShdw>
                </a:effectLst>
              </a:rPr>
              <a:t>FOR </a:t>
            </a:r>
            <a:r>
              <a:rPr lang="en-GB" sz="2400" dirty="0" smtClean="0">
                <a:ln w="18415" cmpd="sng">
                  <a:solidFill>
                    <a:schemeClr val="accent5"/>
                  </a:solidFill>
                  <a:prstDash val="solid"/>
                </a:ln>
                <a:solidFill>
                  <a:srgbClr val="FFFFFF"/>
                </a:solidFill>
                <a:effectLst>
                  <a:outerShdw blurRad="63500" dir="3600000" algn="tl" rotWithShape="0">
                    <a:srgbClr val="000000">
                      <a:alpha val="70000"/>
                    </a:srgbClr>
                  </a:outerShdw>
                </a:effectLst>
              </a:rPr>
              <a:t>ACCOUNTANTS</a:t>
            </a:r>
          </a:p>
          <a:p>
            <a:pPr algn="ctr"/>
            <a:r>
              <a:rPr lang="en-GB" sz="2400" dirty="0" smtClean="0">
                <a:ln w="18415" cmpd="sng">
                  <a:solidFill>
                    <a:schemeClr val="accent5"/>
                  </a:solidFill>
                  <a:prstDash val="solid"/>
                </a:ln>
                <a:solidFill>
                  <a:srgbClr val="FFFFFF"/>
                </a:solidFill>
                <a:effectLst>
                  <a:outerShdw blurRad="63500" dir="3600000" algn="tl" rotWithShape="0">
                    <a:srgbClr val="000000">
                      <a:alpha val="70000"/>
                    </a:srgbClr>
                  </a:outerShdw>
                </a:effectLst>
              </a:rPr>
              <a:t>PRESENTED BY </a:t>
            </a:r>
          </a:p>
          <a:p>
            <a:pPr algn="ctr"/>
            <a:r>
              <a:rPr lang="en-GB" sz="2400" dirty="0" smtClean="0">
                <a:ln w="18415" cmpd="sng">
                  <a:solidFill>
                    <a:schemeClr val="accent5"/>
                  </a:solidFill>
                  <a:prstDash val="solid"/>
                </a:ln>
                <a:solidFill>
                  <a:srgbClr val="FFFFFF"/>
                </a:solidFill>
                <a:effectLst>
                  <a:outerShdw blurRad="63500" dir="3600000" algn="tl" rotWithShape="0">
                    <a:srgbClr val="000000">
                      <a:alpha val="70000"/>
                    </a:srgbClr>
                  </a:outerShdw>
                </a:effectLst>
              </a:rPr>
              <a:t>COACH CHANDY</a:t>
            </a:r>
            <a:endParaRPr lang="en-GB" sz="2400" dirty="0">
              <a:ln w="18415" cmpd="sng">
                <a:solidFill>
                  <a:schemeClr val="accent5"/>
                </a:solidFill>
                <a:prstDash val="solid"/>
              </a:ln>
              <a:solidFill>
                <a:srgbClr val="FFFFFF"/>
              </a:solidFill>
              <a:effectLst>
                <a:outerShdw blurRad="63500" dir="3600000" algn="tl" rotWithShape="0">
                  <a:srgbClr val="000000">
                    <a:alpha val="70000"/>
                  </a:srgbClr>
                </a:outerShdw>
              </a:effectLst>
            </a:endParaRPr>
          </a:p>
        </p:txBody>
      </p:sp>
      <p:pic>
        <p:nvPicPr>
          <p:cNvPr id="9" name="Picture 8" descr="Image result for health and fitnes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152400"/>
            <a:ext cx="6934200" cy="4953000"/>
          </a:xfrm>
          <a:prstGeom prst="rect">
            <a:avLst/>
          </a:prstGeom>
          <a:noFill/>
          <a:ln>
            <a:noFill/>
          </a:ln>
        </p:spPr>
      </p:pic>
    </p:spTree>
    <p:extLst>
      <p:ext uri="{BB962C8B-B14F-4D97-AF65-F5344CB8AC3E}">
        <p14:creationId xmlns:p14="http://schemas.microsoft.com/office/powerpoint/2010/main" val="2596726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6629400" cy="6858000"/>
          </a:xfrm>
          <a:prstGeom prst="rect">
            <a:avLst/>
          </a:prstGeom>
          <a:noFill/>
          <a:ln w="9525">
            <a:noFill/>
            <a:miter lim="800000"/>
            <a:headEnd/>
            <a:tailEnd/>
          </a:ln>
          <a:effectLst/>
        </p:spPr>
      </p:pic>
      <p:sp>
        <p:nvSpPr>
          <p:cNvPr id="3" name="Rectangle 2"/>
          <p:cNvSpPr/>
          <p:nvPr/>
        </p:nvSpPr>
        <p:spPr>
          <a:xfrm>
            <a:off x="6629400" y="0"/>
            <a:ext cx="2514600" cy="6370975"/>
          </a:xfrm>
          <a:prstGeom prst="rect">
            <a:avLst/>
          </a:prstGeom>
        </p:spPr>
        <p:txBody>
          <a:bodyPr wrap="square">
            <a:spAutoFit/>
          </a:bodyPr>
          <a:lstStyle/>
          <a:p>
            <a:pPr algn="ctr"/>
            <a:r>
              <a:rPr lang="en-GB"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AR CARTER" pitchFamily="2" charset="0"/>
              </a:rPr>
              <a:t> </a:t>
            </a:r>
            <a:r>
              <a:rPr lang="en-GB" sz="2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rPr>
              <a:t>You are what you eat.</a:t>
            </a:r>
          </a:p>
          <a:p>
            <a:pPr algn="ctr"/>
            <a:r>
              <a:rPr lang="en-GB" sz="2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rPr>
              <a:t>Every 28 Days your skin Replaces itself. </a:t>
            </a:r>
          </a:p>
          <a:p>
            <a:pPr algn="ctr"/>
            <a:r>
              <a:rPr lang="en-GB" sz="2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rPr>
              <a:t>Your liver </a:t>
            </a:r>
          </a:p>
          <a:p>
            <a:pPr algn="ctr"/>
            <a:r>
              <a:rPr lang="en-GB" sz="2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rPr>
              <a:t>5 Months. </a:t>
            </a:r>
          </a:p>
          <a:p>
            <a:pPr algn="ctr"/>
            <a:r>
              <a:rPr lang="en-GB" sz="2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rPr>
              <a:t>Your bones,</a:t>
            </a:r>
          </a:p>
          <a:p>
            <a:pPr algn="ctr"/>
            <a:r>
              <a:rPr lang="en-GB" sz="2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rPr>
              <a:t>10 years. </a:t>
            </a:r>
          </a:p>
          <a:p>
            <a:pPr algn="ctr"/>
            <a:r>
              <a:rPr lang="en-GB" sz="2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rPr>
              <a:t>Your Body makes these new cells from the food you eat. </a:t>
            </a:r>
          </a:p>
          <a:p>
            <a:pPr algn="ctr"/>
            <a:r>
              <a:rPr lang="en-GB" sz="2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rPr>
              <a:t>What you EAT literally becomes YOU. </a:t>
            </a:r>
            <a:endParaRPr lang="en-GB" sz="2400" b="1" dirty="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Sitka Subheading"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 result for color splash"/>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pic>
        <p:nvPicPr>
          <p:cNvPr id="5" name="Picture 4" descr="Related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descr="Image result for color splash"/>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
        <p:nvSpPr>
          <p:cNvPr id="7" name="TextBox 6"/>
          <p:cNvSpPr txBox="1"/>
          <p:nvPr/>
        </p:nvSpPr>
        <p:spPr>
          <a:xfrm>
            <a:off x="0" y="1752600"/>
            <a:ext cx="9144000" cy="366254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just"/>
            <a:r>
              <a:rPr lang="en-GB"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WHEN YOU HEAR THE WORD</a:t>
            </a:r>
          </a:p>
          <a:p>
            <a:pPr algn="just"/>
            <a:endParaRPr lang="en-GB"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endParaRPr>
          </a:p>
          <a:p>
            <a:pPr algn="just"/>
            <a:r>
              <a:rPr lang="en-GB"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       </a:t>
            </a:r>
            <a:r>
              <a:rPr lang="en-GB"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‘FITNESS’ </a:t>
            </a:r>
          </a:p>
          <a:p>
            <a:pPr algn="just"/>
            <a:endParaRPr lang="en-GB"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endParaRPr>
          </a:p>
          <a:p>
            <a:pPr algn="just"/>
            <a:r>
              <a:rPr lang="en-GB"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   WHAT COMES TO MIND?</a:t>
            </a:r>
            <a:endParaRPr lang="en-GB"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
            </a:r>
            <a:endParaRPr lang="en-GB" dirty="0"/>
          </a:p>
        </p:txBody>
      </p:sp>
      <p:sp>
        <p:nvSpPr>
          <p:cNvPr id="3" name="Content Placeholder 2"/>
          <p:cNvSpPr>
            <a:spLocks noGrp="1"/>
          </p:cNvSpPr>
          <p:nvPr>
            <p:ph idx="1"/>
          </p:nvPr>
        </p:nvSpPr>
        <p:spPr/>
        <p:txBody>
          <a:bodyPr/>
          <a:lstStyle/>
          <a:p>
            <a:endParaRPr lang="en-GB"/>
          </a:p>
        </p:txBody>
      </p:sp>
      <p:pic>
        <p:nvPicPr>
          <p:cNvPr id="4" name="Picture 3" descr="Image result for color splash"/>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pic>
        <p:nvPicPr>
          <p:cNvPr id="5" name="Picture 4" descr="Related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5731510" cy="3048000"/>
          </a:xfrm>
          <a:prstGeom prst="rect">
            <a:avLst/>
          </a:prstGeom>
          <a:noFill/>
          <a:ln>
            <a:noFill/>
          </a:ln>
        </p:spPr>
      </p:pic>
      <p:pic>
        <p:nvPicPr>
          <p:cNvPr id="6" name="Picture 5" descr="Image result for health and fitnes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048000"/>
            <a:ext cx="7772400" cy="3810000"/>
          </a:xfrm>
          <a:prstGeom prst="rect">
            <a:avLst/>
          </a:prstGeom>
          <a:noFill/>
          <a:ln>
            <a:noFill/>
          </a:ln>
        </p:spPr>
      </p:pic>
      <p:pic>
        <p:nvPicPr>
          <p:cNvPr id="7" name="Picture 6" descr="Image result for health and fitness"/>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62600" y="0"/>
            <a:ext cx="3581401" cy="304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color splash"/>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graphicFrame>
        <p:nvGraphicFramePr>
          <p:cNvPr id="3" name="Chart 2"/>
          <p:cNvGraphicFramePr/>
          <p:nvPr/>
        </p:nvGraphicFramePr>
        <p:xfrm>
          <a:off x="0" y="0"/>
          <a:ext cx="5029200" cy="533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p:cNvGraphicFramePr/>
          <p:nvPr/>
        </p:nvGraphicFramePr>
        <p:xfrm>
          <a:off x="4343400" y="0"/>
          <a:ext cx="4800600" cy="5181600"/>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p:cNvSpPr txBox="1"/>
          <p:nvPr/>
        </p:nvSpPr>
        <p:spPr>
          <a:xfrm>
            <a:off x="0" y="5334000"/>
            <a:ext cx="5562600" cy="1200329"/>
          </a:xfrm>
          <a:prstGeom prst="rect">
            <a:avLst/>
          </a:prstGeom>
          <a:noFill/>
        </p:spPr>
        <p:txBody>
          <a:bodyPr wrap="square" rtlCol="0">
            <a:spAutoFit/>
          </a:bodyPr>
          <a:lstStyle/>
          <a:p>
            <a:pPr>
              <a:buFont typeface="Arial" pitchFamily="34" charset="0"/>
              <a:buChar char="•"/>
            </a:pPr>
            <a:r>
              <a:rPr lang="en-GB" sz="2400" b="1" dirty="0" smtClean="0"/>
              <a:t> NCD – NON COMMUNICABLE DISEASES</a:t>
            </a:r>
          </a:p>
          <a:p>
            <a:endParaRPr lang="en-GB" sz="2400" b="1" dirty="0" smtClean="0"/>
          </a:p>
          <a:p>
            <a:pPr>
              <a:buFont typeface="Arial" pitchFamily="34" charset="0"/>
              <a:buChar char="•"/>
            </a:pPr>
            <a:r>
              <a:rPr lang="en-GB" sz="2400" b="1" dirty="0" smtClean="0"/>
              <a:t> CDs – COMMUNICABLE DISEASES</a:t>
            </a:r>
            <a:endParaRPr lang="en-GB"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color splash"/>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pic>
        <p:nvPicPr>
          <p:cNvPr id="1027" name="Picture 3" descr="IMG-20190513-WA0002"/>
          <p:cNvPicPr>
            <a:picLocks noChangeAspect="1" noChangeArrowheads="1"/>
          </p:cNvPicPr>
          <p:nvPr/>
        </p:nvPicPr>
        <p:blipFill>
          <a:blip r:embed="rId3" cstate="print"/>
          <a:srcRect/>
          <a:stretch>
            <a:fillRect/>
          </a:stretch>
        </p:blipFill>
        <p:spPr bwMode="auto">
          <a:xfrm>
            <a:off x="0" y="0"/>
            <a:ext cx="9144000" cy="4800600"/>
          </a:xfrm>
          <a:prstGeom prst="rect">
            <a:avLst/>
          </a:prstGeom>
          <a:noFill/>
          <a:ln w="9525">
            <a:noFill/>
            <a:miter lim="800000"/>
            <a:headEnd/>
            <a:tailEnd/>
          </a:ln>
        </p:spPr>
      </p:pic>
      <p:sp>
        <p:nvSpPr>
          <p:cNvPr id="5" name="Rectangle 4"/>
          <p:cNvSpPr/>
          <p:nvPr/>
        </p:nvSpPr>
        <p:spPr>
          <a:xfrm>
            <a:off x="0" y="4800600"/>
            <a:ext cx="9144000" cy="2616101"/>
          </a:xfrm>
          <a:prstGeom prst="rect">
            <a:avLst/>
          </a:prstGeom>
        </p:spPr>
        <p:txBody>
          <a:bodyPr wrap="square">
            <a:spAutoFit/>
          </a:bodyPr>
          <a:lstStyle/>
          <a:p>
            <a:pPr algn="just"/>
            <a:r>
              <a:rPr lang="en-GB" sz="2400" dirty="0" smtClean="0">
                <a:solidFill>
                  <a:schemeClr val="tx1">
                    <a:lumMod val="95000"/>
                    <a:lumOff val="5000"/>
                  </a:schemeClr>
                </a:solidFill>
                <a:latin typeface="Snap ITC" pitchFamily="82" charset="0"/>
              </a:rPr>
              <a:t>     I RUN, THAT MEANS I’M FIT RIGHT?</a:t>
            </a:r>
          </a:p>
          <a:p>
            <a:pPr algn="just">
              <a:buFont typeface="Arial" pitchFamily="34" charset="0"/>
              <a:buChar char="•"/>
            </a:pPr>
            <a:r>
              <a:rPr lang="en-GB" sz="2400" dirty="0" smtClean="0">
                <a:solidFill>
                  <a:schemeClr val="tx1">
                    <a:lumMod val="95000"/>
                    <a:lumOff val="5000"/>
                  </a:schemeClr>
                </a:solidFill>
                <a:latin typeface="Georgia" pitchFamily="18" charset="0"/>
              </a:rPr>
              <a:t>Our body is complex and if it is to be used efficiently it must be understood</a:t>
            </a:r>
          </a:p>
          <a:p>
            <a:pPr algn="just">
              <a:buFont typeface="Arial" pitchFamily="34" charset="0"/>
              <a:buChar char="•"/>
            </a:pPr>
            <a:r>
              <a:rPr lang="en-GB" sz="2400" dirty="0" smtClean="0">
                <a:solidFill>
                  <a:schemeClr val="tx1">
                    <a:lumMod val="95000"/>
                    <a:lumOff val="5000"/>
                  </a:schemeClr>
                </a:solidFill>
                <a:latin typeface="Georgia" pitchFamily="18" charset="0"/>
              </a:rPr>
              <a:t>Running is a great cardio activity but it will not deliver optimum health or fitness levels by itself (even if you have a perfect diet).</a:t>
            </a:r>
          </a:p>
          <a:p>
            <a:pPr algn="just"/>
            <a:r>
              <a:rPr lang="en-GB" sz="4400" dirty="0" smtClean="0">
                <a:solidFill>
                  <a:schemeClr val="tx1">
                    <a:lumMod val="95000"/>
                    <a:lumOff val="5000"/>
                  </a:schemeClr>
                </a:solidFill>
                <a:latin typeface="Snap ITC" pitchFamily="82"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color splash"/>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
        <p:nvSpPr>
          <p:cNvPr id="3" name="Rectangle 2"/>
          <p:cNvSpPr/>
          <p:nvPr/>
        </p:nvSpPr>
        <p:spPr>
          <a:xfrm>
            <a:off x="0" y="0"/>
            <a:ext cx="9144000" cy="523220"/>
          </a:xfrm>
          <a:prstGeom prst="rect">
            <a:avLst/>
          </a:prstGeom>
        </p:spPr>
        <p:txBody>
          <a:bodyPr wrap="square">
            <a:spAutoFit/>
          </a:bodyPr>
          <a:lstStyle/>
          <a:p>
            <a:r>
              <a:rPr lang="en-GB" sz="2800" dirty="0" smtClean="0">
                <a:solidFill>
                  <a:schemeClr val="tx1">
                    <a:lumMod val="95000"/>
                    <a:lumOff val="5000"/>
                  </a:schemeClr>
                </a:solidFill>
                <a:latin typeface="Snap ITC" pitchFamily="82" charset="0"/>
              </a:rPr>
              <a:t>6 COMPONENTS OF PHYSICAL FITNESS</a:t>
            </a:r>
            <a:endParaRPr lang="en-GB" sz="2800" dirty="0"/>
          </a:p>
        </p:txBody>
      </p:sp>
      <p:sp>
        <p:nvSpPr>
          <p:cNvPr id="4" name="Rectangle 3"/>
          <p:cNvSpPr/>
          <p:nvPr/>
        </p:nvSpPr>
        <p:spPr>
          <a:xfrm>
            <a:off x="76200" y="1000780"/>
            <a:ext cx="9144000" cy="5509200"/>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Cardiovascular Endurance</a:t>
            </a:r>
          </a:p>
          <a:p>
            <a:endPar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endParaRPr>
          </a:p>
          <a:p>
            <a:r>
              <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Muscle Endurance</a:t>
            </a:r>
          </a:p>
          <a:p>
            <a:endPar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endParaRPr>
          </a:p>
          <a:p>
            <a:r>
              <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Muscle Strength</a:t>
            </a:r>
          </a:p>
          <a:p>
            <a:endPar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endParaRPr>
          </a:p>
          <a:p>
            <a:r>
              <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Flexibility</a:t>
            </a:r>
          </a:p>
          <a:p>
            <a:endPar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endParaRPr>
          </a:p>
          <a:p>
            <a:r>
              <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Body Composition</a:t>
            </a:r>
          </a:p>
          <a:p>
            <a:endPar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endParaRPr>
          </a:p>
          <a:p>
            <a:r>
              <a:rPr lang="en-GB"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nap ITC" pitchFamily="82" charset="0"/>
              </a:rPr>
              <a:t>General Body skills </a:t>
            </a:r>
            <a:endParaRPr lang="en-GB"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
            <a:ext cx="9144000" cy="5724644"/>
          </a:xfrm>
          <a:prstGeom prst="rect">
            <a:avLst/>
          </a:prstGeom>
        </p:spPr>
        <p:txBody>
          <a:bodyPr wrap="square">
            <a:spAutoFit/>
          </a:bodyPr>
          <a:lstStyle/>
          <a:p>
            <a:pPr algn="just"/>
            <a:r>
              <a:rPr lang="en-GB" sz="2400" dirty="0" smtClean="0">
                <a:solidFill>
                  <a:schemeClr val="tx1">
                    <a:lumMod val="95000"/>
                    <a:lumOff val="5000"/>
                  </a:schemeClr>
                </a:solidFill>
                <a:latin typeface="Snap ITC" pitchFamily="82" charset="0"/>
              </a:rPr>
              <a:t>    BUT STILL WHY DO I HAVE TO WORKOUT?</a:t>
            </a:r>
          </a:p>
          <a:p>
            <a:pPr algn="just"/>
            <a:endParaRPr lang="en-GB" dirty="0" smtClean="0">
              <a:solidFill>
                <a:schemeClr val="tx1">
                  <a:lumMod val="95000"/>
                  <a:lumOff val="5000"/>
                </a:schemeClr>
              </a:solidFill>
              <a:latin typeface="Snap ITC" pitchFamily="82" charset="0"/>
            </a:endParaRPr>
          </a:p>
          <a:p>
            <a:pPr algn="just">
              <a:buFont typeface="Arial" pitchFamily="34" charset="0"/>
              <a:buChar char="•"/>
            </a:pPr>
            <a:r>
              <a:rPr lang="en-GB" dirty="0" smtClean="0">
                <a:solidFill>
                  <a:schemeClr val="tx1">
                    <a:lumMod val="95000"/>
                    <a:lumOff val="5000"/>
                  </a:schemeClr>
                </a:solidFill>
                <a:latin typeface="Georgia" pitchFamily="18" charset="0"/>
              </a:rPr>
              <a:t> </a:t>
            </a:r>
            <a:r>
              <a:rPr lang="en-GB" dirty="0" smtClean="0">
                <a:latin typeface="Georgia" pitchFamily="18" charset="0"/>
              </a:rPr>
              <a:t>Exercise produces a chemical called serotonin which causes feelings of well being and happiness usually given to people with depression and </a:t>
            </a:r>
            <a:r>
              <a:rPr lang="en-GB" dirty="0" err="1" smtClean="0">
                <a:latin typeface="Georgia" pitchFamily="18" charset="0"/>
              </a:rPr>
              <a:t>Älzheimer’s</a:t>
            </a:r>
            <a:r>
              <a:rPr lang="en-GB" dirty="0" smtClean="0">
                <a:latin typeface="Georgia" pitchFamily="18" charset="0"/>
              </a:rPr>
              <a:t>. </a:t>
            </a:r>
          </a:p>
          <a:p>
            <a:pPr algn="just">
              <a:buFont typeface="Arial" pitchFamily="34" charset="0"/>
              <a:buChar char="•"/>
            </a:pPr>
            <a:endParaRPr lang="en-GB" dirty="0" smtClean="0">
              <a:latin typeface="Georgia" pitchFamily="18" charset="0"/>
            </a:endParaRPr>
          </a:p>
          <a:p>
            <a:pPr algn="just">
              <a:buFont typeface="Arial" pitchFamily="34" charset="0"/>
              <a:buChar char="•"/>
            </a:pPr>
            <a:r>
              <a:rPr lang="en-GB" dirty="0" smtClean="0">
                <a:latin typeface="Georgia" pitchFamily="18" charset="0"/>
              </a:rPr>
              <a:t>Your body composition is 70% water and the brain components are made up of 80 % water and that is the reason it is necessary to you keep hydrated throughout the day. Coupled with the right amount of food which contains tryptophan water transports this chemical to the brain in order to release Serotonin.</a:t>
            </a:r>
          </a:p>
          <a:p>
            <a:pPr algn="just"/>
            <a:endParaRPr lang="en-GB" dirty="0" smtClean="0">
              <a:latin typeface="Georgia" pitchFamily="18" charset="0"/>
            </a:endParaRPr>
          </a:p>
          <a:p>
            <a:pPr algn="just">
              <a:buFont typeface="Arial" pitchFamily="34" charset="0"/>
              <a:buChar char="•"/>
            </a:pPr>
            <a:r>
              <a:rPr lang="en-GB" dirty="0" smtClean="0">
                <a:latin typeface="Georgia" pitchFamily="18" charset="0"/>
              </a:rPr>
              <a:t>Exercise demands that you fuel your body with the right amount of food because it is known to increase your metabolic rate (the amount of calories your body burns)</a:t>
            </a:r>
          </a:p>
          <a:p>
            <a:pPr algn="just">
              <a:buFont typeface="Arial" pitchFamily="34" charset="0"/>
              <a:buChar char="•"/>
            </a:pPr>
            <a:endParaRPr lang="en-GB" dirty="0" smtClean="0">
              <a:latin typeface="Georgia" pitchFamily="18" charset="0"/>
            </a:endParaRPr>
          </a:p>
          <a:p>
            <a:pPr algn="just">
              <a:buFont typeface="Arial" pitchFamily="34" charset="0"/>
              <a:buChar char="•"/>
            </a:pPr>
            <a:r>
              <a:rPr lang="en-GB" dirty="0" smtClean="0">
                <a:latin typeface="Georgia" pitchFamily="18" charset="0"/>
              </a:rPr>
              <a:t>Exercise has been known as the number 1 medicine around the world out performing any prescriptive drug known and has Zero side effects. A study carried out showed that people are more likely to die from prescriptive drugs than drug abuse, overdose and heroin combined.</a:t>
            </a:r>
          </a:p>
          <a:p>
            <a:pPr algn="just">
              <a:buFont typeface="Arial" pitchFamily="34" charset="0"/>
              <a:buChar char="•"/>
            </a:pPr>
            <a:endParaRPr lang="en-GB" dirty="0" smtClean="0">
              <a:latin typeface="Georgia" pitchFamily="18" charset="0"/>
            </a:endParaRPr>
          </a:p>
          <a:p>
            <a:pPr algn="just">
              <a:buFont typeface="Arial" pitchFamily="34" charset="0"/>
              <a:buChar char="•"/>
            </a:pPr>
            <a:r>
              <a:rPr lang="en-GB" dirty="0" smtClean="0">
                <a:latin typeface="Georgia" pitchFamily="18" charset="0"/>
              </a:rPr>
              <a:t>The only reason the world could unanimously agree on for people to workout is GOOD HEALTH.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61665"/>
          </a:xfrm>
          <a:prstGeom prst="rect">
            <a:avLst/>
          </a:prstGeom>
        </p:spPr>
        <p:txBody>
          <a:bodyPr wrap="square">
            <a:spAutoFit/>
          </a:bodyPr>
          <a:lstStyle/>
          <a:p>
            <a:r>
              <a:rPr lang="en-GB" sz="2400" dirty="0" smtClean="0">
                <a:solidFill>
                  <a:schemeClr val="tx1">
                    <a:lumMod val="95000"/>
                    <a:lumOff val="5000"/>
                  </a:schemeClr>
                </a:solidFill>
                <a:latin typeface="Snap ITC" pitchFamily="82" charset="0"/>
              </a:rPr>
              <a:t>EAT FOR NUTRITION &amp; NOT FOR WEIGHT LOSS</a:t>
            </a:r>
            <a:endParaRPr lang="en-GB" sz="2400" dirty="0"/>
          </a:p>
        </p:txBody>
      </p:sp>
      <p:pic>
        <p:nvPicPr>
          <p:cNvPr id="3" name="Picture 2" descr="Related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57200"/>
            <a:ext cx="9144000" cy="6400800"/>
          </a:xfrm>
          <a:prstGeom prst="rect">
            <a:avLst/>
          </a:prstGeom>
          <a:noFill/>
          <a:ln>
            <a:noFill/>
          </a:ln>
        </p:spPr>
      </p:pic>
      <p:sp>
        <p:nvSpPr>
          <p:cNvPr id="4" name="Rectangle 3"/>
          <p:cNvSpPr/>
          <p:nvPr/>
        </p:nvSpPr>
        <p:spPr>
          <a:xfrm>
            <a:off x="0" y="457200"/>
            <a:ext cx="3810000" cy="5632311"/>
          </a:xfrm>
          <a:prstGeom prst="rect">
            <a:avLst/>
          </a:prstGeom>
        </p:spPr>
        <p:txBody>
          <a:bodyPr wrap="square">
            <a:spAutoFit/>
          </a:bodyPr>
          <a:lstStyle/>
          <a:p>
            <a:r>
              <a:rPr lang="en-GB"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Sitka Subheading" pitchFamily="2" charset="0"/>
              </a:rPr>
              <a:t>If it grows in your back yard, crawls in a tree, flies around outside, comes out from a near bush chop off its head and eat it.</a:t>
            </a:r>
          </a:p>
          <a:p>
            <a:endParaRPr lang="en-GB"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Sitka Subheading" pitchFamily="2" charset="0"/>
            </a:endParaRPr>
          </a:p>
          <a:p>
            <a:r>
              <a:rPr lang="en-GB"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Sitka Subheading" pitchFamily="2" charset="0"/>
              </a:rPr>
              <a:t>Avoid the mid section of the grocery store when you go shopping because all you need for good nutrition is found right at the beginning of the store either on left side or right side.</a:t>
            </a:r>
          </a:p>
          <a:p>
            <a:endParaRPr lang="en-GB"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Sitka Subheading" pitchFamily="2" charset="0"/>
            </a:endParaRPr>
          </a:p>
          <a:p>
            <a:r>
              <a:rPr lang="en-GB"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Sitka Subheading" pitchFamily="2" charset="0"/>
              </a:rPr>
              <a:t>Avoid diet plans for they are the fastest way to making any person overweight. </a:t>
            </a:r>
          </a:p>
          <a:p>
            <a:endParaRPr lang="en-GB"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Sitka Subheading" pitchFamily="2" charset="0"/>
            </a:endParaRPr>
          </a:p>
          <a:p>
            <a:r>
              <a:rPr lang="en-GB"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Sitka Subheading" pitchFamily="2" charset="0"/>
              </a:rPr>
              <a:t>Eat for NUTRITION &amp; not for WEIGHTLOSS. If your diet plan is not sustainable permanently do not do it.</a:t>
            </a:r>
            <a:endParaRPr lang="en-GB" dirty="0">
              <a:ln w="18415" cmpd="sng">
                <a:solidFill>
                  <a:srgbClr val="FFFFFF"/>
                </a:solidFill>
                <a:prstDash val="solid"/>
              </a:ln>
              <a:solidFill>
                <a:schemeClr val="bg1"/>
              </a:solidFill>
              <a:effectLst>
                <a:outerShdw blurRad="63500" dir="3600000" algn="tl" rotWithShape="0">
                  <a:srgbClr val="000000">
                    <a:alpha val="70000"/>
                  </a:srgbClr>
                </a:outerShdw>
              </a:effectLst>
              <a:latin typeface="Sitka Subheading" pitchFamily="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TotalTime>
  <Words>507</Words>
  <Application>Microsoft Office PowerPoint</Application>
  <PresentationFormat>On-screen Show (4:3)</PresentationFormat>
  <Paragraphs>74</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n</vt:lpstr>
      <vt:lpstr>PowerPoint Presentation</vt:lpstr>
      <vt:lpstr>PowerPoint Presentation</vt:lpstr>
      <vt:lpstr>PowerPoint Presentation</vt:lpstr>
      <vt:lpstr>PowerPoint Presentation</vt:lpstr>
      <vt:lpstr>PowerPoint Presentation</vt:lpstr>
      <vt:lpstr>PowerPoint Presentation</vt:lpstr>
    </vt:vector>
  </TitlesOfParts>
  <Company>Barclays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Lungu, Nancy : Barclays Africa Group Limited</dc:creator>
  <cp:lastModifiedBy>Patricia Mwamba</cp:lastModifiedBy>
  <cp:revision>13</cp:revision>
  <dcterms:created xsi:type="dcterms:W3CDTF">2019-04-24T08:53:36Z</dcterms:created>
  <dcterms:modified xsi:type="dcterms:W3CDTF">2019-05-20T12:18:47Z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-2073303725</vt:i4>
  </property>
  <property fmtid="{D5CDD505-2E9C-101B-9397-08002B2CF9AE}" pid="3" name="_NewReviewCycle">
    <vt:lpwstr/>
  </property>
  <property fmtid="{D5CDD505-2E9C-101B-9397-08002B2CF9AE}" pid="4" name="_EmailSubject">
    <vt:lpwstr>Health Talk</vt:lpwstr>
  </property>
  <property fmtid="{D5CDD505-2E9C-101B-9397-08002B2CF9AE}" pid="5" name="_AuthorEmail">
    <vt:lpwstr>Nancy.Lungu@barclayscorp.com</vt:lpwstr>
  </property>
  <property fmtid="{D5CDD505-2E9C-101B-9397-08002B2CF9AE}" pid="6" name="_AuthorEmailDisplayName">
    <vt:lpwstr>Lungu, Nancy : BAGL Zambia</vt:lpwstr>
  </property>
</Properties>
</file>