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 id="2147483696" r:id="rId3"/>
  </p:sldMasterIdLst>
  <p:notesMasterIdLst>
    <p:notesMasterId r:id="rId31"/>
  </p:notesMasterIdLst>
  <p:sldIdLst>
    <p:sldId id="257" r:id="rId4"/>
    <p:sldId id="256" r:id="rId5"/>
    <p:sldId id="307" r:id="rId6"/>
    <p:sldId id="331" r:id="rId7"/>
    <p:sldId id="332" r:id="rId8"/>
    <p:sldId id="333" r:id="rId9"/>
    <p:sldId id="308" r:id="rId10"/>
    <p:sldId id="309" r:id="rId11"/>
    <p:sldId id="301" r:id="rId12"/>
    <p:sldId id="316" r:id="rId13"/>
    <p:sldId id="312" r:id="rId14"/>
    <p:sldId id="313" r:id="rId15"/>
    <p:sldId id="311" r:id="rId16"/>
    <p:sldId id="314" r:id="rId17"/>
    <p:sldId id="328" r:id="rId18"/>
    <p:sldId id="330" r:id="rId19"/>
    <p:sldId id="327" r:id="rId20"/>
    <p:sldId id="322" r:id="rId21"/>
    <p:sldId id="323" r:id="rId22"/>
    <p:sldId id="324" r:id="rId23"/>
    <p:sldId id="310" r:id="rId24"/>
    <p:sldId id="315" r:id="rId25"/>
    <p:sldId id="318" r:id="rId26"/>
    <p:sldId id="319" r:id="rId27"/>
    <p:sldId id="320" r:id="rId28"/>
    <p:sldId id="326" r:id="rId29"/>
    <p:sldId id="26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60"/>
      </p:cViewPr>
      <p:guideLst>
        <p:guide orient="horz" pos="2160"/>
        <p:guide pos="2880"/>
      </p:guideLst>
    </p:cSldViewPr>
  </p:slideViewPr>
  <p:notesTextViewPr>
    <p:cViewPr>
      <p:scale>
        <a:sx n="1" d="1"/>
        <a:sy n="1" d="1"/>
      </p:scale>
      <p:origin x="0" y="0"/>
    </p:cViewPr>
  </p:notesTextViewPr>
  <p:sorterViewPr>
    <p:cViewPr>
      <p:scale>
        <a:sx n="100" d="100"/>
        <a:sy n="100" d="100"/>
      </p:scale>
      <p:origin x="0" y="31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DDC37-F11E-461C-829D-FFC77B4E2F38}" type="datetimeFigureOut">
              <a:rPr lang="en-US" smtClean="0"/>
              <a:t>5/24/2019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8824A-1524-47AE-9EBE-B908B86D03F2}" type="slidenum">
              <a:rPr lang="en-US" smtClean="0"/>
              <a:t>‹#›</a:t>
            </a:fld>
            <a:endParaRPr lang="en-US" dirty="0"/>
          </a:p>
        </p:txBody>
      </p:sp>
    </p:spTree>
    <p:extLst>
      <p:ext uri="{BB962C8B-B14F-4D97-AF65-F5344CB8AC3E}">
        <p14:creationId xmlns:p14="http://schemas.microsoft.com/office/powerpoint/2010/main" val="2812351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38824A-1524-47AE-9EBE-B908B86D03F2}" type="slidenum">
              <a:rPr lang="en-US" smtClean="0"/>
              <a:t>1</a:t>
            </a:fld>
            <a:endParaRPr lang="en-US" dirty="0"/>
          </a:p>
        </p:txBody>
      </p:sp>
    </p:spTree>
    <p:extLst>
      <p:ext uri="{BB962C8B-B14F-4D97-AF65-F5344CB8AC3E}">
        <p14:creationId xmlns:p14="http://schemas.microsoft.com/office/powerpoint/2010/main" val="1945057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B5274C-C05D-4E18-AB1D-9FAD0ECA0B2A}" type="datetime1">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24684345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138F4-0E23-4D57-AE4E-651610E702BB}" type="datetime1">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21900738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28D2A-24D0-46A1-94BE-AA95C292C9BC}" type="datetime1">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241675959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B229E1-354A-4F89-A68B-26199746AA66}"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06935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54439-E8BC-413C-8C50-01939E88AB20}"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56732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43367-6AE1-4AEC-AD45-6E44805EF8D4}"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18533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397C0E-DC40-471D-8895-0D334FD9D720}"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102933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140D75-0980-4356-9978-7DA535119191}" type="datetime1">
              <a:rPr lang="en-US" smtClean="0">
                <a:solidFill>
                  <a:prstClr val="black">
                    <a:tint val="75000"/>
                  </a:prstClr>
                </a:solidFill>
              </a:rPr>
              <a:t>5/24/2019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1958409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C47B-0BA5-4C13-A827-B6D175AC8CD0}" type="datetime1">
              <a:rPr lang="en-US" smtClean="0">
                <a:solidFill>
                  <a:prstClr val="black">
                    <a:tint val="75000"/>
                  </a:prstClr>
                </a:solidFill>
              </a:rPr>
              <a:t>5/24/2019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pic>
        <p:nvPicPr>
          <p:cNvPr id="6" name="Picture 2" descr="C:\Users\Chibabec\Desktop\VARIOUS DESKTOP ITEMS\ZRA LOGO with new taglin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userDrawn="1"/>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2054"/>
          <p:cNvSpPr/>
          <p:nvPr userDrawn="1"/>
        </p:nvSpPr>
        <p:spPr>
          <a:xfrm>
            <a:off x="-11017" y="0"/>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1968427 h 4876880"/>
              <a:gd name="connsiteX4" fmla="*/ 0 w 8153400"/>
              <a:gd name="connsiteY4" fmla="*/ 0 h 4876880"/>
              <a:gd name="connsiteX0" fmla="*/ 11017 w 8164417"/>
              <a:gd name="connsiteY0" fmla="*/ 0 h 4876880"/>
              <a:gd name="connsiteX1" fmla="*/ 8164417 w 8164417"/>
              <a:gd name="connsiteY1" fmla="*/ 0 h 4876880"/>
              <a:gd name="connsiteX2" fmla="*/ 8164417 w 8164417"/>
              <a:gd name="connsiteY2" fmla="*/ 4876880 h 4876880"/>
              <a:gd name="connsiteX3" fmla="*/ 0 w 8164417"/>
              <a:gd name="connsiteY3" fmla="*/ 2387068 h 4876880"/>
              <a:gd name="connsiteX4" fmla="*/ 11017 w 8164417"/>
              <a:gd name="connsiteY4" fmla="*/ 0 h 4876880"/>
              <a:gd name="connsiteX0" fmla="*/ 11017 w 8164417"/>
              <a:gd name="connsiteY0" fmla="*/ 0 h 4854846"/>
              <a:gd name="connsiteX1" fmla="*/ 8164417 w 8164417"/>
              <a:gd name="connsiteY1" fmla="*/ 0 h 4854846"/>
              <a:gd name="connsiteX2" fmla="*/ 5013592 w 8164417"/>
              <a:gd name="connsiteY2" fmla="*/ 4854846 h 4854846"/>
              <a:gd name="connsiteX3" fmla="*/ 0 w 8164417"/>
              <a:gd name="connsiteY3" fmla="*/ 2387068 h 4854846"/>
              <a:gd name="connsiteX4" fmla="*/ 11017 w 8164417"/>
              <a:gd name="connsiteY4" fmla="*/ 0 h 4854846"/>
              <a:gd name="connsiteX0" fmla="*/ 11017 w 9166952"/>
              <a:gd name="connsiteY0" fmla="*/ 0 h 4854846"/>
              <a:gd name="connsiteX1" fmla="*/ 9166952 w 9166952"/>
              <a:gd name="connsiteY1" fmla="*/ 11017 h 4854846"/>
              <a:gd name="connsiteX2" fmla="*/ 5013592 w 9166952"/>
              <a:gd name="connsiteY2" fmla="*/ 4854846 h 4854846"/>
              <a:gd name="connsiteX3" fmla="*/ 0 w 9166952"/>
              <a:gd name="connsiteY3" fmla="*/ 2387068 h 4854846"/>
              <a:gd name="connsiteX4" fmla="*/ 11017 w 9166952"/>
              <a:gd name="connsiteY4" fmla="*/ 0 h 4854846"/>
              <a:gd name="connsiteX0" fmla="*/ 11017 w 9166952"/>
              <a:gd name="connsiteY0" fmla="*/ 0 h 4854846"/>
              <a:gd name="connsiteX1" fmla="*/ 9166952 w 9166952"/>
              <a:gd name="connsiteY1" fmla="*/ 11017 h 4854846"/>
              <a:gd name="connsiteX2" fmla="*/ 6830917 w 9166952"/>
              <a:gd name="connsiteY2" fmla="*/ 27336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4854846"/>
              <a:gd name="connsiteX1" fmla="*/ 9166952 w 9166952"/>
              <a:gd name="connsiteY1" fmla="*/ 11017 h 4854846"/>
              <a:gd name="connsiteX2" fmla="*/ 9155017 w 9166952"/>
              <a:gd name="connsiteY2" fmla="*/ 336232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74742"/>
              <a:gd name="connsiteY0" fmla="*/ 0 h 4854846"/>
              <a:gd name="connsiteX1" fmla="*/ 9166952 w 9174742"/>
              <a:gd name="connsiteY1" fmla="*/ 11017 h 4854846"/>
              <a:gd name="connsiteX2" fmla="*/ 9174067 w 9174742"/>
              <a:gd name="connsiteY2" fmla="*/ 16192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74742"/>
              <a:gd name="connsiteY0" fmla="*/ 0 h 4854846"/>
              <a:gd name="connsiteX1" fmla="*/ 9166952 w 9174742"/>
              <a:gd name="connsiteY1" fmla="*/ 11017 h 4854846"/>
              <a:gd name="connsiteX2" fmla="*/ 9174067 w 9174742"/>
              <a:gd name="connsiteY2" fmla="*/ 13144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66952"/>
              <a:gd name="connsiteY0" fmla="*/ 0 h 4854846"/>
              <a:gd name="connsiteX1" fmla="*/ 9166952 w 9166952"/>
              <a:gd name="connsiteY1" fmla="*/ 11017 h 4854846"/>
              <a:gd name="connsiteX2" fmla="*/ 9155017 w 9166952"/>
              <a:gd name="connsiteY2" fmla="*/ 35337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5759721"/>
              <a:gd name="connsiteX1" fmla="*/ 9166952 w 9166952"/>
              <a:gd name="connsiteY1" fmla="*/ 11017 h 5759721"/>
              <a:gd name="connsiteX2" fmla="*/ 9155017 w 9166952"/>
              <a:gd name="connsiteY2" fmla="*/ 3533775 h 5759721"/>
              <a:gd name="connsiteX3" fmla="*/ 4994542 w 9166952"/>
              <a:gd name="connsiteY3" fmla="*/ 5759721 h 5759721"/>
              <a:gd name="connsiteX4" fmla="*/ 0 w 9166952"/>
              <a:gd name="connsiteY4" fmla="*/ 2387068 h 5759721"/>
              <a:gd name="connsiteX5" fmla="*/ 11017 w 9166952"/>
              <a:gd name="connsiteY5" fmla="*/ 0 h 5759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2055"/>
          <p:cNvSpPr/>
          <p:nvPr userDrawn="1"/>
        </p:nvSpPr>
        <p:spPr>
          <a:xfrm>
            <a:off x="-33052" y="1752600"/>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 fmla="*/ 0 w 5268817"/>
              <a:gd name="connsiteY0" fmla="*/ 0 h 2445744"/>
              <a:gd name="connsiteX1" fmla="*/ 4971361 w 5268817"/>
              <a:gd name="connsiteY1" fmla="*/ 2445744 h 2445744"/>
              <a:gd name="connsiteX2" fmla="*/ 5268817 w 5268817"/>
              <a:gd name="connsiteY2" fmla="*/ 1676399 h 2445744"/>
              <a:gd name="connsiteX3" fmla="*/ 0 w 5268817"/>
              <a:gd name="connsiteY3" fmla="*/ 1676399 h 2445744"/>
              <a:gd name="connsiteX4" fmla="*/ 0 w 5268817"/>
              <a:gd name="connsiteY4" fmla="*/ 0 h 2445744"/>
              <a:gd name="connsiteX0" fmla="*/ 0 w 4971361"/>
              <a:gd name="connsiteY0" fmla="*/ 0 h 3031473"/>
              <a:gd name="connsiteX1" fmla="*/ 4971361 w 4971361"/>
              <a:gd name="connsiteY1" fmla="*/ 2445744 h 3031473"/>
              <a:gd name="connsiteX2" fmla="*/ 4453568 w 4971361"/>
              <a:gd name="connsiteY2" fmla="*/ 3031473 h 3031473"/>
              <a:gd name="connsiteX3" fmla="*/ 0 w 4971361"/>
              <a:gd name="connsiteY3" fmla="*/ 1676399 h 3031473"/>
              <a:gd name="connsiteX4" fmla="*/ 0 w 4971361"/>
              <a:gd name="connsiteY4" fmla="*/ 0 h 3031473"/>
              <a:gd name="connsiteX0" fmla="*/ 0 w 4927294"/>
              <a:gd name="connsiteY0" fmla="*/ 0 h 3031473"/>
              <a:gd name="connsiteX1" fmla="*/ 4927294 w 4927294"/>
              <a:gd name="connsiteY1" fmla="*/ 2434727 h 3031473"/>
              <a:gd name="connsiteX2" fmla="*/ 4453568 w 4927294"/>
              <a:gd name="connsiteY2" fmla="*/ 3031473 h 3031473"/>
              <a:gd name="connsiteX3" fmla="*/ 0 w 4927294"/>
              <a:gd name="connsiteY3" fmla="*/ 1676399 h 3031473"/>
              <a:gd name="connsiteX4" fmla="*/ 0 w 4927294"/>
              <a:gd name="connsiteY4" fmla="*/ 0 h 3031473"/>
              <a:gd name="connsiteX0" fmla="*/ 0 w 4927294"/>
              <a:gd name="connsiteY0" fmla="*/ 0 h 3031473"/>
              <a:gd name="connsiteX1" fmla="*/ 11017 w 4927294"/>
              <a:gd name="connsiteY1" fmla="*/ 51260 h 3031473"/>
              <a:gd name="connsiteX2" fmla="*/ 4927294 w 4927294"/>
              <a:gd name="connsiteY2" fmla="*/ 2434727 h 3031473"/>
              <a:gd name="connsiteX3" fmla="*/ 4453568 w 4927294"/>
              <a:gd name="connsiteY3" fmla="*/ 3031473 h 3031473"/>
              <a:gd name="connsiteX4" fmla="*/ 0 w 4927294"/>
              <a:gd name="connsiteY4" fmla="*/ 1676399 h 3031473"/>
              <a:gd name="connsiteX5" fmla="*/ 0 w 4927294"/>
              <a:gd name="connsiteY5" fmla="*/ 0 h 3031473"/>
              <a:gd name="connsiteX0" fmla="*/ 0 w 5555944"/>
              <a:gd name="connsiteY0" fmla="*/ 0 h 3031473"/>
              <a:gd name="connsiteX1" fmla="*/ 11017 w 5555944"/>
              <a:gd name="connsiteY1" fmla="*/ 51260 h 3031473"/>
              <a:gd name="connsiteX2" fmla="*/ 5555944 w 5555944"/>
              <a:gd name="connsiteY2" fmla="*/ 2701427 h 3031473"/>
              <a:gd name="connsiteX3" fmla="*/ 4453568 w 5555944"/>
              <a:gd name="connsiteY3" fmla="*/ 3031473 h 3031473"/>
              <a:gd name="connsiteX4" fmla="*/ 0 w 5555944"/>
              <a:gd name="connsiteY4" fmla="*/ 1676399 h 3031473"/>
              <a:gd name="connsiteX5" fmla="*/ 0 w 5555944"/>
              <a:gd name="connsiteY5" fmla="*/ 0 h 3031473"/>
              <a:gd name="connsiteX0" fmla="*/ 0 w 5555944"/>
              <a:gd name="connsiteY0" fmla="*/ 0 h 3260073"/>
              <a:gd name="connsiteX1" fmla="*/ 11017 w 5555944"/>
              <a:gd name="connsiteY1" fmla="*/ 51260 h 3260073"/>
              <a:gd name="connsiteX2" fmla="*/ 5555944 w 5555944"/>
              <a:gd name="connsiteY2" fmla="*/ 2701427 h 3260073"/>
              <a:gd name="connsiteX3" fmla="*/ 4882193 w 5555944"/>
              <a:gd name="connsiteY3" fmla="*/ 3260073 h 3260073"/>
              <a:gd name="connsiteX4" fmla="*/ 0 w 5555944"/>
              <a:gd name="connsiteY4" fmla="*/ 1676399 h 3260073"/>
              <a:gd name="connsiteX5" fmla="*/ 0 w 5555944"/>
              <a:gd name="connsiteY5" fmla="*/ 0 h 3260073"/>
              <a:gd name="connsiteX0" fmla="*/ 0 w 5515839"/>
              <a:gd name="connsiteY0" fmla="*/ 0 h 3260073"/>
              <a:gd name="connsiteX1" fmla="*/ 11017 w 5515839"/>
              <a:gd name="connsiteY1" fmla="*/ 51260 h 3260073"/>
              <a:gd name="connsiteX2" fmla="*/ 5515839 w 5515839"/>
              <a:gd name="connsiteY2" fmla="*/ 2697416 h 3260073"/>
              <a:gd name="connsiteX3" fmla="*/ 4882193 w 5515839"/>
              <a:gd name="connsiteY3" fmla="*/ 3260073 h 3260073"/>
              <a:gd name="connsiteX4" fmla="*/ 0 w 5515839"/>
              <a:gd name="connsiteY4" fmla="*/ 1676399 h 3260073"/>
              <a:gd name="connsiteX5" fmla="*/ 0 w 5515839"/>
              <a:gd name="connsiteY5" fmla="*/ 0 h 3260073"/>
              <a:gd name="connsiteX0" fmla="*/ 0 w 5531881"/>
              <a:gd name="connsiteY0" fmla="*/ 0 h 3260073"/>
              <a:gd name="connsiteX1" fmla="*/ 11017 w 5531881"/>
              <a:gd name="connsiteY1" fmla="*/ 51260 h 3260073"/>
              <a:gd name="connsiteX2" fmla="*/ 5531881 w 5531881"/>
              <a:gd name="connsiteY2" fmla="*/ 2697416 h 3260073"/>
              <a:gd name="connsiteX3" fmla="*/ 4882193 w 5531881"/>
              <a:gd name="connsiteY3" fmla="*/ 3260073 h 3260073"/>
              <a:gd name="connsiteX4" fmla="*/ 0 w 5531881"/>
              <a:gd name="connsiteY4" fmla="*/ 1676399 h 3260073"/>
              <a:gd name="connsiteX5" fmla="*/ 0 w 5531881"/>
              <a:gd name="connsiteY5" fmla="*/ 0 h 3260073"/>
              <a:gd name="connsiteX0" fmla="*/ 0 w 5788804"/>
              <a:gd name="connsiteY0" fmla="*/ 0 h 3260073"/>
              <a:gd name="connsiteX1" fmla="*/ 11017 w 5788804"/>
              <a:gd name="connsiteY1" fmla="*/ 51260 h 3260073"/>
              <a:gd name="connsiteX2" fmla="*/ 5788804 w 5788804"/>
              <a:gd name="connsiteY2" fmla="*/ 2738855 h 3260073"/>
              <a:gd name="connsiteX3" fmla="*/ 4882193 w 5788804"/>
              <a:gd name="connsiteY3" fmla="*/ 3260073 h 3260073"/>
              <a:gd name="connsiteX4" fmla="*/ 0 w 5788804"/>
              <a:gd name="connsiteY4" fmla="*/ 1676399 h 3260073"/>
              <a:gd name="connsiteX5" fmla="*/ 0 w 5788804"/>
              <a:gd name="connsiteY5" fmla="*/ 0 h 3260073"/>
              <a:gd name="connsiteX0" fmla="*/ 0 w 5788804"/>
              <a:gd name="connsiteY0" fmla="*/ 0 h 3268361"/>
              <a:gd name="connsiteX1" fmla="*/ 11017 w 5788804"/>
              <a:gd name="connsiteY1" fmla="*/ 51260 h 3268361"/>
              <a:gd name="connsiteX2" fmla="*/ 5788804 w 5788804"/>
              <a:gd name="connsiteY2" fmla="*/ 2738855 h 3268361"/>
              <a:gd name="connsiteX3" fmla="*/ 4832466 w 5788804"/>
              <a:gd name="connsiteY3" fmla="*/ 3268361 h 3268361"/>
              <a:gd name="connsiteX4" fmla="*/ 0 w 5788804"/>
              <a:gd name="connsiteY4" fmla="*/ 1676399 h 3268361"/>
              <a:gd name="connsiteX5" fmla="*/ 0 w 5788804"/>
              <a:gd name="connsiteY5" fmla="*/ 0 h 3268361"/>
              <a:gd name="connsiteX0" fmla="*/ 0 w 5788804"/>
              <a:gd name="connsiteY0" fmla="*/ 0 h 3277104"/>
              <a:gd name="connsiteX1" fmla="*/ 11017 w 5788804"/>
              <a:gd name="connsiteY1" fmla="*/ 51260 h 3277104"/>
              <a:gd name="connsiteX2" fmla="*/ 5788804 w 5788804"/>
              <a:gd name="connsiteY2" fmla="*/ 2738855 h 3277104"/>
              <a:gd name="connsiteX3" fmla="*/ 4806237 w 5788804"/>
              <a:gd name="connsiteY3" fmla="*/ 3277104 h 3277104"/>
              <a:gd name="connsiteX4" fmla="*/ 0 w 5788804"/>
              <a:gd name="connsiteY4" fmla="*/ 1676399 h 3277104"/>
              <a:gd name="connsiteX5" fmla="*/ 0 w 5788804"/>
              <a:gd name="connsiteY5" fmla="*/ 0 h 32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2056"/>
          <p:cNvSpPr/>
          <p:nvPr userDrawn="1"/>
        </p:nvSpPr>
        <p:spPr>
          <a:xfrm>
            <a:off x="-52101" y="2541059"/>
            <a:ext cx="6009834" cy="325862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574754 w 4927294"/>
              <a:gd name="connsiteY1" fmla="*/ 198303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365433 w 4927294"/>
              <a:gd name="connsiteY1" fmla="*/ 127795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69685"/>
              <a:gd name="connsiteX1" fmla="*/ 4365433 w 4927294"/>
              <a:gd name="connsiteY1" fmla="*/ 1333041 h 2569685"/>
              <a:gd name="connsiteX2" fmla="*/ 4927294 w 4927294"/>
              <a:gd name="connsiteY2" fmla="*/ 2569685 h 2569685"/>
              <a:gd name="connsiteX3" fmla="*/ 0 w 4927294"/>
              <a:gd name="connsiteY3" fmla="*/ 2569685 h 2569685"/>
              <a:gd name="connsiteX4" fmla="*/ 0 w 4927294"/>
              <a:gd name="connsiteY4" fmla="*/ 0 h 2569685"/>
              <a:gd name="connsiteX0" fmla="*/ 0 w 4365433"/>
              <a:gd name="connsiteY0" fmla="*/ 0 h 2569685"/>
              <a:gd name="connsiteX1" fmla="*/ 4365433 w 4365433"/>
              <a:gd name="connsiteY1" fmla="*/ 1333041 h 2569685"/>
              <a:gd name="connsiteX2" fmla="*/ 3946793 w 4365433"/>
              <a:gd name="connsiteY2" fmla="*/ 1754437 h 2569685"/>
              <a:gd name="connsiteX3" fmla="*/ 0 w 4365433"/>
              <a:gd name="connsiteY3" fmla="*/ 2569685 h 2569685"/>
              <a:gd name="connsiteX4" fmla="*/ 0 w 4365433"/>
              <a:gd name="connsiteY4" fmla="*/ 0 h 2569685"/>
              <a:gd name="connsiteX0" fmla="*/ 22034 w 4387467"/>
              <a:gd name="connsiteY0" fmla="*/ 0 h 1754437"/>
              <a:gd name="connsiteX1" fmla="*/ 4387467 w 4387467"/>
              <a:gd name="connsiteY1" fmla="*/ 1333041 h 1754437"/>
              <a:gd name="connsiteX2" fmla="*/ 3968827 w 4387467"/>
              <a:gd name="connsiteY2" fmla="*/ 1754437 h 1754437"/>
              <a:gd name="connsiteX3" fmla="*/ 0 w 4387467"/>
              <a:gd name="connsiteY3" fmla="*/ 1225627 h 1754437"/>
              <a:gd name="connsiteX4" fmla="*/ 22034 w 4387467"/>
              <a:gd name="connsiteY4" fmla="*/ 0 h 1754437"/>
              <a:gd name="connsiteX0" fmla="*/ 22034 w 4387467"/>
              <a:gd name="connsiteY0" fmla="*/ 0 h 1765454"/>
              <a:gd name="connsiteX1" fmla="*/ 4387467 w 4387467"/>
              <a:gd name="connsiteY1" fmla="*/ 1333041 h 1765454"/>
              <a:gd name="connsiteX2" fmla="*/ 4023912 w 4387467"/>
              <a:gd name="connsiteY2" fmla="*/ 1765454 h 1765454"/>
              <a:gd name="connsiteX3" fmla="*/ 0 w 4387467"/>
              <a:gd name="connsiteY3" fmla="*/ 1225627 h 1765454"/>
              <a:gd name="connsiteX4" fmla="*/ 22034 w 4387467"/>
              <a:gd name="connsiteY4" fmla="*/ 0 h 1765454"/>
              <a:gd name="connsiteX0" fmla="*/ 22034 w 4409634"/>
              <a:gd name="connsiteY0" fmla="*/ 0 h 1765454"/>
              <a:gd name="connsiteX1" fmla="*/ 4409634 w 4409634"/>
              <a:gd name="connsiteY1" fmla="*/ 1333041 h 1765454"/>
              <a:gd name="connsiteX2" fmla="*/ 4023912 w 4409634"/>
              <a:gd name="connsiteY2" fmla="*/ 1765454 h 1765454"/>
              <a:gd name="connsiteX3" fmla="*/ 0 w 4409634"/>
              <a:gd name="connsiteY3" fmla="*/ 1225627 h 1765454"/>
              <a:gd name="connsiteX4" fmla="*/ 22034 w 4409634"/>
              <a:gd name="connsiteY4" fmla="*/ 0 h 1765454"/>
              <a:gd name="connsiteX0" fmla="*/ 22034 w 4409634"/>
              <a:gd name="connsiteY0" fmla="*/ 0 h 1770996"/>
              <a:gd name="connsiteX1" fmla="*/ 4409634 w 4409634"/>
              <a:gd name="connsiteY1" fmla="*/ 1333041 h 1770996"/>
              <a:gd name="connsiteX2" fmla="*/ 4057163 w 4409634"/>
              <a:gd name="connsiteY2" fmla="*/ 1770996 h 1770996"/>
              <a:gd name="connsiteX3" fmla="*/ 0 w 4409634"/>
              <a:gd name="connsiteY3" fmla="*/ 1225627 h 1770996"/>
              <a:gd name="connsiteX4" fmla="*/ 22034 w 4409634"/>
              <a:gd name="connsiteY4" fmla="*/ 0 h 1770996"/>
              <a:gd name="connsiteX0" fmla="*/ 22034 w 4409634"/>
              <a:gd name="connsiteY0" fmla="*/ 0 h 1715577"/>
              <a:gd name="connsiteX1" fmla="*/ 4409634 w 4409634"/>
              <a:gd name="connsiteY1" fmla="*/ 1277622 h 1715577"/>
              <a:gd name="connsiteX2" fmla="*/ 4057163 w 4409634"/>
              <a:gd name="connsiteY2" fmla="*/ 1715577 h 1715577"/>
              <a:gd name="connsiteX3" fmla="*/ 0 w 4409634"/>
              <a:gd name="connsiteY3" fmla="*/ 1170208 h 1715577"/>
              <a:gd name="connsiteX4" fmla="*/ 22034 w 4409634"/>
              <a:gd name="connsiteY4" fmla="*/ 0 h 1715577"/>
              <a:gd name="connsiteX0" fmla="*/ 22034 w 4409634"/>
              <a:gd name="connsiteY0" fmla="*/ 0 h 2191827"/>
              <a:gd name="connsiteX1" fmla="*/ 4409634 w 4409634"/>
              <a:gd name="connsiteY1" fmla="*/ 1277622 h 2191827"/>
              <a:gd name="connsiteX2" fmla="*/ 3876188 w 4409634"/>
              <a:gd name="connsiteY2" fmla="*/ 2191827 h 2191827"/>
              <a:gd name="connsiteX3" fmla="*/ 0 w 4409634"/>
              <a:gd name="connsiteY3" fmla="*/ 1170208 h 2191827"/>
              <a:gd name="connsiteX4" fmla="*/ 22034 w 4409634"/>
              <a:gd name="connsiteY4" fmla="*/ 0 h 2191827"/>
              <a:gd name="connsiteX0" fmla="*/ 22034 w 4190559"/>
              <a:gd name="connsiteY0" fmla="*/ 0 h 2191827"/>
              <a:gd name="connsiteX1" fmla="*/ 4190559 w 4190559"/>
              <a:gd name="connsiteY1" fmla="*/ 1715772 h 2191827"/>
              <a:gd name="connsiteX2" fmla="*/ 3876188 w 4190559"/>
              <a:gd name="connsiteY2" fmla="*/ 2191827 h 2191827"/>
              <a:gd name="connsiteX3" fmla="*/ 0 w 4190559"/>
              <a:gd name="connsiteY3" fmla="*/ 1170208 h 2191827"/>
              <a:gd name="connsiteX4" fmla="*/ 22034 w 4190559"/>
              <a:gd name="connsiteY4" fmla="*/ 0 h 2191827"/>
              <a:gd name="connsiteX0" fmla="*/ 22034 w 4190559"/>
              <a:gd name="connsiteY0" fmla="*/ 0 h 2287077"/>
              <a:gd name="connsiteX1" fmla="*/ 4190559 w 4190559"/>
              <a:gd name="connsiteY1" fmla="*/ 1715772 h 2287077"/>
              <a:gd name="connsiteX2" fmla="*/ 3838088 w 4190559"/>
              <a:gd name="connsiteY2" fmla="*/ 2287077 h 2287077"/>
              <a:gd name="connsiteX3" fmla="*/ 0 w 4190559"/>
              <a:gd name="connsiteY3" fmla="*/ 1170208 h 2287077"/>
              <a:gd name="connsiteX4" fmla="*/ 22034 w 4190559"/>
              <a:gd name="connsiteY4" fmla="*/ 0 h 2287077"/>
              <a:gd name="connsiteX0" fmla="*/ 12509 w 4190559"/>
              <a:gd name="connsiteY0" fmla="*/ 0 h 2468052"/>
              <a:gd name="connsiteX1" fmla="*/ 4190559 w 4190559"/>
              <a:gd name="connsiteY1" fmla="*/ 1896747 h 2468052"/>
              <a:gd name="connsiteX2" fmla="*/ 3838088 w 4190559"/>
              <a:gd name="connsiteY2" fmla="*/ 2468052 h 2468052"/>
              <a:gd name="connsiteX3" fmla="*/ 0 w 4190559"/>
              <a:gd name="connsiteY3" fmla="*/ 1351183 h 2468052"/>
              <a:gd name="connsiteX4" fmla="*/ 12509 w 4190559"/>
              <a:gd name="connsiteY4" fmla="*/ 0 h 2468052"/>
              <a:gd name="connsiteX0" fmla="*/ 12509 w 5181159"/>
              <a:gd name="connsiteY0" fmla="*/ 0 h 2468052"/>
              <a:gd name="connsiteX1" fmla="*/ 5181159 w 5181159"/>
              <a:gd name="connsiteY1" fmla="*/ 2230122 h 2468052"/>
              <a:gd name="connsiteX2" fmla="*/ 3838088 w 5181159"/>
              <a:gd name="connsiteY2" fmla="*/ 2468052 h 2468052"/>
              <a:gd name="connsiteX3" fmla="*/ 0 w 5181159"/>
              <a:gd name="connsiteY3" fmla="*/ 1351183 h 2468052"/>
              <a:gd name="connsiteX4" fmla="*/ 12509 w 5181159"/>
              <a:gd name="connsiteY4" fmla="*/ 0 h 2468052"/>
              <a:gd name="connsiteX0" fmla="*/ 12509 w 5181159"/>
              <a:gd name="connsiteY0" fmla="*/ 0 h 2649027"/>
              <a:gd name="connsiteX1" fmla="*/ 5181159 w 5181159"/>
              <a:gd name="connsiteY1" fmla="*/ 2230122 h 2649027"/>
              <a:gd name="connsiteX2" fmla="*/ 4714388 w 5181159"/>
              <a:gd name="connsiteY2" fmla="*/ 2649027 h 2649027"/>
              <a:gd name="connsiteX3" fmla="*/ 0 w 5181159"/>
              <a:gd name="connsiteY3" fmla="*/ 1351183 h 2649027"/>
              <a:gd name="connsiteX4" fmla="*/ 12509 w 5181159"/>
              <a:gd name="connsiteY4" fmla="*/ 0 h 2649027"/>
              <a:gd name="connsiteX0" fmla="*/ 12509 w 5181159"/>
              <a:gd name="connsiteY0" fmla="*/ 0 h 3230052"/>
              <a:gd name="connsiteX1" fmla="*/ 5181159 w 5181159"/>
              <a:gd name="connsiteY1" fmla="*/ 2230122 h 3230052"/>
              <a:gd name="connsiteX2" fmla="*/ 5028713 w 5181159"/>
              <a:gd name="connsiteY2" fmla="*/ 3230052 h 3230052"/>
              <a:gd name="connsiteX3" fmla="*/ 0 w 5181159"/>
              <a:gd name="connsiteY3" fmla="*/ 1351183 h 3230052"/>
              <a:gd name="connsiteX4" fmla="*/ 12509 w 5181159"/>
              <a:gd name="connsiteY4" fmla="*/ 0 h 3230052"/>
              <a:gd name="connsiteX0" fmla="*/ 12509 w 6009834"/>
              <a:gd name="connsiteY0" fmla="*/ 0 h 3230052"/>
              <a:gd name="connsiteX1" fmla="*/ 6009834 w 6009834"/>
              <a:gd name="connsiteY1" fmla="*/ 2725422 h 3230052"/>
              <a:gd name="connsiteX2" fmla="*/ 5028713 w 6009834"/>
              <a:gd name="connsiteY2" fmla="*/ 3230052 h 3230052"/>
              <a:gd name="connsiteX3" fmla="*/ 0 w 6009834"/>
              <a:gd name="connsiteY3" fmla="*/ 1351183 h 3230052"/>
              <a:gd name="connsiteX4" fmla="*/ 12509 w 6009834"/>
              <a:gd name="connsiteY4" fmla="*/ 0 h 3230052"/>
              <a:gd name="connsiteX0" fmla="*/ 12509 w 6009834"/>
              <a:gd name="connsiteY0" fmla="*/ 0 h 3258627"/>
              <a:gd name="connsiteX1" fmla="*/ 6009834 w 6009834"/>
              <a:gd name="connsiteY1" fmla="*/ 2725422 h 3258627"/>
              <a:gd name="connsiteX2" fmla="*/ 5028713 w 6009834"/>
              <a:gd name="connsiteY2" fmla="*/ 3258627 h 3258627"/>
              <a:gd name="connsiteX3" fmla="*/ 0 w 6009834"/>
              <a:gd name="connsiteY3" fmla="*/ 1351183 h 3258627"/>
              <a:gd name="connsiteX4" fmla="*/ 12509 w 6009834"/>
              <a:gd name="connsiteY4" fmla="*/ 0 h 325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Tree>
    <p:extLst>
      <p:ext uri="{BB962C8B-B14F-4D97-AF65-F5344CB8AC3E}">
        <p14:creationId xmlns:p14="http://schemas.microsoft.com/office/powerpoint/2010/main" val="385728297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B6FA9-8401-4F43-93A8-1A11BA34440C}" type="datetime1">
              <a:rPr lang="en-US" smtClean="0">
                <a:solidFill>
                  <a:prstClr val="black">
                    <a:tint val="75000"/>
                  </a:prstClr>
                </a:solidFill>
              </a:rPr>
              <a:t>5/24/2019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
        <p:nvSpPr>
          <p:cNvPr id="5"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8"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TextBox 11"/>
          <p:cNvSpPr txBox="1"/>
          <p:nvPr userDrawn="1"/>
        </p:nvSpPr>
        <p:spPr>
          <a:xfrm>
            <a:off x="6591300" y="6428601"/>
            <a:ext cx="2547407" cy="276999"/>
          </a:xfrm>
          <a:prstGeom prst="rect">
            <a:avLst/>
          </a:prstGeom>
          <a:noFill/>
        </p:spPr>
        <p:txBody>
          <a:bodyPr wrap="square" rtlCol="0">
            <a:spAutoFit/>
          </a:bodyPr>
          <a:lstStyle/>
          <a:p>
            <a:r>
              <a:rPr lang="en-US" sz="1200" b="1" dirty="0" smtClean="0">
                <a:solidFill>
                  <a:prstClr val="white"/>
                </a:solidFill>
                <a:latin typeface="Eras Medium ITC" panose="020B0602030504020804" pitchFamily="34" charset="0"/>
              </a:rPr>
              <a:t>My  Tax, Your Tax, Our Destiny</a:t>
            </a:r>
            <a:endParaRPr lang="en-US" sz="1200" b="1" dirty="0">
              <a:solidFill>
                <a:prstClr val="white"/>
              </a:solidFill>
              <a:latin typeface="Eras Medium ITC" panose="020B0602030504020804" pitchFamily="34" charset="0"/>
            </a:endParaRPr>
          </a:p>
        </p:txBody>
      </p:sp>
    </p:spTree>
    <p:extLst>
      <p:ext uri="{BB962C8B-B14F-4D97-AF65-F5344CB8AC3E}">
        <p14:creationId xmlns:p14="http://schemas.microsoft.com/office/powerpoint/2010/main" val="1544793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1"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916B5-654D-46BA-92FF-F10BFFC1B009}"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95424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E5993-56BB-441A-BE89-2B773C762C65}" type="datetime1">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27502407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F1D7CD-B3F9-4ADE-AA45-FB577BD275A8}"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7322676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DDFA7E-933A-4587-B7BC-EA154AB34631}"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669268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CBB60-7B95-41CF-AE4F-50B511874ED8}"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4611075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4F925A-1BC0-4FE9-9B22-B074525B442A}"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581178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C7248-293B-4989-8E45-232BC3179211}"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981310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5416BD-8F51-4BD4-95B7-53CAB78DD64E}"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7785774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5F826F-1522-4578-BE28-2D2CDE4C4AB4}"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5089868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222060-6352-44FD-852F-4B180D398DE1}" type="datetime1">
              <a:rPr lang="en-US" smtClean="0">
                <a:solidFill>
                  <a:prstClr val="black">
                    <a:tint val="75000"/>
                  </a:prstClr>
                </a:solidFill>
              </a:rPr>
              <a:t>5/24/2019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741436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09DC62-AB7D-46F5-9161-CF8550805162}" type="datetime1">
              <a:rPr lang="en-US" smtClean="0">
                <a:solidFill>
                  <a:prstClr val="black">
                    <a:tint val="75000"/>
                  </a:prstClr>
                </a:solidFill>
              </a:rPr>
              <a:t>5/24/2019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pic>
        <p:nvPicPr>
          <p:cNvPr id="6" name="Picture 2" descr="C:\Users\Chibabec\Desktop\VARIOUS DESKTOP ITEMS\ZRA LOGO with new taglin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userDrawn="1"/>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2054"/>
          <p:cNvSpPr/>
          <p:nvPr userDrawn="1"/>
        </p:nvSpPr>
        <p:spPr>
          <a:xfrm>
            <a:off x="-11017" y="0"/>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1968427 h 4876880"/>
              <a:gd name="connsiteX4" fmla="*/ 0 w 8153400"/>
              <a:gd name="connsiteY4" fmla="*/ 0 h 4876880"/>
              <a:gd name="connsiteX0" fmla="*/ 11017 w 8164417"/>
              <a:gd name="connsiteY0" fmla="*/ 0 h 4876880"/>
              <a:gd name="connsiteX1" fmla="*/ 8164417 w 8164417"/>
              <a:gd name="connsiteY1" fmla="*/ 0 h 4876880"/>
              <a:gd name="connsiteX2" fmla="*/ 8164417 w 8164417"/>
              <a:gd name="connsiteY2" fmla="*/ 4876880 h 4876880"/>
              <a:gd name="connsiteX3" fmla="*/ 0 w 8164417"/>
              <a:gd name="connsiteY3" fmla="*/ 2387068 h 4876880"/>
              <a:gd name="connsiteX4" fmla="*/ 11017 w 8164417"/>
              <a:gd name="connsiteY4" fmla="*/ 0 h 4876880"/>
              <a:gd name="connsiteX0" fmla="*/ 11017 w 8164417"/>
              <a:gd name="connsiteY0" fmla="*/ 0 h 4854846"/>
              <a:gd name="connsiteX1" fmla="*/ 8164417 w 8164417"/>
              <a:gd name="connsiteY1" fmla="*/ 0 h 4854846"/>
              <a:gd name="connsiteX2" fmla="*/ 5013592 w 8164417"/>
              <a:gd name="connsiteY2" fmla="*/ 4854846 h 4854846"/>
              <a:gd name="connsiteX3" fmla="*/ 0 w 8164417"/>
              <a:gd name="connsiteY3" fmla="*/ 2387068 h 4854846"/>
              <a:gd name="connsiteX4" fmla="*/ 11017 w 8164417"/>
              <a:gd name="connsiteY4" fmla="*/ 0 h 4854846"/>
              <a:gd name="connsiteX0" fmla="*/ 11017 w 9166952"/>
              <a:gd name="connsiteY0" fmla="*/ 0 h 4854846"/>
              <a:gd name="connsiteX1" fmla="*/ 9166952 w 9166952"/>
              <a:gd name="connsiteY1" fmla="*/ 11017 h 4854846"/>
              <a:gd name="connsiteX2" fmla="*/ 5013592 w 9166952"/>
              <a:gd name="connsiteY2" fmla="*/ 4854846 h 4854846"/>
              <a:gd name="connsiteX3" fmla="*/ 0 w 9166952"/>
              <a:gd name="connsiteY3" fmla="*/ 2387068 h 4854846"/>
              <a:gd name="connsiteX4" fmla="*/ 11017 w 9166952"/>
              <a:gd name="connsiteY4" fmla="*/ 0 h 4854846"/>
              <a:gd name="connsiteX0" fmla="*/ 11017 w 9166952"/>
              <a:gd name="connsiteY0" fmla="*/ 0 h 4854846"/>
              <a:gd name="connsiteX1" fmla="*/ 9166952 w 9166952"/>
              <a:gd name="connsiteY1" fmla="*/ 11017 h 4854846"/>
              <a:gd name="connsiteX2" fmla="*/ 6830917 w 9166952"/>
              <a:gd name="connsiteY2" fmla="*/ 27336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4854846"/>
              <a:gd name="connsiteX1" fmla="*/ 9166952 w 9166952"/>
              <a:gd name="connsiteY1" fmla="*/ 11017 h 4854846"/>
              <a:gd name="connsiteX2" fmla="*/ 9155017 w 9166952"/>
              <a:gd name="connsiteY2" fmla="*/ 336232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74742"/>
              <a:gd name="connsiteY0" fmla="*/ 0 h 4854846"/>
              <a:gd name="connsiteX1" fmla="*/ 9166952 w 9174742"/>
              <a:gd name="connsiteY1" fmla="*/ 11017 h 4854846"/>
              <a:gd name="connsiteX2" fmla="*/ 9174067 w 9174742"/>
              <a:gd name="connsiteY2" fmla="*/ 16192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74742"/>
              <a:gd name="connsiteY0" fmla="*/ 0 h 4854846"/>
              <a:gd name="connsiteX1" fmla="*/ 9166952 w 9174742"/>
              <a:gd name="connsiteY1" fmla="*/ 11017 h 4854846"/>
              <a:gd name="connsiteX2" fmla="*/ 9174067 w 9174742"/>
              <a:gd name="connsiteY2" fmla="*/ 13144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66952"/>
              <a:gd name="connsiteY0" fmla="*/ 0 h 4854846"/>
              <a:gd name="connsiteX1" fmla="*/ 9166952 w 9166952"/>
              <a:gd name="connsiteY1" fmla="*/ 11017 h 4854846"/>
              <a:gd name="connsiteX2" fmla="*/ 9155017 w 9166952"/>
              <a:gd name="connsiteY2" fmla="*/ 35337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5759721"/>
              <a:gd name="connsiteX1" fmla="*/ 9166952 w 9166952"/>
              <a:gd name="connsiteY1" fmla="*/ 11017 h 5759721"/>
              <a:gd name="connsiteX2" fmla="*/ 9155017 w 9166952"/>
              <a:gd name="connsiteY2" fmla="*/ 3533775 h 5759721"/>
              <a:gd name="connsiteX3" fmla="*/ 4994542 w 9166952"/>
              <a:gd name="connsiteY3" fmla="*/ 5759721 h 5759721"/>
              <a:gd name="connsiteX4" fmla="*/ 0 w 9166952"/>
              <a:gd name="connsiteY4" fmla="*/ 2387068 h 5759721"/>
              <a:gd name="connsiteX5" fmla="*/ 11017 w 9166952"/>
              <a:gd name="connsiteY5" fmla="*/ 0 h 5759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2055"/>
          <p:cNvSpPr/>
          <p:nvPr userDrawn="1"/>
        </p:nvSpPr>
        <p:spPr>
          <a:xfrm>
            <a:off x="-33052" y="1752600"/>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 fmla="*/ 0 w 5268817"/>
              <a:gd name="connsiteY0" fmla="*/ 0 h 2445744"/>
              <a:gd name="connsiteX1" fmla="*/ 4971361 w 5268817"/>
              <a:gd name="connsiteY1" fmla="*/ 2445744 h 2445744"/>
              <a:gd name="connsiteX2" fmla="*/ 5268817 w 5268817"/>
              <a:gd name="connsiteY2" fmla="*/ 1676399 h 2445744"/>
              <a:gd name="connsiteX3" fmla="*/ 0 w 5268817"/>
              <a:gd name="connsiteY3" fmla="*/ 1676399 h 2445744"/>
              <a:gd name="connsiteX4" fmla="*/ 0 w 5268817"/>
              <a:gd name="connsiteY4" fmla="*/ 0 h 2445744"/>
              <a:gd name="connsiteX0" fmla="*/ 0 w 4971361"/>
              <a:gd name="connsiteY0" fmla="*/ 0 h 3031473"/>
              <a:gd name="connsiteX1" fmla="*/ 4971361 w 4971361"/>
              <a:gd name="connsiteY1" fmla="*/ 2445744 h 3031473"/>
              <a:gd name="connsiteX2" fmla="*/ 4453568 w 4971361"/>
              <a:gd name="connsiteY2" fmla="*/ 3031473 h 3031473"/>
              <a:gd name="connsiteX3" fmla="*/ 0 w 4971361"/>
              <a:gd name="connsiteY3" fmla="*/ 1676399 h 3031473"/>
              <a:gd name="connsiteX4" fmla="*/ 0 w 4971361"/>
              <a:gd name="connsiteY4" fmla="*/ 0 h 3031473"/>
              <a:gd name="connsiteX0" fmla="*/ 0 w 4927294"/>
              <a:gd name="connsiteY0" fmla="*/ 0 h 3031473"/>
              <a:gd name="connsiteX1" fmla="*/ 4927294 w 4927294"/>
              <a:gd name="connsiteY1" fmla="*/ 2434727 h 3031473"/>
              <a:gd name="connsiteX2" fmla="*/ 4453568 w 4927294"/>
              <a:gd name="connsiteY2" fmla="*/ 3031473 h 3031473"/>
              <a:gd name="connsiteX3" fmla="*/ 0 w 4927294"/>
              <a:gd name="connsiteY3" fmla="*/ 1676399 h 3031473"/>
              <a:gd name="connsiteX4" fmla="*/ 0 w 4927294"/>
              <a:gd name="connsiteY4" fmla="*/ 0 h 3031473"/>
              <a:gd name="connsiteX0" fmla="*/ 0 w 4927294"/>
              <a:gd name="connsiteY0" fmla="*/ 0 h 3031473"/>
              <a:gd name="connsiteX1" fmla="*/ 11017 w 4927294"/>
              <a:gd name="connsiteY1" fmla="*/ 51260 h 3031473"/>
              <a:gd name="connsiteX2" fmla="*/ 4927294 w 4927294"/>
              <a:gd name="connsiteY2" fmla="*/ 2434727 h 3031473"/>
              <a:gd name="connsiteX3" fmla="*/ 4453568 w 4927294"/>
              <a:gd name="connsiteY3" fmla="*/ 3031473 h 3031473"/>
              <a:gd name="connsiteX4" fmla="*/ 0 w 4927294"/>
              <a:gd name="connsiteY4" fmla="*/ 1676399 h 3031473"/>
              <a:gd name="connsiteX5" fmla="*/ 0 w 4927294"/>
              <a:gd name="connsiteY5" fmla="*/ 0 h 3031473"/>
              <a:gd name="connsiteX0" fmla="*/ 0 w 5555944"/>
              <a:gd name="connsiteY0" fmla="*/ 0 h 3031473"/>
              <a:gd name="connsiteX1" fmla="*/ 11017 w 5555944"/>
              <a:gd name="connsiteY1" fmla="*/ 51260 h 3031473"/>
              <a:gd name="connsiteX2" fmla="*/ 5555944 w 5555944"/>
              <a:gd name="connsiteY2" fmla="*/ 2701427 h 3031473"/>
              <a:gd name="connsiteX3" fmla="*/ 4453568 w 5555944"/>
              <a:gd name="connsiteY3" fmla="*/ 3031473 h 3031473"/>
              <a:gd name="connsiteX4" fmla="*/ 0 w 5555944"/>
              <a:gd name="connsiteY4" fmla="*/ 1676399 h 3031473"/>
              <a:gd name="connsiteX5" fmla="*/ 0 w 5555944"/>
              <a:gd name="connsiteY5" fmla="*/ 0 h 3031473"/>
              <a:gd name="connsiteX0" fmla="*/ 0 w 5555944"/>
              <a:gd name="connsiteY0" fmla="*/ 0 h 3260073"/>
              <a:gd name="connsiteX1" fmla="*/ 11017 w 5555944"/>
              <a:gd name="connsiteY1" fmla="*/ 51260 h 3260073"/>
              <a:gd name="connsiteX2" fmla="*/ 5555944 w 5555944"/>
              <a:gd name="connsiteY2" fmla="*/ 2701427 h 3260073"/>
              <a:gd name="connsiteX3" fmla="*/ 4882193 w 5555944"/>
              <a:gd name="connsiteY3" fmla="*/ 3260073 h 3260073"/>
              <a:gd name="connsiteX4" fmla="*/ 0 w 5555944"/>
              <a:gd name="connsiteY4" fmla="*/ 1676399 h 3260073"/>
              <a:gd name="connsiteX5" fmla="*/ 0 w 5555944"/>
              <a:gd name="connsiteY5" fmla="*/ 0 h 3260073"/>
              <a:gd name="connsiteX0" fmla="*/ 0 w 5515839"/>
              <a:gd name="connsiteY0" fmla="*/ 0 h 3260073"/>
              <a:gd name="connsiteX1" fmla="*/ 11017 w 5515839"/>
              <a:gd name="connsiteY1" fmla="*/ 51260 h 3260073"/>
              <a:gd name="connsiteX2" fmla="*/ 5515839 w 5515839"/>
              <a:gd name="connsiteY2" fmla="*/ 2697416 h 3260073"/>
              <a:gd name="connsiteX3" fmla="*/ 4882193 w 5515839"/>
              <a:gd name="connsiteY3" fmla="*/ 3260073 h 3260073"/>
              <a:gd name="connsiteX4" fmla="*/ 0 w 5515839"/>
              <a:gd name="connsiteY4" fmla="*/ 1676399 h 3260073"/>
              <a:gd name="connsiteX5" fmla="*/ 0 w 5515839"/>
              <a:gd name="connsiteY5" fmla="*/ 0 h 3260073"/>
              <a:gd name="connsiteX0" fmla="*/ 0 w 5531881"/>
              <a:gd name="connsiteY0" fmla="*/ 0 h 3260073"/>
              <a:gd name="connsiteX1" fmla="*/ 11017 w 5531881"/>
              <a:gd name="connsiteY1" fmla="*/ 51260 h 3260073"/>
              <a:gd name="connsiteX2" fmla="*/ 5531881 w 5531881"/>
              <a:gd name="connsiteY2" fmla="*/ 2697416 h 3260073"/>
              <a:gd name="connsiteX3" fmla="*/ 4882193 w 5531881"/>
              <a:gd name="connsiteY3" fmla="*/ 3260073 h 3260073"/>
              <a:gd name="connsiteX4" fmla="*/ 0 w 5531881"/>
              <a:gd name="connsiteY4" fmla="*/ 1676399 h 3260073"/>
              <a:gd name="connsiteX5" fmla="*/ 0 w 5531881"/>
              <a:gd name="connsiteY5" fmla="*/ 0 h 3260073"/>
              <a:gd name="connsiteX0" fmla="*/ 0 w 5788804"/>
              <a:gd name="connsiteY0" fmla="*/ 0 h 3260073"/>
              <a:gd name="connsiteX1" fmla="*/ 11017 w 5788804"/>
              <a:gd name="connsiteY1" fmla="*/ 51260 h 3260073"/>
              <a:gd name="connsiteX2" fmla="*/ 5788804 w 5788804"/>
              <a:gd name="connsiteY2" fmla="*/ 2738855 h 3260073"/>
              <a:gd name="connsiteX3" fmla="*/ 4882193 w 5788804"/>
              <a:gd name="connsiteY3" fmla="*/ 3260073 h 3260073"/>
              <a:gd name="connsiteX4" fmla="*/ 0 w 5788804"/>
              <a:gd name="connsiteY4" fmla="*/ 1676399 h 3260073"/>
              <a:gd name="connsiteX5" fmla="*/ 0 w 5788804"/>
              <a:gd name="connsiteY5" fmla="*/ 0 h 3260073"/>
              <a:gd name="connsiteX0" fmla="*/ 0 w 5788804"/>
              <a:gd name="connsiteY0" fmla="*/ 0 h 3268361"/>
              <a:gd name="connsiteX1" fmla="*/ 11017 w 5788804"/>
              <a:gd name="connsiteY1" fmla="*/ 51260 h 3268361"/>
              <a:gd name="connsiteX2" fmla="*/ 5788804 w 5788804"/>
              <a:gd name="connsiteY2" fmla="*/ 2738855 h 3268361"/>
              <a:gd name="connsiteX3" fmla="*/ 4832466 w 5788804"/>
              <a:gd name="connsiteY3" fmla="*/ 3268361 h 3268361"/>
              <a:gd name="connsiteX4" fmla="*/ 0 w 5788804"/>
              <a:gd name="connsiteY4" fmla="*/ 1676399 h 3268361"/>
              <a:gd name="connsiteX5" fmla="*/ 0 w 5788804"/>
              <a:gd name="connsiteY5" fmla="*/ 0 h 3268361"/>
              <a:gd name="connsiteX0" fmla="*/ 0 w 5788804"/>
              <a:gd name="connsiteY0" fmla="*/ 0 h 3277104"/>
              <a:gd name="connsiteX1" fmla="*/ 11017 w 5788804"/>
              <a:gd name="connsiteY1" fmla="*/ 51260 h 3277104"/>
              <a:gd name="connsiteX2" fmla="*/ 5788804 w 5788804"/>
              <a:gd name="connsiteY2" fmla="*/ 2738855 h 3277104"/>
              <a:gd name="connsiteX3" fmla="*/ 4806237 w 5788804"/>
              <a:gd name="connsiteY3" fmla="*/ 3277104 h 3277104"/>
              <a:gd name="connsiteX4" fmla="*/ 0 w 5788804"/>
              <a:gd name="connsiteY4" fmla="*/ 1676399 h 3277104"/>
              <a:gd name="connsiteX5" fmla="*/ 0 w 5788804"/>
              <a:gd name="connsiteY5" fmla="*/ 0 h 32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2056"/>
          <p:cNvSpPr/>
          <p:nvPr userDrawn="1"/>
        </p:nvSpPr>
        <p:spPr>
          <a:xfrm>
            <a:off x="-52101" y="2541059"/>
            <a:ext cx="6009834" cy="325862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574754 w 4927294"/>
              <a:gd name="connsiteY1" fmla="*/ 198303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365433 w 4927294"/>
              <a:gd name="connsiteY1" fmla="*/ 127795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69685"/>
              <a:gd name="connsiteX1" fmla="*/ 4365433 w 4927294"/>
              <a:gd name="connsiteY1" fmla="*/ 1333041 h 2569685"/>
              <a:gd name="connsiteX2" fmla="*/ 4927294 w 4927294"/>
              <a:gd name="connsiteY2" fmla="*/ 2569685 h 2569685"/>
              <a:gd name="connsiteX3" fmla="*/ 0 w 4927294"/>
              <a:gd name="connsiteY3" fmla="*/ 2569685 h 2569685"/>
              <a:gd name="connsiteX4" fmla="*/ 0 w 4927294"/>
              <a:gd name="connsiteY4" fmla="*/ 0 h 2569685"/>
              <a:gd name="connsiteX0" fmla="*/ 0 w 4365433"/>
              <a:gd name="connsiteY0" fmla="*/ 0 h 2569685"/>
              <a:gd name="connsiteX1" fmla="*/ 4365433 w 4365433"/>
              <a:gd name="connsiteY1" fmla="*/ 1333041 h 2569685"/>
              <a:gd name="connsiteX2" fmla="*/ 3946793 w 4365433"/>
              <a:gd name="connsiteY2" fmla="*/ 1754437 h 2569685"/>
              <a:gd name="connsiteX3" fmla="*/ 0 w 4365433"/>
              <a:gd name="connsiteY3" fmla="*/ 2569685 h 2569685"/>
              <a:gd name="connsiteX4" fmla="*/ 0 w 4365433"/>
              <a:gd name="connsiteY4" fmla="*/ 0 h 2569685"/>
              <a:gd name="connsiteX0" fmla="*/ 22034 w 4387467"/>
              <a:gd name="connsiteY0" fmla="*/ 0 h 1754437"/>
              <a:gd name="connsiteX1" fmla="*/ 4387467 w 4387467"/>
              <a:gd name="connsiteY1" fmla="*/ 1333041 h 1754437"/>
              <a:gd name="connsiteX2" fmla="*/ 3968827 w 4387467"/>
              <a:gd name="connsiteY2" fmla="*/ 1754437 h 1754437"/>
              <a:gd name="connsiteX3" fmla="*/ 0 w 4387467"/>
              <a:gd name="connsiteY3" fmla="*/ 1225627 h 1754437"/>
              <a:gd name="connsiteX4" fmla="*/ 22034 w 4387467"/>
              <a:gd name="connsiteY4" fmla="*/ 0 h 1754437"/>
              <a:gd name="connsiteX0" fmla="*/ 22034 w 4387467"/>
              <a:gd name="connsiteY0" fmla="*/ 0 h 1765454"/>
              <a:gd name="connsiteX1" fmla="*/ 4387467 w 4387467"/>
              <a:gd name="connsiteY1" fmla="*/ 1333041 h 1765454"/>
              <a:gd name="connsiteX2" fmla="*/ 4023912 w 4387467"/>
              <a:gd name="connsiteY2" fmla="*/ 1765454 h 1765454"/>
              <a:gd name="connsiteX3" fmla="*/ 0 w 4387467"/>
              <a:gd name="connsiteY3" fmla="*/ 1225627 h 1765454"/>
              <a:gd name="connsiteX4" fmla="*/ 22034 w 4387467"/>
              <a:gd name="connsiteY4" fmla="*/ 0 h 1765454"/>
              <a:gd name="connsiteX0" fmla="*/ 22034 w 4409634"/>
              <a:gd name="connsiteY0" fmla="*/ 0 h 1765454"/>
              <a:gd name="connsiteX1" fmla="*/ 4409634 w 4409634"/>
              <a:gd name="connsiteY1" fmla="*/ 1333041 h 1765454"/>
              <a:gd name="connsiteX2" fmla="*/ 4023912 w 4409634"/>
              <a:gd name="connsiteY2" fmla="*/ 1765454 h 1765454"/>
              <a:gd name="connsiteX3" fmla="*/ 0 w 4409634"/>
              <a:gd name="connsiteY3" fmla="*/ 1225627 h 1765454"/>
              <a:gd name="connsiteX4" fmla="*/ 22034 w 4409634"/>
              <a:gd name="connsiteY4" fmla="*/ 0 h 1765454"/>
              <a:gd name="connsiteX0" fmla="*/ 22034 w 4409634"/>
              <a:gd name="connsiteY0" fmla="*/ 0 h 1770996"/>
              <a:gd name="connsiteX1" fmla="*/ 4409634 w 4409634"/>
              <a:gd name="connsiteY1" fmla="*/ 1333041 h 1770996"/>
              <a:gd name="connsiteX2" fmla="*/ 4057163 w 4409634"/>
              <a:gd name="connsiteY2" fmla="*/ 1770996 h 1770996"/>
              <a:gd name="connsiteX3" fmla="*/ 0 w 4409634"/>
              <a:gd name="connsiteY3" fmla="*/ 1225627 h 1770996"/>
              <a:gd name="connsiteX4" fmla="*/ 22034 w 4409634"/>
              <a:gd name="connsiteY4" fmla="*/ 0 h 1770996"/>
              <a:gd name="connsiteX0" fmla="*/ 22034 w 4409634"/>
              <a:gd name="connsiteY0" fmla="*/ 0 h 1715577"/>
              <a:gd name="connsiteX1" fmla="*/ 4409634 w 4409634"/>
              <a:gd name="connsiteY1" fmla="*/ 1277622 h 1715577"/>
              <a:gd name="connsiteX2" fmla="*/ 4057163 w 4409634"/>
              <a:gd name="connsiteY2" fmla="*/ 1715577 h 1715577"/>
              <a:gd name="connsiteX3" fmla="*/ 0 w 4409634"/>
              <a:gd name="connsiteY3" fmla="*/ 1170208 h 1715577"/>
              <a:gd name="connsiteX4" fmla="*/ 22034 w 4409634"/>
              <a:gd name="connsiteY4" fmla="*/ 0 h 1715577"/>
              <a:gd name="connsiteX0" fmla="*/ 22034 w 4409634"/>
              <a:gd name="connsiteY0" fmla="*/ 0 h 2191827"/>
              <a:gd name="connsiteX1" fmla="*/ 4409634 w 4409634"/>
              <a:gd name="connsiteY1" fmla="*/ 1277622 h 2191827"/>
              <a:gd name="connsiteX2" fmla="*/ 3876188 w 4409634"/>
              <a:gd name="connsiteY2" fmla="*/ 2191827 h 2191827"/>
              <a:gd name="connsiteX3" fmla="*/ 0 w 4409634"/>
              <a:gd name="connsiteY3" fmla="*/ 1170208 h 2191827"/>
              <a:gd name="connsiteX4" fmla="*/ 22034 w 4409634"/>
              <a:gd name="connsiteY4" fmla="*/ 0 h 2191827"/>
              <a:gd name="connsiteX0" fmla="*/ 22034 w 4190559"/>
              <a:gd name="connsiteY0" fmla="*/ 0 h 2191827"/>
              <a:gd name="connsiteX1" fmla="*/ 4190559 w 4190559"/>
              <a:gd name="connsiteY1" fmla="*/ 1715772 h 2191827"/>
              <a:gd name="connsiteX2" fmla="*/ 3876188 w 4190559"/>
              <a:gd name="connsiteY2" fmla="*/ 2191827 h 2191827"/>
              <a:gd name="connsiteX3" fmla="*/ 0 w 4190559"/>
              <a:gd name="connsiteY3" fmla="*/ 1170208 h 2191827"/>
              <a:gd name="connsiteX4" fmla="*/ 22034 w 4190559"/>
              <a:gd name="connsiteY4" fmla="*/ 0 h 2191827"/>
              <a:gd name="connsiteX0" fmla="*/ 22034 w 4190559"/>
              <a:gd name="connsiteY0" fmla="*/ 0 h 2287077"/>
              <a:gd name="connsiteX1" fmla="*/ 4190559 w 4190559"/>
              <a:gd name="connsiteY1" fmla="*/ 1715772 h 2287077"/>
              <a:gd name="connsiteX2" fmla="*/ 3838088 w 4190559"/>
              <a:gd name="connsiteY2" fmla="*/ 2287077 h 2287077"/>
              <a:gd name="connsiteX3" fmla="*/ 0 w 4190559"/>
              <a:gd name="connsiteY3" fmla="*/ 1170208 h 2287077"/>
              <a:gd name="connsiteX4" fmla="*/ 22034 w 4190559"/>
              <a:gd name="connsiteY4" fmla="*/ 0 h 2287077"/>
              <a:gd name="connsiteX0" fmla="*/ 12509 w 4190559"/>
              <a:gd name="connsiteY0" fmla="*/ 0 h 2468052"/>
              <a:gd name="connsiteX1" fmla="*/ 4190559 w 4190559"/>
              <a:gd name="connsiteY1" fmla="*/ 1896747 h 2468052"/>
              <a:gd name="connsiteX2" fmla="*/ 3838088 w 4190559"/>
              <a:gd name="connsiteY2" fmla="*/ 2468052 h 2468052"/>
              <a:gd name="connsiteX3" fmla="*/ 0 w 4190559"/>
              <a:gd name="connsiteY3" fmla="*/ 1351183 h 2468052"/>
              <a:gd name="connsiteX4" fmla="*/ 12509 w 4190559"/>
              <a:gd name="connsiteY4" fmla="*/ 0 h 2468052"/>
              <a:gd name="connsiteX0" fmla="*/ 12509 w 5181159"/>
              <a:gd name="connsiteY0" fmla="*/ 0 h 2468052"/>
              <a:gd name="connsiteX1" fmla="*/ 5181159 w 5181159"/>
              <a:gd name="connsiteY1" fmla="*/ 2230122 h 2468052"/>
              <a:gd name="connsiteX2" fmla="*/ 3838088 w 5181159"/>
              <a:gd name="connsiteY2" fmla="*/ 2468052 h 2468052"/>
              <a:gd name="connsiteX3" fmla="*/ 0 w 5181159"/>
              <a:gd name="connsiteY3" fmla="*/ 1351183 h 2468052"/>
              <a:gd name="connsiteX4" fmla="*/ 12509 w 5181159"/>
              <a:gd name="connsiteY4" fmla="*/ 0 h 2468052"/>
              <a:gd name="connsiteX0" fmla="*/ 12509 w 5181159"/>
              <a:gd name="connsiteY0" fmla="*/ 0 h 2649027"/>
              <a:gd name="connsiteX1" fmla="*/ 5181159 w 5181159"/>
              <a:gd name="connsiteY1" fmla="*/ 2230122 h 2649027"/>
              <a:gd name="connsiteX2" fmla="*/ 4714388 w 5181159"/>
              <a:gd name="connsiteY2" fmla="*/ 2649027 h 2649027"/>
              <a:gd name="connsiteX3" fmla="*/ 0 w 5181159"/>
              <a:gd name="connsiteY3" fmla="*/ 1351183 h 2649027"/>
              <a:gd name="connsiteX4" fmla="*/ 12509 w 5181159"/>
              <a:gd name="connsiteY4" fmla="*/ 0 h 2649027"/>
              <a:gd name="connsiteX0" fmla="*/ 12509 w 5181159"/>
              <a:gd name="connsiteY0" fmla="*/ 0 h 3230052"/>
              <a:gd name="connsiteX1" fmla="*/ 5181159 w 5181159"/>
              <a:gd name="connsiteY1" fmla="*/ 2230122 h 3230052"/>
              <a:gd name="connsiteX2" fmla="*/ 5028713 w 5181159"/>
              <a:gd name="connsiteY2" fmla="*/ 3230052 h 3230052"/>
              <a:gd name="connsiteX3" fmla="*/ 0 w 5181159"/>
              <a:gd name="connsiteY3" fmla="*/ 1351183 h 3230052"/>
              <a:gd name="connsiteX4" fmla="*/ 12509 w 5181159"/>
              <a:gd name="connsiteY4" fmla="*/ 0 h 3230052"/>
              <a:gd name="connsiteX0" fmla="*/ 12509 w 6009834"/>
              <a:gd name="connsiteY0" fmla="*/ 0 h 3230052"/>
              <a:gd name="connsiteX1" fmla="*/ 6009834 w 6009834"/>
              <a:gd name="connsiteY1" fmla="*/ 2725422 h 3230052"/>
              <a:gd name="connsiteX2" fmla="*/ 5028713 w 6009834"/>
              <a:gd name="connsiteY2" fmla="*/ 3230052 h 3230052"/>
              <a:gd name="connsiteX3" fmla="*/ 0 w 6009834"/>
              <a:gd name="connsiteY3" fmla="*/ 1351183 h 3230052"/>
              <a:gd name="connsiteX4" fmla="*/ 12509 w 6009834"/>
              <a:gd name="connsiteY4" fmla="*/ 0 h 3230052"/>
              <a:gd name="connsiteX0" fmla="*/ 12509 w 6009834"/>
              <a:gd name="connsiteY0" fmla="*/ 0 h 3258627"/>
              <a:gd name="connsiteX1" fmla="*/ 6009834 w 6009834"/>
              <a:gd name="connsiteY1" fmla="*/ 2725422 h 3258627"/>
              <a:gd name="connsiteX2" fmla="*/ 5028713 w 6009834"/>
              <a:gd name="connsiteY2" fmla="*/ 3258627 h 3258627"/>
              <a:gd name="connsiteX3" fmla="*/ 0 w 6009834"/>
              <a:gd name="connsiteY3" fmla="*/ 1351183 h 3258627"/>
              <a:gd name="connsiteX4" fmla="*/ 12509 w 6009834"/>
              <a:gd name="connsiteY4" fmla="*/ 0 h 325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Tree>
    <p:extLst>
      <p:ext uri="{BB962C8B-B14F-4D97-AF65-F5344CB8AC3E}">
        <p14:creationId xmlns:p14="http://schemas.microsoft.com/office/powerpoint/2010/main" val="257834595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46A6E-9B1C-40A8-8D88-A60B3D70B6F3}" type="datetime1">
              <a:rPr lang="en-US" smtClean="0">
                <a:solidFill>
                  <a:prstClr val="black">
                    <a:tint val="75000"/>
                  </a:prstClr>
                </a:solidFill>
              </a:rPr>
              <a:t>5/24/2019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
        <p:nvSpPr>
          <p:cNvPr id="5"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8"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TextBox 11"/>
          <p:cNvSpPr txBox="1"/>
          <p:nvPr userDrawn="1"/>
        </p:nvSpPr>
        <p:spPr>
          <a:xfrm>
            <a:off x="6591300" y="6428601"/>
            <a:ext cx="2547407" cy="276999"/>
          </a:xfrm>
          <a:prstGeom prst="rect">
            <a:avLst/>
          </a:prstGeom>
          <a:noFill/>
        </p:spPr>
        <p:txBody>
          <a:bodyPr wrap="square" rtlCol="0">
            <a:spAutoFit/>
          </a:bodyPr>
          <a:lstStyle/>
          <a:p>
            <a:r>
              <a:rPr lang="en-US" sz="1200" b="1" dirty="0" smtClean="0">
                <a:solidFill>
                  <a:prstClr val="white"/>
                </a:solidFill>
                <a:latin typeface="Eras Medium ITC" panose="020B0602030504020804" pitchFamily="34" charset="0"/>
              </a:rPr>
              <a:t>My  Tax, Your Tax, Our Destiny</a:t>
            </a:r>
            <a:endParaRPr lang="en-US" sz="1200" b="1" dirty="0">
              <a:solidFill>
                <a:prstClr val="white"/>
              </a:solidFill>
              <a:latin typeface="Eras Medium ITC" panose="020B0602030504020804" pitchFamily="34" charset="0"/>
            </a:endParaRPr>
          </a:p>
        </p:txBody>
      </p:sp>
    </p:spTree>
    <p:extLst>
      <p:ext uri="{BB962C8B-B14F-4D97-AF65-F5344CB8AC3E}">
        <p14:creationId xmlns:p14="http://schemas.microsoft.com/office/powerpoint/2010/main" val="34827478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3DD45-F85C-4024-865B-544B3B0E1B72}" type="datetime1">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151900028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1"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47779-9BB8-4139-A507-8C308076DD9D}"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151001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3FE478-08C1-4689-BB15-2FCE143F337C}" type="datetime1">
              <a:rPr lang="en-US" smtClean="0">
                <a:solidFill>
                  <a:prstClr val="black">
                    <a:tint val="75000"/>
                  </a:prstClr>
                </a:solidFill>
              </a:rPr>
              <a:t>5/24/2019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430819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83CD6A-A277-41AA-8F4A-F0C903FDD6A8}"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3635045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2CF10E-74A9-48F3-9C27-60B9EE5CF4BC}"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720698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8F2214-BEF2-49F6-9225-162DAB1DC148}" type="datetime1">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11941623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4824CC-DF29-451D-B9CF-DC30F1256B4C}" type="datetime1">
              <a:rPr lang="en-US" smtClean="0"/>
              <a:t>5/24/2019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16063447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5D915B-0395-4E35-8C3E-0A31D48886F6}" type="datetime1">
              <a:rPr lang="en-US" smtClean="0"/>
              <a:t>5/24/2019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AF47D8-8303-4DB7-989C-3762F75A448A}" type="slidenum">
              <a:rPr lang="en-US" smtClean="0"/>
              <a:t>‹#›</a:t>
            </a:fld>
            <a:endParaRPr lang="en-US" dirty="0"/>
          </a:p>
        </p:txBody>
      </p:sp>
      <p:pic>
        <p:nvPicPr>
          <p:cNvPr id="6" name="Picture 2" descr="C:\Users\Chibabec\Desktop\VARIOUS DESKTOP ITEMS\ZRA LOGO with new taglin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userDrawn="1"/>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2054"/>
          <p:cNvSpPr/>
          <p:nvPr userDrawn="1"/>
        </p:nvSpPr>
        <p:spPr>
          <a:xfrm>
            <a:off x="-11017" y="0"/>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1968427 h 4876880"/>
              <a:gd name="connsiteX4" fmla="*/ 0 w 8153400"/>
              <a:gd name="connsiteY4" fmla="*/ 0 h 4876880"/>
              <a:gd name="connsiteX0" fmla="*/ 11017 w 8164417"/>
              <a:gd name="connsiteY0" fmla="*/ 0 h 4876880"/>
              <a:gd name="connsiteX1" fmla="*/ 8164417 w 8164417"/>
              <a:gd name="connsiteY1" fmla="*/ 0 h 4876880"/>
              <a:gd name="connsiteX2" fmla="*/ 8164417 w 8164417"/>
              <a:gd name="connsiteY2" fmla="*/ 4876880 h 4876880"/>
              <a:gd name="connsiteX3" fmla="*/ 0 w 8164417"/>
              <a:gd name="connsiteY3" fmla="*/ 2387068 h 4876880"/>
              <a:gd name="connsiteX4" fmla="*/ 11017 w 8164417"/>
              <a:gd name="connsiteY4" fmla="*/ 0 h 4876880"/>
              <a:gd name="connsiteX0" fmla="*/ 11017 w 8164417"/>
              <a:gd name="connsiteY0" fmla="*/ 0 h 4854846"/>
              <a:gd name="connsiteX1" fmla="*/ 8164417 w 8164417"/>
              <a:gd name="connsiteY1" fmla="*/ 0 h 4854846"/>
              <a:gd name="connsiteX2" fmla="*/ 5013592 w 8164417"/>
              <a:gd name="connsiteY2" fmla="*/ 4854846 h 4854846"/>
              <a:gd name="connsiteX3" fmla="*/ 0 w 8164417"/>
              <a:gd name="connsiteY3" fmla="*/ 2387068 h 4854846"/>
              <a:gd name="connsiteX4" fmla="*/ 11017 w 8164417"/>
              <a:gd name="connsiteY4" fmla="*/ 0 h 4854846"/>
              <a:gd name="connsiteX0" fmla="*/ 11017 w 9166952"/>
              <a:gd name="connsiteY0" fmla="*/ 0 h 4854846"/>
              <a:gd name="connsiteX1" fmla="*/ 9166952 w 9166952"/>
              <a:gd name="connsiteY1" fmla="*/ 11017 h 4854846"/>
              <a:gd name="connsiteX2" fmla="*/ 5013592 w 9166952"/>
              <a:gd name="connsiteY2" fmla="*/ 4854846 h 4854846"/>
              <a:gd name="connsiteX3" fmla="*/ 0 w 9166952"/>
              <a:gd name="connsiteY3" fmla="*/ 2387068 h 4854846"/>
              <a:gd name="connsiteX4" fmla="*/ 11017 w 9166952"/>
              <a:gd name="connsiteY4" fmla="*/ 0 h 4854846"/>
              <a:gd name="connsiteX0" fmla="*/ 11017 w 9166952"/>
              <a:gd name="connsiteY0" fmla="*/ 0 h 4854846"/>
              <a:gd name="connsiteX1" fmla="*/ 9166952 w 9166952"/>
              <a:gd name="connsiteY1" fmla="*/ 11017 h 4854846"/>
              <a:gd name="connsiteX2" fmla="*/ 6830917 w 9166952"/>
              <a:gd name="connsiteY2" fmla="*/ 27336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4854846"/>
              <a:gd name="connsiteX1" fmla="*/ 9166952 w 9166952"/>
              <a:gd name="connsiteY1" fmla="*/ 11017 h 4854846"/>
              <a:gd name="connsiteX2" fmla="*/ 9155017 w 9166952"/>
              <a:gd name="connsiteY2" fmla="*/ 336232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74742"/>
              <a:gd name="connsiteY0" fmla="*/ 0 h 4854846"/>
              <a:gd name="connsiteX1" fmla="*/ 9166952 w 9174742"/>
              <a:gd name="connsiteY1" fmla="*/ 11017 h 4854846"/>
              <a:gd name="connsiteX2" fmla="*/ 9174067 w 9174742"/>
              <a:gd name="connsiteY2" fmla="*/ 16192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74742"/>
              <a:gd name="connsiteY0" fmla="*/ 0 h 4854846"/>
              <a:gd name="connsiteX1" fmla="*/ 9166952 w 9174742"/>
              <a:gd name="connsiteY1" fmla="*/ 11017 h 4854846"/>
              <a:gd name="connsiteX2" fmla="*/ 9174067 w 9174742"/>
              <a:gd name="connsiteY2" fmla="*/ 13144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66952"/>
              <a:gd name="connsiteY0" fmla="*/ 0 h 4854846"/>
              <a:gd name="connsiteX1" fmla="*/ 9166952 w 9166952"/>
              <a:gd name="connsiteY1" fmla="*/ 11017 h 4854846"/>
              <a:gd name="connsiteX2" fmla="*/ 9155017 w 9166952"/>
              <a:gd name="connsiteY2" fmla="*/ 35337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5759721"/>
              <a:gd name="connsiteX1" fmla="*/ 9166952 w 9166952"/>
              <a:gd name="connsiteY1" fmla="*/ 11017 h 5759721"/>
              <a:gd name="connsiteX2" fmla="*/ 9155017 w 9166952"/>
              <a:gd name="connsiteY2" fmla="*/ 3533775 h 5759721"/>
              <a:gd name="connsiteX3" fmla="*/ 4994542 w 9166952"/>
              <a:gd name="connsiteY3" fmla="*/ 5759721 h 5759721"/>
              <a:gd name="connsiteX4" fmla="*/ 0 w 9166952"/>
              <a:gd name="connsiteY4" fmla="*/ 2387068 h 5759721"/>
              <a:gd name="connsiteX5" fmla="*/ 11017 w 9166952"/>
              <a:gd name="connsiteY5" fmla="*/ 0 h 5759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2055"/>
          <p:cNvSpPr/>
          <p:nvPr userDrawn="1"/>
        </p:nvSpPr>
        <p:spPr>
          <a:xfrm>
            <a:off x="-33052" y="1752600"/>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 fmla="*/ 0 w 5268817"/>
              <a:gd name="connsiteY0" fmla="*/ 0 h 2445744"/>
              <a:gd name="connsiteX1" fmla="*/ 4971361 w 5268817"/>
              <a:gd name="connsiteY1" fmla="*/ 2445744 h 2445744"/>
              <a:gd name="connsiteX2" fmla="*/ 5268817 w 5268817"/>
              <a:gd name="connsiteY2" fmla="*/ 1676399 h 2445744"/>
              <a:gd name="connsiteX3" fmla="*/ 0 w 5268817"/>
              <a:gd name="connsiteY3" fmla="*/ 1676399 h 2445744"/>
              <a:gd name="connsiteX4" fmla="*/ 0 w 5268817"/>
              <a:gd name="connsiteY4" fmla="*/ 0 h 2445744"/>
              <a:gd name="connsiteX0" fmla="*/ 0 w 4971361"/>
              <a:gd name="connsiteY0" fmla="*/ 0 h 3031473"/>
              <a:gd name="connsiteX1" fmla="*/ 4971361 w 4971361"/>
              <a:gd name="connsiteY1" fmla="*/ 2445744 h 3031473"/>
              <a:gd name="connsiteX2" fmla="*/ 4453568 w 4971361"/>
              <a:gd name="connsiteY2" fmla="*/ 3031473 h 3031473"/>
              <a:gd name="connsiteX3" fmla="*/ 0 w 4971361"/>
              <a:gd name="connsiteY3" fmla="*/ 1676399 h 3031473"/>
              <a:gd name="connsiteX4" fmla="*/ 0 w 4971361"/>
              <a:gd name="connsiteY4" fmla="*/ 0 h 3031473"/>
              <a:gd name="connsiteX0" fmla="*/ 0 w 4927294"/>
              <a:gd name="connsiteY0" fmla="*/ 0 h 3031473"/>
              <a:gd name="connsiteX1" fmla="*/ 4927294 w 4927294"/>
              <a:gd name="connsiteY1" fmla="*/ 2434727 h 3031473"/>
              <a:gd name="connsiteX2" fmla="*/ 4453568 w 4927294"/>
              <a:gd name="connsiteY2" fmla="*/ 3031473 h 3031473"/>
              <a:gd name="connsiteX3" fmla="*/ 0 w 4927294"/>
              <a:gd name="connsiteY3" fmla="*/ 1676399 h 3031473"/>
              <a:gd name="connsiteX4" fmla="*/ 0 w 4927294"/>
              <a:gd name="connsiteY4" fmla="*/ 0 h 3031473"/>
              <a:gd name="connsiteX0" fmla="*/ 0 w 4927294"/>
              <a:gd name="connsiteY0" fmla="*/ 0 h 3031473"/>
              <a:gd name="connsiteX1" fmla="*/ 11017 w 4927294"/>
              <a:gd name="connsiteY1" fmla="*/ 51260 h 3031473"/>
              <a:gd name="connsiteX2" fmla="*/ 4927294 w 4927294"/>
              <a:gd name="connsiteY2" fmla="*/ 2434727 h 3031473"/>
              <a:gd name="connsiteX3" fmla="*/ 4453568 w 4927294"/>
              <a:gd name="connsiteY3" fmla="*/ 3031473 h 3031473"/>
              <a:gd name="connsiteX4" fmla="*/ 0 w 4927294"/>
              <a:gd name="connsiteY4" fmla="*/ 1676399 h 3031473"/>
              <a:gd name="connsiteX5" fmla="*/ 0 w 4927294"/>
              <a:gd name="connsiteY5" fmla="*/ 0 h 3031473"/>
              <a:gd name="connsiteX0" fmla="*/ 0 w 5555944"/>
              <a:gd name="connsiteY0" fmla="*/ 0 h 3031473"/>
              <a:gd name="connsiteX1" fmla="*/ 11017 w 5555944"/>
              <a:gd name="connsiteY1" fmla="*/ 51260 h 3031473"/>
              <a:gd name="connsiteX2" fmla="*/ 5555944 w 5555944"/>
              <a:gd name="connsiteY2" fmla="*/ 2701427 h 3031473"/>
              <a:gd name="connsiteX3" fmla="*/ 4453568 w 5555944"/>
              <a:gd name="connsiteY3" fmla="*/ 3031473 h 3031473"/>
              <a:gd name="connsiteX4" fmla="*/ 0 w 5555944"/>
              <a:gd name="connsiteY4" fmla="*/ 1676399 h 3031473"/>
              <a:gd name="connsiteX5" fmla="*/ 0 w 5555944"/>
              <a:gd name="connsiteY5" fmla="*/ 0 h 3031473"/>
              <a:gd name="connsiteX0" fmla="*/ 0 w 5555944"/>
              <a:gd name="connsiteY0" fmla="*/ 0 h 3260073"/>
              <a:gd name="connsiteX1" fmla="*/ 11017 w 5555944"/>
              <a:gd name="connsiteY1" fmla="*/ 51260 h 3260073"/>
              <a:gd name="connsiteX2" fmla="*/ 5555944 w 5555944"/>
              <a:gd name="connsiteY2" fmla="*/ 2701427 h 3260073"/>
              <a:gd name="connsiteX3" fmla="*/ 4882193 w 5555944"/>
              <a:gd name="connsiteY3" fmla="*/ 3260073 h 3260073"/>
              <a:gd name="connsiteX4" fmla="*/ 0 w 5555944"/>
              <a:gd name="connsiteY4" fmla="*/ 1676399 h 3260073"/>
              <a:gd name="connsiteX5" fmla="*/ 0 w 5555944"/>
              <a:gd name="connsiteY5" fmla="*/ 0 h 3260073"/>
              <a:gd name="connsiteX0" fmla="*/ 0 w 5515839"/>
              <a:gd name="connsiteY0" fmla="*/ 0 h 3260073"/>
              <a:gd name="connsiteX1" fmla="*/ 11017 w 5515839"/>
              <a:gd name="connsiteY1" fmla="*/ 51260 h 3260073"/>
              <a:gd name="connsiteX2" fmla="*/ 5515839 w 5515839"/>
              <a:gd name="connsiteY2" fmla="*/ 2697416 h 3260073"/>
              <a:gd name="connsiteX3" fmla="*/ 4882193 w 5515839"/>
              <a:gd name="connsiteY3" fmla="*/ 3260073 h 3260073"/>
              <a:gd name="connsiteX4" fmla="*/ 0 w 5515839"/>
              <a:gd name="connsiteY4" fmla="*/ 1676399 h 3260073"/>
              <a:gd name="connsiteX5" fmla="*/ 0 w 5515839"/>
              <a:gd name="connsiteY5" fmla="*/ 0 h 3260073"/>
              <a:gd name="connsiteX0" fmla="*/ 0 w 5531881"/>
              <a:gd name="connsiteY0" fmla="*/ 0 h 3260073"/>
              <a:gd name="connsiteX1" fmla="*/ 11017 w 5531881"/>
              <a:gd name="connsiteY1" fmla="*/ 51260 h 3260073"/>
              <a:gd name="connsiteX2" fmla="*/ 5531881 w 5531881"/>
              <a:gd name="connsiteY2" fmla="*/ 2697416 h 3260073"/>
              <a:gd name="connsiteX3" fmla="*/ 4882193 w 5531881"/>
              <a:gd name="connsiteY3" fmla="*/ 3260073 h 3260073"/>
              <a:gd name="connsiteX4" fmla="*/ 0 w 5531881"/>
              <a:gd name="connsiteY4" fmla="*/ 1676399 h 3260073"/>
              <a:gd name="connsiteX5" fmla="*/ 0 w 5531881"/>
              <a:gd name="connsiteY5" fmla="*/ 0 h 3260073"/>
              <a:gd name="connsiteX0" fmla="*/ 0 w 5788804"/>
              <a:gd name="connsiteY0" fmla="*/ 0 h 3260073"/>
              <a:gd name="connsiteX1" fmla="*/ 11017 w 5788804"/>
              <a:gd name="connsiteY1" fmla="*/ 51260 h 3260073"/>
              <a:gd name="connsiteX2" fmla="*/ 5788804 w 5788804"/>
              <a:gd name="connsiteY2" fmla="*/ 2738855 h 3260073"/>
              <a:gd name="connsiteX3" fmla="*/ 4882193 w 5788804"/>
              <a:gd name="connsiteY3" fmla="*/ 3260073 h 3260073"/>
              <a:gd name="connsiteX4" fmla="*/ 0 w 5788804"/>
              <a:gd name="connsiteY4" fmla="*/ 1676399 h 3260073"/>
              <a:gd name="connsiteX5" fmla="*/ 0 w 5788804"/>
              <a:gd name="connsiteY5" fmla="*/ 0 h 3260073"/>
              <a:gd name="connsiteX0" fmla="*/ 0 w 5788804"/>
              <a:gd name="connsiteY0" fmla="*/ 0 h 3268361"/>
              <a:gd name="connsiteX1" fmla="*/ 11017 w 5788804"/>
              <a:gd name="connsiteY1" fmla="*/ 51260 h 3268361"/>
              <a:gd name="connsiteX2" fmla="*/ 5788804 w 5788804"/>
              <a:gd name="connsiteY2" fmla="*/ 2738855 h 3268361"/>
              <a:gd name="connsiteX3" fmla="*/ 4832466 w 5788804"/>
              <a:gd name="connsiteY3" fmla="*/ 3268361 h 3268361"/>
              <a:gd name="connsiteX4" fmla="*/ 0 w 5788804"/>
              <a:gd name="connsiteY4" fmla="*/ 1676399 h 3268361"/>
              <a:gd name="connsiteX5" fmla="*/ 0 w 5788804"/>
              <a:gd name="connsiteY5" fmla="*/ 0 h 3268361"/>
              <a:gd name="connsiteX0" fmla="*/ 0 w 5788804"/>
              <a:gd name="connsiteY0" fmla="*/ 0 h 3277104"/>
              <a:gd name="connsiteX1" fmla="*/ 11017 w 5788804"/>
              <a:gd name="connsiteY1" fmla="*/ 51260 h 3277104"/>
              <a:gd name="connsiteX2" fmla="*/ 5788804 w 5788804"/>
              <a:gd name="connsiteY2" fmla="*/ 2738855 h 3277104"/>
              <a:gd name="connsiteX3" fmla="*/ 4806237 w 5788804"/>
              <a:gd name="connsiteY3" fmla="*/ 3277104 h 3277104"/>
              <a:gd name="connsiteX4" fmla="*/ 0 w 5788804"/>
              <a:gd name="connsiteY4" fmla="*/ 1676399 h 3277104"/>
              <a:gd name="connsiteX5" fmla="*/ 0 w 5788804"/>
              <a:gd name="connsiteY5" fmla="*/ 0 h 32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2056"/>
          <p:cNvSpPr/>
          <p:nvPr userDrawn="1"/>
        </p:nvSpPr>
        <p:spPr>
          <a:xfrm>
            <a:off x="-52101" y="2541059"/>
            <a:ext cx="6009834" cy="325862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574754 w 4927294"/>
              <a:gd name="connsiteY1" fmla="*/ 198303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365433 w 4927294"/>
              <a:gd name="connsiteY1" fmla="*/ 127795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69685"/>
              <a:gd name="connsiteX1" fmla="*/ 4365433 w 4927294"/>
              <a:gd name="connsiteY1" fmla="*/ 1333041 h 2569685"/>
              <a:gd name="connsiteX2" fmla="*/ 4927294 w 4927294"/>
              <a:gd name="connsiteY2" fmla="*/ 2569685 h 2569685"/>
              <a:gd name="connsiteX3" fmla="*/ 0 w 4927294"/>
              <a:gd name="connsiteY3" fmla="*/ 2569685 h 2569685"/>
              <a:gd name="connsiteX4" fmla="*/ 0 w 4927294"/>
              <a:gd name="connsiteY4" fmla="*/ 0 h 2569685"/>
              <a:gd name="connsiteX0" fmla="*/ 0 w 4365433"/>
              <a:gd name="connsiteY0" fmla="*/ 0 h 2569685"/>
              <a:gd name="connsiteX1" fmla="*/ 4365433 w 4365433"/>
              <a:gd name="connsiteY1" fmla="*/ 1333041 h 2569685"/>
              <a:gd name="connsiteX2" fmla="*/ 3946793 w 4365433"/>
              <a:gd name="connsiteY2" fmla="*/ 1754437 h 2569685"/>
              <a:gd name="connsiteX3" fmla="*/ 0 w 4365433"/>
              <a:gd name="connsiteY3" fmla="*/ 2569685 h 2569685"/>
              <a:gd name="connsiteX4" fmla="*/ 0 w 4365433"/>
              <a:gd name="connsiteY4" fmla="*/ 0 h 2569685"/>
              <a:gd name="connsiteX0" fmla="*/ 22034 w 4387467"/>
              <a:gd name="connsiteY0" fmla="*/ 0 h 1754437"/>
              <a:gd name="connsiteX1" fmla="*/ 4387467 w 4387467"/>
              <a:gd name="connsiteY1" fmla="*/ 1333041 h 1754437"/>
              <a:gd name="connsiteX2" fmla="*/ 3968827 w 4387467"/>
              <a:gd name="connsiteY2" fmla="*/ 1754437 h 1754437"/>
              <a:gd name="connsiteX3" fmla="*/ 0 w 4387467"/>
              <a:gd name="connsiteY3" fmla="*/ 1225627 h 1754437"/>
              <a:gd name="connsiteX4" fmla="*/ 22034 w 4387467"/>
              <a:gd name="connsiteY4" fmla="*/ 0 h 1754437"/>
              <a:gd name="connsiteX0" fmla="*/ 22034 w 4387467"/>
              <a:gd name="connsiteY0" fmla="*/ 0 h 1765454"/>
              <a:gd name="connsiteX1" fmla="*/ 4387467 w 4387467"/>
              <a:gd name="connsiteY1" fmla="*/ 1333041 h 1765454"/>
              <a:gd name="connsiteX2" fmla="*/ 4023912 w 4387467"/>
              <a:gd name="connsiteY2" fmla="*/ 1765454 h 1765454"/>
              <a:gd name="connsiteX3" fmla="*/ 0 w 4387467"/>
              <a:gd name="connsiteY3" fmla="*/ 1225627 h 1765454"/>
              <a:gd name="connsiteX4" fmla="*/ 22034 w 4387467"/>
              <a:gd name="connsiteY4" fmla="*/ 0 h 1765454"/>
              <a:gd name="connsiteX0" fmla="*/ 22034 w 4409634"/>
              <a:gd name="connsiteY0" fmla="*/ 0 h 1765454"/>
              <a:gd name="connsiteX1" fmla="*/ 4409634 w 4409634"/>
              <a:gd name="connsiteY1" fmla="*/ 1333041 h 1765454"/>
              <a:gd name="connsiteX2" fmla="*/ 4023912 w 4409634"/>
              <a:gd name="connsiteY2" fmla="*/ 1765454 h 1765454"/>
              <a:gd name="connsiteX3" fmla="*/ 0 w 4409634"/>
              <a:gd name="connsiteY3" fmla="*/ 1225627 h 1765454"/>
              <a:gd name="connsiteX4" fmla="*/ 22034 w 4409634"/>
              <a:gd name="connsiteY4" fmla="*/ 0 h 1765454"/>
              <a:gd name="connsiteX0" fmla="*/ 22034 w 4409634"/>
              <a:gd name="connsiteY0" fmla="*/ 0 h 1770996"/>
              <a:gd name="connsiteX1" fmla="*/ 4409634 w 4409634"/>
              <a:gd name="connsiteY1" fmla="*/ 1333041 h 1770996"/>
              <a:gd name="connsiteX2" fmla="*/ 4057163 w 4409634"/>
              <a:gd name="connsiteY2" fmla="*/ 1770996 h 1770996"/>
              <a:gd name="connsiteX3" fmla="*/ 0 w 4409634"/>
              <a:gd name="connsiteY3" fmla="*/ 1225627 h 1770996"/>
              <a:gd name="connsiteX4" fmla="*/ 22034 w 4409634"/>
              <a:gd name="connsiteY4" fmla="*/ 0 h 1770996"/>
              <a:gd name="connsiteX0" fmla="*/ 22034 w 4409634"/>
              <a:gd name="connsiteY0" fmla="*/ 0 h 1715577"/>
              <a:gd name="connsiteX1" fmla="*/ 4409634 w 4409634"/>
              <a:gd name="connsiteY1" fmla="*/ 1277622 h 1715577"/>
              <a:gd name="connsiteX2" fmla="*/ 4057163 w 4409634"/>
              <a:gd name="connsiteY2" fmla="*/ 1715577 h 1715577"/>
              <a:gd name="connsiteX3" fmla="*/ 0 w 4409634"/>
              <a:gd name="connsiteY3" fmla="*/ 1170208 h 1715577"/>
              <a:gd name="connsiteX4" fmla="*/ 22034 w 4409634"/>
              <a:gd name="connsiteY4" fmla="*/ 0 h 1715577"/>
              <a:gd name="connsiteX0" fmla="*/ 22034 w 4409634"/>
              <a:gd name="connsiteY0" fmla="*/ 0 h 2191827"/>
              <a:gd name="connsiteX1" fmla="*/ 4409634 w 4409634"/>
              <a:gd name="connsiteY1" fmla="*/ 1277622 h 2191827"/>
              <a:gd name="connsiteX2" fmla="*/ 3876188 w 4409634"/>
              <a:gd name="connsiteY2" fmla="*/ 2191827 h 2191827"/>
              <a:gd name="connsiteX3" fmla="*/ 0 w 4409634"/>
              <a:gd name="connsiteY3" fmla="*/ 1170208 h 2191827"/>
              <a:gd name="connsiteX4" fmla="*/ 22034 w 4409634"/>
              <a:gd name="connsiteY4" fmla="*/ 0 h 2191827"/>
              <a:gd name="connsiteX0" fmla="*/ 22034 w 4190559"/>
              <a:gd name="connsiteY0" fmla="*/ 0 h 2191827"/>
              <a:gd name="connsiteX1" fmla="*/ 4190559 w 4190559"/>
              <a:gd name="connsiteY1" fmla="*/ 1715772 h 2191827"/>
              <a:gd name="connsiteX2" fmla="*/ 3876188 w 4190559"/>
              <a:gd name="connsiteY2" fmla="*/ 2191827 h 2191827"/>
              <a:gd name="connsiteX3" fmla="*/ 0 w 4190559"/>
              <a:gd name="connsiteY3" fmla="*/ 1170208 h 2191827"/>
              <a:gd name="connsiteX4" fmla="*/ 22034 w 4190559"/>
              <a:gd name="connsiteY4" fmla="*/ 0 h 2191827"/>
              <a:gd name="connsiteX0" fmla="*/ 22034 w 4190559"/>
              <a:gd name="connsiteY0" fmla="*/ 0 h 2287077"/>
              <a:gd name="connsiteX1" fmla="*/ 4190559 w 4190559"/>
              <a:gd name="connsiteY1" fmla="*/ 1715772 h 2287077"/>
              <a:gd name="connsiteX2" fmla="*/ 3838088 w 4190559"/>
              <a:gd name="connsiteY2" fmla="*/ 2287077 h 2287077"/>
              <a:gd name="connsiteX3" fmla="*/ 0 w 4190559"/>
              <a:gd name="connsiteY3" fmla="*/ 1170208 h 2287077"/>
              <a:gd name="connsiteX4" fmla="*/ 22034 w 4190559"/>
              <a:gd name="connsiteY4" fmla="*/ 0 h 2287077"/>
              <a:gd name="connsiteX0" fmla="*/ 12509 w 4190559"/>
              <a:gd name="connsiteY0" fmla="*/ 0 h 2468052"/>
              <a:gd name="connsiteX1" fmla="*/ 4190559 w 4190559"/>
              <a:gd name="connsiteY1" fmla="*/ 1896747 h 2468052"/>
              <a:gd name="connsiteX2" fmla="*/ 3838088 w 4190559"/>
              <a:gd name="connsiteY2" fmla="*/ 2468052 h 2468052"/>
              <a:gd name="connsiteX3" fmla="*/ 0 w 4190559"/>
              <a:gd name="connsiteY3" fmla="*/ 1351183 h 2468052"/>
              <a:gd name="connsiteX4" fmla="*/ 12509 w 4190559"/>
              <a:gd name="connsiteY4" fmla="*/ 0 h 2468052"/>
              <a:gd name="connsiteX0" fmla="*/ 12509 w 5181159"/>
              <a:gd name="connsiteY0" fmla="*/ 0 h 2468052"/>
              <a:gd name="connsiteX1" fmla="*/ 5181159 w 5181159"/>
              <a:gd name="connsiteY1" fmla="*/ 2230122 h 2468052"/>
              <a:gd name="connsiteX2" fmla="*/ 3838088 w 5181159"/>
              <a:gd name="connsiteY2" fmla="*/ 2468052 h 2468052"/>
              <a:gd name="connsiteX3" fmla="*/ 0 w 5181159"/>
              <a:gd name="connsiteY3" fmla="*/ 1351183 h 2468052"/>
              <a:gd name="connsiteX4" fmla="*/ 12509 w 5181159"/>
              <a:gd name="connsiteY4" fmla="*/ 0 h 2468052"/>
              <a:gd name="connsiteX0" fmla="*/ 12509 w 5181159"/>
              <a:gd name="connsiteY0" fmla="*/ 0 h 2649027"/>
              <a:gd name="connsiteX1" fmla="*/ 5181159 w 5181159"/>
              <a:gd name="connsiteY1" fmla="*/ 2230122 h 2649027"/>
              <a:gd name="connsiteX2" fmla="*/ 4714388 w 5181159"/>
              <a:gd name="connsiteY2" fmla="*/ 2649027 h 2649027"/>
              <a:gd name="connsiteX3" fmla="*/ 0 w 5181159"/>
              <a:gd name="connsiteY3" fmla="*/ 1351183 h 2649027"/>
              <a:gd name="connsiteX4" fmla="*/ 12509 w 5181159"/>
              <a:gd name="connsiteY4" fmla="*/ 0 h 2649027"/>
              <a:gd name="connsiteX0" fmla="*/ 12509 w 5181159"/>
              <a:gd name="connsiteY0" fmla="*/ 0 h 3230052"/>
              <a:gd name="connsiteX1" fmla="*/ 5181159 w 5181159"/>
              <a:gd name="connsiteY1" fmla="*/ 2230122 h 3230052"/>
              <a:gd name="connsiteX2" fmla="*/ 5028713 w 5181159"/>
              <a:gd name="connsiteY2" fmla="*/ 3230052 h 3230052"/>
              <a:gd name="connsiteX3" fmla="*/ 0 w 5181159"/>
              <a:gd name="connsiteY3" fmla="*/ 1351183 h 3230052"/>
              <a:gd name="connsiteX4" fmla="*/ 12509 w 5181159"/>
              <a:gd name="connsiteY4" fmla="*/ 0 h 3230052"/>
              <a:gd name="connsiteX0" fmla="*/ 12509 w 6009834"/>
              <a:gd name="connsiteY0" fmla="*/ 0 h 3230052"/>
              <a:gd name="connsiteX1" fmla="*/ 6009834 w 6009834"/>
              <a:gd name="connsiteY1" fmla="*/ 2725422 h 3230052"/>
              <a:gd name="connsiteX2" fmla="*/ 5028713 w 6009834"/>
              <a:gd name="connsiteY2" fmla="*/ 3230052 h 3230052"/>
              <a:gd name="connsiteX3" fmla="*/ 0 w 6009834"/>
              <a:gd name="connsiteY3" fmla="*/ 1351183 h 3230052"/>
              <a:gd name="connsiteX4" fmla="*/ 12509 w 6009834"/>
              <a:gd name="connsiteY4" fmla="*/ 0 h 3230052"/>
              <a:gd name="connsiteX0" fmla="*/ 12509 w 6009834"/>
              <a:gd name="connsiteY0" fmla="*/ 0 h 3258627"/>
              <a:gd name="connsiteX1" fmla="*/ 6009834 w 6009834"/>
              <a:gd name="connsiteY1" fmla="*/ 2725422 h 3258627"/>
              <a:gd name="connsiteX2" fmla="*/ 5028713 w 6009834"/>
              <a:gd name="connsiteY2" fmla="*/ 3258627 h 3258627"/>
              <a:gd name="connsiteX3" fmla="*/ 0 w 6009834"/>
              <a:gd name="connsiteY3" fmla="*/ 1351183 h 3258627"/>
              <a:gd name="connsiteX4" fmla="*/ 12509 w 6009834"/>
              <a:gd name="connsiteY4" fmla="*/ 0 h 325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Tree>
    <p:extLst>
      <p:ext uri="{BB962C8B-B14F-4D97-AF65-F5344CB8AC3E}">
        <p14:creationId xmlns:p14="http://schemas.microsoft.com/office/powerpoint/2010/main" val="24202032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D35EC-1CB2-42F4-B73D-19C3C6BC07B6}" type="datetime1">
              <a:rPr lang="en-US" smtClean="0"/>
              <a:t>5/24/2019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AF47D8-8303-4DB7-989C-3762F75A448A}" type="slidenum">
              <a:rPr lang="en-US" smtClean="0"/>
              <a:t>‹#›</a:t>
            </a:fld>
            <a:endParaRPr lang="en-US" dirty="0"/>
          </a:p>
        </p:txBody>
      </p:sp>
      <p:sp>
        <p:nvSpPr>
          <p:cNvPr id="5"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6591300" y="6428601"/>
            <a:ext cx="2547407" cy="276999"/>
          </a:xfrm>
          <a:prstGeom prst="rect">
            <a:avLst/>
          </a:prstGeom>
          <a:noFill/>
        </p:spPr>
        <p:txBody>
          <a:bodyPr wrap="square" rtlCol="0">
            <a:spAutoFit/>
          </a:bodyPr>
          <a:lstStyle/>
          <a:p>
            <a:r>
              <a:rPr lang="en-US" sz="1200" b="1" dirty="0" smtClean="0">
                <a:solidFill>
                  <a:schemeClr val="bg1"/>
                </a:solidFill>
                <a:latin typeface="Eras Medium ITC" panose="020B0602030504020804" pitchFamily="34" charset="0"/>
              </a:rPr>
              <a:t>My  Tax, Your Tax, Our Destiny</a:t>
            </a:r>
            <a:endParaRPr lang="en-US" sz="1200" b="1" dirty="0">
              <a:solidFill>
                <a:schemeClr val="bg1"/>
              </a:solidFill>
              <a:latin typeface="Eras Medium ITC" panose="020B0602030504020804" pitchFamily="34" charset="0"/>
            </a:endParaRPr>
          </a:p>
        </p:txBody>
      </p:sp>
    </p:spTree>
    <p:extLst>
      <p:ext uri="{BB962C8B-B14F-4D97-AF65-F5344CB8AC3E}">
        <p14:creationId xmlns:p14="http://schemas.microsoft.com/office/powerpoint/2010/main" val="416504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 fmla="*/ 44068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44068 w 7086600"/>
              <a:gd name="connsiteY4" fmla="*/ 0 h 45719"/>
              <a:gd name="connsiteX0" fmla="*/ 33052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33052 w 7086600"/>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466725 w 7562850"/>
              <a:gd name="connsiteY0" fmla="*/ 9525 h 609600"/>
              <a:gd name="connsiteX1" fmla="*/ 7543800 w 7562850"/>
              <a:gd name="connsiteY1" fmla="*/ 0 h 609600"/>
              <a:gd name="connsiteX2" fmla="*/ 7562850 w 7562850"/>
              <a:gd name="connsiteY2" fmla="*/ 19050 h 609600"/>
              <a:gd name="connsiteX3" fmla="*/ 7562850 w 7562850"/>
              <a:gd name="connsiteY3" fmla="*/ 609600 h 609600"/>
              <a:gd name="connsiteX4" fmla="*/ 0 w 7562850"/>
              <a:gd name="connsiteY4" fmla="*/ 600075 h 609600"/>
              <a:gd name="connsiteX5" fmla="*/ 466725 w 7562850"/>
              <a:gd name="connsiteY5" fmla="*/ 9525 h 609600"/>
              <a:gd name="connsiteX0" fmla="*/ -2 w 7096123"/>
              <a:gd name="connsiteY0" fmla="*/ 9525 h 1562100"/>
              <a:gd name="connsiteX1" fmla="*/ 7077073 w 7096123"/>
              <a:gd name="connsiteY1" fmla="*/ 0 h 1562100"/>
              <a:gd name="connsiteX2" fmla="*/ 7096123 w 7096123"/>
              <a:gd name="connsiteY2" fmla="*/ 19050 h 1562100"/>
              <a:gd name="connsiteX3" fmla="*/ 7096123 w 7096123"/>
              <a:gd name="connsiteY3" fmla="*/ 609600 h 1562100"/>
              <a:gd name="connsiteX4" fmla="*/ 1143187 w 7096123"/>
              <a:gd name="connsiteY4" fmla="*/ 1562100 h 1562100"/>
              <a:gd name="connsiteX5" fmla="*/ -2 w 7096123"/>
              <a:gd name="connsiteY5" fmla="*/ 9525 h 1562100"/>
              <a:gd name="connsiteX0" fmla="*/ 2 w 7096127"/>
              <a:gd name="connsiteY0" fmla="*/ 9525 h 1143000"/>
              <a:gd name="connsiteX1" fmla="*/ 7077077 w 7096127"/>
              <a:gd name="connsiteY1" fmla="*/ 0 h 1143000"/>
              <a:gd name="connsiteX2" fmla="*/ 7096127 w 7096127"/>
              <a:gd name="connsiteY2" fmla="*/ 19050 h 1143000"/>
              <a:gd name="connsiteX3" fmla="*/ 7096127 w 7096127"/>
              <a:gd name="connsiteY3" fmla="*/ 609600 h 1143000"/>
              <a:gd name="connsiteX4" fmla="*/ 2603345 w 7096127"/>
              <a:gd name="connsiteY4" fmla="*/ 1143000 h 1143000"/>
              <a:gd name="connsiteX5" fmla="*/ 2 w 7096127"/>
              <a:gd name="connsiteY5" fmla="*/ 9525 h 1143000"/>
              <a:gd name="connsiteX0" fmla="*/ 2451039 w 4492782"/>
              <a:gd name="connsiteY0" fmla="*/ 19050 h 1143000"/>
              <a:gd name="connsiteX1" fmla="*/ 4473732 w 4492782"/>
              <a:gd name="connsiteY1" fmla="*/ 0 h 1143000"/>
              <a:gd name="connsiteX2" fmla="*/ 4492782 w 4492782"/>
              <a:gd name="connsiteY2" fmla="*/ 19050 h 1143000"/>
              <a:gd name="connsiteX3" fmla="*/ 4492782 w 4492782"/>
              <a:gd name="connsiteY3" fmla="*/ 609600 h 1143000"/>
              <a:gd name="connsiteX4" fmla="*/ 0 w 4492782"/>
              <a:gd name="connsiteY4" fmla="*/ 1143000 h 1143000"/>
              <a:gd name="connsiteX5" fmla="*/ 2451039 w 4492782"/>
              <a:gd name="connsiteY5" fmla="*/ 19050 h 1143000"/>
              <a:gd name="connsiteX0" fmla="*/ 0 w 2041743"/>
              <a:gd name="connsiteY0" fmla="*/ 19050 h 1495425"/>
              <a:gd name="connsiteX1" fmla="*/ 2022693 w 2041743"/>
              <a:gd name="connsiteY1" fmla="*/ 0 h 1495425"/>
              <a:gd name="connsiteX2" fmla="*/ 2041743 w 2041743"/>
              <a:gd name="connsiteY2" fmla="*/ 19050 h 1495425"/>
              <a:gd name="connsiteX3" fmla="*/ 2041743 w 2041743"/>
              <a:gd name="connsiteY3" fmla="*/ 609600 h 1495425"/>
              <a:gd name="connsiteX4" fmla="*/ 1966863 w 2041743"/>
              <a:gd name="connsiteY4" fmla="*/ 1495425 h 1495425"/>
              <a:gd name="connsiteX5" fmla="*/ 0 w 2041743"/>
              <a:gd name="connsiteY5" fmla="*/ 19050 h 1495425"/>
              <a:gd name="connsiteX0" fmla="*/ 0 w 7171001"/>
              <a:gd name="connsiteY0" fmla="*/ 19050 h 1495425"/>
              <a:gd name="connsiteX1" fmla="*/ 7151951 w 7171001"/>
              <a:gd name="connsiteY1" fmla="*/ 0 h 1495425"/>
              <a:gd name="connsiteX2" fmla="*/ 7171001 w 7171001"/>
              <a:gd name="connsiteY2" fmla="*/ 19050 h 1495425"/>
              <a:gd name="connsiteX3" fmla="*/ 7171001 w 7171001"/>
              <a:gd name="connsiteY3" fmla="*/ 609600 h 1495425"/>
              <a:gd name="connsiteX4" fmla="*/ 7096121 w 7171001"/>
              <a:gd name="connsiteY4" fmla="*/ 1495425 h 1495425"/>
              <a:gd name="connsiteX5" fmla="*/ 0 w 7171001"/>
              <a:gd name="connsiteY5" fmla="*/ 19050 h 1495425"/>
              <a:gd name="connsiteX0" fmla="*/ 0 w 7208441"/>
              <a:gd name="connsiteY0" fmla="*/ 19050 h 1495425"/>
              <a:gd name="connsiteX1" fmla="*/ 7151951 w 7208441"/>
              <a:gd name="connsiteY1" fmla="*/ 0 h 1495425"/>
              <a:gd name="connsiteX2" fmla="*/ 7208441 w 7208441"/>
              <a:gd name="connsiteY2" fmla="*/ 238125 h 1495425"/>
              <a:gd name="connsiteX3" fmla="*/ 7171001 w 7208441"/>
              <a:gd name="connsiteY3" fmla="*/ 609600 h 1495425"/>
              <a:gd name="connsiteX4" fmla="*/ 7096121 w 7208441"/>
              <a:gd name="connsiteY4" fmla="*/ 1495425 h 1495425"/>
              <a:gd name="connsiteX5" fmla="*/ 0 w 7208441"/>
              <a:gd name="connsiteY5" fmla="*/ 19050 h 1495425"/>
              <a:gd name="connsiteX0" fmla="*/ 0 w 7171001"/>
              <a:gd name="connsiteY0" fmla="*/ 19050 h 1495425"/>
              <a:gd name="connsiteX1" fmla="*/ 7151951 w 7171001"/>
              <a:gd name="connsiteY1" fmla="*/ 0 h 1495425"/>
              <a:gd name="connsiteX2" fmla="*/ 7171001 w 7171001"/>
              <a:gd name="connsiteY2" fmla="*/ 609600 h 1495425"/>
              <a:gd name="connsiteX3" fmla="*/ 7096121 w 7171001"/>
              <a:gd name="connsiteY3" fmla="*/ 1495425 h 1495425"/>
              <a:gd name="connsiteX4" fmla="*/ 0 w 7171001"/>
              <a:gd name="connsiteY4" fmla="*/ 19050 h 1495425"/>
              <a:gd name="connsiteX0" fmla="*/ 0 w 7151951"/>
              <a:gd name="connsiteY0" fmla="*/ 19050 h 1495425"/>
              <a:gd name="connsiteX1" fmla="*/ 7151951 w 7151951"/>
              <a:gd name="connsiteY1" fmla="*/ 0 h 1495425"/>
              <a:gd name="connsiteX2" fmla="*/ 7096121 w 7151951"/>
              <a:gd name="connsiteY2" fmla="*/ 1495425 h 1495425"/>
              <a:gd name="connsiteX3" fmla="*/ 0 w 7151951"/>
              <a:gd name="connsiteY3" fmla="*/ 19050 h 1495425"/>
              <a:gd name="connsiteX0" fmla="*/ 0 w 7151951"/>
              <a:gd name="connsiteY0" fmla="*/ 19050 h 1127320"/>
              <a:gd name="connsiteX1" fmla="*/ 7151951 w 7151951"/>
              <a:gd name="connsiteY1" fmla="*/ 0 h 1127320"/>
              <a:gd name="connsiteX2" fmla="*/ 4636214 w 7151951"/>
              <a:gd name="connsiteY2" fmla="*/ 1127320 h 1127320"/>
              <a:gd name="connsiteX3" fmla="*/ 0 w 7151951"/>
              <a:gd name="connsiteY3" fmla="*/ 19050 h 1127320"/>
            </a:gdLst>
            <a:ahLst/>
            <a:cxnLst>
              <a:cxn ang="0">
                <a:pos x="connsiteX0" y="connsiteY0"/>
              </a:cxn>
              <a:cxn ang="0">
                <a:pos x="connsiteX1" y="connsiteY1"/>
              </a:cxn>
              <a:cxn ang="0">
                <a:pos x="connsiteX2" y="connsiteY2"/>
              </a:cxn>
              <a:cxn ang="0">
                <a:pos x="connsiteX3" y="connsiteY3"/>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 fmla="*/ 371475 w 7543800"/>
              <a:gd name="connsiteY0" fmla="*/ 19050 h 304800"/>
              <a:gd name="connsiteX1" fmla="*/ 7543800 w 7543800"/>
              <a:gd name="connsiteY1" fmla="*/ 0 h 304800"/>
              <a:gd name="connsiteX2" fmla="*/ 7543800 w 7543800"/>
              <a:gd name="connsiteY2" fmla="*/ 304800 h 304800"/>
              <a:gd name="connsiteX3" fmla="*/ 0 w 7543800"/>
              <a:gd name="connsiteY3" fmla="*/ 304800 h 304800"/>
              <a:gd name="connsiteX4" fmla="*/ 371475 w 7543800"/>
              <a:gd name="connsiteY4" fmla="*/ 19050 h 304800"/>
              <a:gd name="connsiteX0" fmla="*/ 390525 w 7562850"/>
              <a:gd name="connsiteY0" fmla="*/ 19050 h 581025"/>
              <a:gd name="connsiteX1" fmla="*/ 7562850 w 7562850"/>
              <a:gd name="connsiteY1" fmla="*/ 0 h 581025"/>
              <a:gd name="connsiteX2" fmla="*/ 7562850 w 7562850"/>
              <a:gd name="connsiteY2" fmla="*/ 304800 h 581025"/>
              <a:gd name="connsiteX3" fmla="*/ 0 w 7562850"/>
              <a:gd name="connsiteY3" fmla="*/ 581025 h 581025"/>
              <a:gd name="connsiteX4" fmla="*/ 390525 w 7562850"/>
              <a:gd name="connsiteY4" fmla="*/ 19050 h 581025"/>
              <a:gd name="connsiteX0" fmla="*/ 390525 w 7562850"/>
              <a:gd name="connsiteY0" fmla="*/ 19050 h 590550"/>
              <a:gd name="connsiteX1" fmla="*/ 7562850 w 7562850"/>
              <a:gd name="connsiteY1" fmla="*/ 0 h 590550"/>
              <a:gd name="connsiteX2" fmla="*/ 7562850 w 7562850"/>
              <a:gd name="connsiteY2" fmla="*/ 590550 h 590550"/>
              <a:gd name="connsiteX3" fmla="*/ 0 w 7562850"/>
              <a:gd name="connsiteY3" fmla="*/ 581025 h 590550"/>
              <a:gd name="connsiteX4" fmla="*/ 390525 w 7562850"/>
              <a:gd name="connsiteY4" fmla="*/ 19050 h 590550"/>
              <a:gd name="connsiteX0" fmla="*/ 428625 w 7562850"/>
              <a:gd name="connsiteY0" fmla="*/ 9525 h 590550"/>
              <a:gd name="connsiteX1" fmla="*/ 7562850 w 7562850"/>
              <a:gd name="connsiteY1" fmla="*/ 0 h 590550"/>
              <a:gd name="connsiteX2" fmla="*/ 7562850 w 7562850"/>
              <a:gd name="connsiteY2" fmla="*/ 590550 h 590550"/>
              <a:gd name="connsiteX3" fmla="*/ 0 w 7562850"/>
              <a:gd name="connsiteY3" fmla="*/ 581025 h 590550"/>
              <a:gd name="connsiteX4" fmla="*/ 428625 w 7562850"/>
              <a:gd name="connsiteY4" fmla="*/ 9525 h 590550"/>
              <a:gd name="connsiteX0" fmla="*/ 466725 w 7562850"/>
              <a:gd name="connsiteY0" fmla="*/ 0 h 600075"/>
              <a:gd name="connsiteX1" fmla="*/ 7562850 w 7562850"/>
              <a:gd name="connsiteY1" fmla="*/ 9525 h 600075"/>
              <a:gd name="connsiteX2" fmla="*/ 7562850 w 7562850"/>
              <a:gd name="connsiteY2" fmla="*/ 600075 h 600075"/>
              <a:gd name="connsiteX3" fmla="*/ 0 w 7562850"/>
              <a:gd name="connsiteY3" fmla="*/ 590550 h 600075"/>
              <a:gd name="connsiteX4" fmla="*/ 466725 w 7562850"/>
              <a:gd name="connsiteY4" fmla="*/ 0 h 600075"/>
              <a:gd name="connsiteX0" fmla="*/ 352425 w 7448550"/>
              <a:gd name="connsiteY0" fmla="*/ 0 h 600075"/>
              <a:gd name="connsiteX1" fmla="*/ 7448550 w 7448550"/>
              <a:gd name="connsiteY1" fmla="*/ 9525 h 600075"/>
              <a:gd name="connsiteX2" fmla="*/ 7448550 w 7448550"/>
              <a:gd name="connsiteY2" fmla="*/ 600075 h 600075"/>
              <a:gd name="connsiteX3" fmla="*/ 0 w 7448550"/>
              <a:gd name="connsiteY3" fmla="*/ 590551 h 600075"/>
              <a:gd name="connsiteX4" fmla="*/ 352425 w 7448550"/>
              <a:gd name="connsiteY4" fmla="*/ 0 h 600075"/>
              <a:gd name="connsiteX0" fmla="*/ 390525 w 7486650"/>
              <a:gd name="connsiteY0" fmla="*/ 0 h 600075"/>
              <a:gd name="connsiteX1" fmla="*/ 7486650 w 7486650"/>
              <a:gd name="connsiteY1" fmla="*/ 9525 h 600075"/>
              <a:gd name="connsiteX2" fmla="*/ 7486650 w 7486650"/>
              <a:gd name="connsiteY2" fmla="*/ 600075 h 600075"/>
              <a:gd name="connsiteX3" fmla="*/ 0 w 7486650"/>
              <a:gd name="connsiteY3" fmla="*/ 590551 h 600075"/>
              <a:gd name="connsiteX4" fmla="*/ 390525 w 7486650"/>
              <a:gd name="connsiteY4" fmla="*/ 0 h 600075"/>
              <a:gd name="connsiteX0" fmla="*/ 7692320 w 7692320"/>
              <a:gd name="connsiteY0" fmla="*/ 0 h 765096"/>
              <a:gd name="connsiteX1" fmla="*/ 7486650 w 7692320"/>
              <a:gd name="connsiteY1" fmla="*/ 174546 h 765096"/>
              <a:gd name="connsiteX2" fmla="*/ 7486650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486650 w 7692320"/>
              <a:gd name="connsiteY1" fmla="*/ 174546 h 765096"/>
              <a:gd name="connsiteX2" fmla="*/ 7625292 w 7692320"/>
              <a:gd name="connsiteY2" fmla="*/ 765096 h 765096"/>
              <a:gd name="connsiteX3" fmla="*/ 0 w 7692320"/>
              <a:gd name="connsiteY3" fmla="*/ 755572 h 765096"/>
              <a:gd name="connsiteX4" fmla="*/ 7692320 w 7692320"/>
              <a:gd name="connsiteY4" fmla="*/ 0 h 765096"/>
              <a:gd name="connsiteX0" fmla="*/ 7692320 w 7692320"/>
              <a:gd name="connsiteY0" fmla="*/ 0 h 765096"/>
              <a:gd name="connsiteX1" fmla="*/ 7625292 w 7692320"/>
              <a:gd name="connsiteY1" fmla="*/ 765096 h 765096"/>
              <a:gd name="connsiteX2" fmla="*/ 0 w 7692320"/>
              <a:gd name="connsiteY2" fmla="*/ 755572 h 765096"/>
              <a:gd name="connsiteX3" fmla="*/ 7692320 w 7692320"/>
              <a:gd name="connsiteY3" fmla="*/ 0 h 765096"/>
              <a:gd name="connsiteX0" fmla="*/ 7599892 w 7625292"/>
              <a:gd name="connsiteY0" fmla="*/ 0 h 750094"/>
              <a:gd name="connsiteX1" fmla="*/ 7625292 w 7625292"/>
              <a:gd name="connsiteY1" fmla="*/ 750094 h 750094"/>
              <a:gd name="connsiteX2" fmla="*/ 0 w 7625292"/>
              <a:gd name="connsiteY2" fmla="*/ 740570 h 750094"/>
              <a:gd name="connsiteX3" fmla="*/ 7599892 w 7625292"/>
              <a:gd name="connsiteY3" fmla="*/ 0 h 750094"/>
              <a:gd name="connsiteX0" fmla="*/ 7618327 w 7625292"/>
              <a:gd name="connsiteY0" fmla="*/ 0 h 750094"/>
              <a:gd name="connsiteX1" fmla="*/ 7625292 w 7625292"/>
              <a:gd name="connsiteY1" fmla="*/ 750094 h 750094"/>
              <a:gd name="connsiteX2" fmla="*/ 0 w 7625292"/>
              <a:gd name="connsiteY2" fmla="*/ 740570 h 750094"/>
              <a:gd name="connsiteX3" fmla="*/ 7618327 w 7625292"/>
              <a:gd name="connsiteY3" fmla="*/ 0 h 750094"/>
            </a:gdLst>
            <a:ahLst/>
            <a:cxnLst>
              <a:cxn ang="0">
                <a:pos x="connsiteX0" y="connsiteY0"/>
              </a:cxn>
              <a:cxn ang="0">
                <a:pos x="connsiteX1" y="connsiteY1"/>
              </a:cxn>
              <a:cxn ang="0">
                <a:pos x="connsiteX2" y="connsiteY2"/>
              </a:cxn>
              <a:cxn ang="0">
                <a:pos x="connsiteX3" y="connsiteY3"/>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2400300 w 5867400"/>
              <a:gd name="connsiteY1" fmla="*/ 228600 h 476249"/>
              <a:gd name="connsiteX2" fmla="*/ 5867400 w 5867400"/>
              <a:gd name="connsiteY2" fmla="*/ 476249 h 476249"/>
              <a:gd name="connsiteX3" fmla="*/ 0 w 5867400"/>
              <a:gd name="connsiteY3" fmla="*/ 476249 h 476249"/>
              <a:gd name="connsiteX4" fmla="*/ 0 w 5867400"/>
              <a:gd name="connsiteY4" fmla="*/ 0 h 476249"/>
              <a:gd name="connsiteX0" fmla="*/ 0 w 5867400"/>
              <a:gd name="connsiteY0" fmla="*/ 0 h 476249"/>
              <a:gd name="connsiteX1" fmla="*/ 5867400 w 5867400"/>
              <a:gd name="connsiteY1" fmla="*/ 476249 h 476249"/>
              <a:gd name="connsiteX2" fmla="*/ 0 w 5867400"/>
              <a:gd name="connsiteY2" fmla="*/ 476249 h 476249"/>
              <a:gd name="connsiteX3" fmla="*/ 0 w 5867400"/>
              <a:gd name="connsiteY3" fmla="*/ 0 h 476249"/>
            </a:gdLst>
            <a:ahLst/>
            <a:cxnLst>
              <a:cxn ang="0">
                <a:pos x="connsiteX0" y="connsiteY0"/>
              </a:cxn>
              <a:cxn ang="0">
                <a:pos x="connsiteX1" y="connsiteY1"/>
              </a:cxn>
              <a:cxn ang="0">
                <a:pos x="connsiteX2" y="connsiteY2"/>
              </a:cxn>
              <a:cxn ang="0">
                <a:pos x="connsiteX3" y="connsiteY3"/>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D26972-6D90-450F-93F4-A5B8BDFD8717}" type="datetime1">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6352433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073B1C-9C32-42E9-992C-7465FFD03788}" type="datetime1">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AF47D8-8303-4DB7-989C-3762F75A448A}" type="slidenum">
              <a:rPr lang="en-US" smtClean="0"/>
              <a:t>‹#›</a:t>
            </a:fld>
            <a:endParaRPr lang="en-US" dirty="0"/>
          </a:p>
        </p:txBody>
      </p:sp>
    </p:spTree>
    <p:extLst>
      <p:ext uri="{BB962C8B-B14F-4D97-AF65-F5344CB8AC3E}">
        <p14:creationId xmlns:p14="http://schemas.microsoft.com/office/powerpoint/2010/main" val="3773756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4380F-C026-4345-9535-53531D7F8A07}" type="datetime1">
              <a:rPr lang="en-US" smtClean="0"/>
              <a:t>5/24/2019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F47D8-8303-4DB7-989C-3762F75A448A}" type="slidenum">
              <a:rPr lang="en-US" smtClean="0"/>
              <a:t>‹#›</a:t>
            </a:fld>
            <a:endParaRPr lang="en-US" dirty="0"/>
          </a:p>
        </p:txBody>
      </p:sp>
    </p:spTree>
    <p:extLst>
      <p:ext uri="{BB962C8B-B14F-4D97-AF65-F5344CB8AC3E}">
        <p14:creationId xmlns:p14="http://schemas.microsoft.com/office/powerpoint/2010/main" val="40828795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79DAF-19E7-4DCF-9559-B3F8CF20204C}"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24470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BCC0F-6990-49C0-A74D-C764514A3170}" type="datetime1">
              <a:rPr lang="en-US" smtClean="0">
                <a:solidFill>
                  <a:prstClr val="black">
                    <a:tint val="75000"/>
                  </a:prstClr>
                </a:solidFill>
              </a:rPr>
              <a:t>5/24/2019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F47D8-8303-4DB7-989C-3762F75A448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97605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2059"/>
          <p:cNvSpPr/>
          <p:nvPr/>
        </p:nvSpPr>
        <p:spPr>
          <a:xfrm>
            <a:off x="-39592" y="0"/>
            <a:ext cx="9166952" cy="693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C:\Users\Chibabec\Desktop\VARIOUS DESKTOP ITEMS\ZRA LOGO with new taglin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Connector 26"/>
          <p:cNvCxnSpPr/>
          <p:nvPr/>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2055" name="Rectangle 2054"/>
          <p:cNvSpPr/>
          <p:nvPr/>
        </p:nvSpPr>
        <p:spPr>
          <a:xfrm>
            <a:off x="-52101" y="39965"/>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1968427 h 4876880"/>
              <a:gd name="connsiteX4" fmla="*/ 0 w 8153400"/>
              <a:gd name="connsiteY4" fmla="*/ 0 h 4876880"/>
              <a:gd name="connsiteX0" fmla="*/ 11017 w 8164417"/>
              <a:gd name="connsiteY0" fmla="*/ 0 h 4876880"/>
              <a:gd name="connsiteX1" fmla="*/ 8164417 w 8164417"/>
              <a:gd name="connsiteY1" fmla="*/ 0 h 4876880"/>
              <a:gd name="connsiteX2" fmla="*/ 8164417 w 8164417"/>
              <a:gd name="connsiteY2" fmla="*/ 4876880 h 4876880"/>
              <a:gd name="connsiteX3" fmla="*/ 0 w 8164417"/>
              <a:gd name="connsiteY3" fmla="*/ 2387068 h 4876880"/>
              <a:gd name="connsiteX4" fmla="*/ 11017 w 8164417"/>
              <a:gd name="connsiteY4" fmla="*/ 0 h 4876880"/>
              <a:gd name="connsiteX0" fmla="*/ 11017 w 8164417"/>
              <a:gd name="connsiteY0" fmla="*/ 0 h 4854846"/>
              <a:gd name="connsiteX1" fmla="*/ 8164417 w 8164417"/>
              <a:gd name="connsiteY1" fmla="*/ 0 h 4854846"/>
              <a:gd name="connsiteX2" fmla="*/ 5013592 w 8164417"/>
              <a:gd name="connsiteY2" fmla="*/ 4854846 h 4854846"/>
              <a:gd name="connsiteX3" fmla="*/ 0 w 8164417"/>
              <a:gd name="connsiteY3" fmla="*/ 2387068 h 4854846"/>
              <a:gd name="connsiteX4" fmla="*/ 11017 w 8164417"/>
              <a:gd name="connsiteY4" fmla="*/ 0 h 4854846"/>
              <a:gd name="connsiteX0" fmla="*/ 11017 w 9166952"/>
              <a:gd name="connsiteY0" fmla="*/ 0 h 4854846"/>
              <a:gd name="connsiteX1" fmla="*/ 9166952 w 9166952"/>
              <a:gd name="connsiteY1" fmla="*/ 11017 h 4854846"/>
              <a:gd name="connsiteX2" fmla="*/ 5013592 w 9166952"/>
              <a:gd name="connsiteY2" fmla="*/ 4854846 h 4854846"/>
              <a:gd name="connsiteX3" fmla="*/ 0 w 9166952"/>
              <a:gd name="connsiteY3" fmla="*/ 2387068 h 4854846"/>
              <a:gd name="connsiteX4" fmla="*/ 11017 w 9166952"/>
              <a:gd name="connsiteY4" fmla="*/ 0 h 4854846"/>
              <a:gd name="connsiteX0" fmla="*/ 11017 w 9166952"/>
              <a:gd name="connsiteY0" fmla="*/ 0 h 4854846"/>
              <a:gd name="connsiteX1" fmla="*/ 9166952 w 9166952"/>
              <a:gd name="connsiteY1" fmla="*/ 11017 h 4854846"/>
              <a:gd name="connsiteX2" fmla="*/ 6830917 w 9166952"/>
              <a:gd name="connsiteY2" fmla="*/ 27336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4854846"/>
              <a:gd name="connsiteX1" fmla="*/ 9166952 w 9166952"/>
              <a:gd name="connsiteY1" fmla="*/ 11017 h 4854846"/>
              <a:gd name="connsiteX2" fmla="*/ 9155017 w 9166952"/>
              <a:gd name="connsiteY2" fmla="*/ 336232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74742"/>
              <a:gd name="connsiteY0" fmla="*/ 0 h 4854846"/>
              <a:gd name="connsiteX1" fmla="*/ 9166952 w 9174742"/>
              <a:gd name="connsiteY1" fmla="*/ 11017 h 4854846"/>
              <a:gd name="connsiteX2" fmla="*/ 9174067 w 9174742"/>
              <a:gd name="connsiteY2" fmla="*/ 16192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74742"/>
              <a:gd name="connsiteY0" fmla="*/ 0 h 4854846"/>
              <a:gd name="connsiteX1" fmla="*/ 9166952 w 9174742"/>
              <a:gd name="connsiteY1" fmla="*/ 11017 h 4854846"/>
              <a:gd name="connsiteX2" fmla="*/ 9174067 w 9174742"/>
              <a:gd name="connsiteY2" fmla="*/ 1314450 h 4854846"/>
              <a:gd name="connsiteX3" fmla="*/ 5013592 w 9174742"/>
              <a:gd name="connsiteY3" fmla="*/ 4854846 h 4854846"/>
              <a:gd name="connsiteX4" fmla="*/ 0 w 9174742"/>
              <a:gd name="connsiteY4" fmla="*/ 2387068 h 4854846"/>
              <a:gd name="connsiteX5" fmla="*/ 11017 w 9174742"/>
              <a:gd name="connsiteY5" fmla="*/ 0 h 4854846"/>
              <a:gd name="connsiteX0" fmla="*/ 11017 w 9166952"/>
              <a:gd name="connsiteY0" fmla="*/ 0 h 4854846"/>
              <a:gd name="connsiteX1" fmla="*/ 9166952 w 9166952"/>
              <a:gd name="connsiteY1" fmla="*/ 11017 h 4854846"/>
              <a:gd name="connsiteX2" fmla="*/ 9155017 w 9166952"/>
              <a:gd name="connsiteY2" fmla="*/ 3533775 h 4854846"/>
              <a:gd name="connsiteX3" fmla="*/ 5013592 w 9166952"/>
              <a:gd name="connsiteY3" fmla="*/ 4854846 h 4854846"/>
              <a:gd name="connsiteX4" fmla="*/ 0 w 9166952"/>
              <a:gd name="connsiteY4" fmla="*/ 2387068 h 4854846"/>
              <a:gd name="connsiteX5" fmla="*/ 11017 w 9166952"/>
              <a:gd name="connsiteY5" fmla="*/ 0 h 4854846"/>
              <a:gd name="connsiteX0" fmla="*/ 11017 w 9166952"/>
              <a:gd name="connsiteY0" fmla="*/ 0 h 5759721"/>
              <a:gd name="connsiteX1" fmla="*/ 9166952 w 9166952"/>
              <a:gd name="connsiteY1" fmla="*/ 11017 h 5759721"/>
              <a:gd name="connsiteX2" fmla="*/ 9155017 w 9166952"/>
              <a:gd name="connsiteY2" fmla="*/ 3533775 h 5759721"/>
              <a:gd name="connsiteX3" fmla="*/ 4994542 w 9166952"/>
              <a:gd name="connsiteY3" fmla="*/ 5759721 h 5759721"/>
              <a:gd name="connsiteX4" fmla="*/ 0 w 9166952"/>
              <a:gd name="connsiteY4" fmla="*/ 2387068 h 5759721"/>
              <a:gd name="connsiteX5" fmla="*/ 11017 w 9166952"/>
              <a:gd name="connsiteY5" fmla="*/ 0 h 5759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6" name="Rectangle 2055"/>
          <p:cNvSpPr/>
          <p:nvPr/>
        </p:nvSpPr>
        <p:spPr>
          <a:xfrm>
            <a:off x="-42577" y="1752600"/>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 fmla="*/ 0 w 5268817"/>
              <a:gd name="connsiteY0" fmla="*/ 0 h 2445744"/>
              <a:gd name="connsiteX1" fmla="*/ 4971361 w 5268817"/>
              <a:gd name="connsiteY1" fmla="*/ 2445744 h 2445744"/>
              <a:gd name="connsiteX2" fmla="*/ 5268817 w 5268817"/>
              <a:gd name="connsiteY2" fmla="*/ 1676399 h 2445744"/>
              <a:gd name="connsiteX3" fmla="*/ 0 w 5268817"/>
              <a:gd name="connsiteY3" fmla="*/ 1676399 h 2445744"/>
              <a:gd name="connsiteX4" fmla="*/ 0 w 5268817"/>
              <a:gd name="connsiteY4" fmla="*/ 0 h 2445744"/>
              <a:gd name="connsiteX0" fmla="*/ 0 w 4971361"/>
              <a:gd name="connsiteY0" fmla="*/ 0 h 3031473"/>
              <a:gd name="connsiteX1" fmla="*/ 4971361 w 4971361"/>
              <a:gd name="connsiteY1" fmla="*/ 2445744 h 3031473"/>
              <a:gd name="connsiteX2" fmla="*/ 4453568 w 4971361"/>
              <a:gd name="connsiteY2" fmla="*/ 3031473 h 3031473"/>
              <a:gd name="connsiteX3" fmla="*/ 0 w 4971361"/>
              <a:gd name="connsiteY3" fmla="*/ 1676399 h 3031473"/>
              <a:gd name="connsiteX4" fmla="*/ 0 w 4971361"/>
              <a:gd name="connsiteY4" fmla="*/ 0 h 3031473"/>
              <a:gd name="connsiteX0" fmla="*/ 0 w 4927294"/>
              <a:gd name="connsiteY0" fmla="*/ 0 h 3031473"/>
              <a:gd name="connsiteX1" fmla="*/ 4927294 w 4927294"/>
              <a:gd name="connsiteY1" fmla="*/ 2434727 h 3031473"/>
              <a:gd name="connsiteX2" fmla="*/ 4453568 w 4927294"/>
              <a:gd name="connsiteY2" fmla="*/ 3031473 h 3031473"/>
              <a:gd name="connsiteX3" fmla="*/ 0 w 4927294"/>
              <a:gd name="connsiteY3" fmla="*/ 1676399 h 3031473"/>
              <a:gd name="connsiteX4" fmla="*/ 0 w 4927294"/>
              <a:gd name="connsiteY4" fmla="*/ 0 h 3031473"/>
              <a:gd name="connsiteX0" fmla="*/ 0 w 4927294"/>
              <a:gd name="connsiteY0" fmla="*/ 0 h 3031473"/>
              <a:gd name="connsiteX1" fmla="*/ 11017 w 4927294"/>
              <a:gd name="connsiteY1" fmla="*/ 51260 h 3031473"/>
              <a:gd name="connsiteX2" fmla="*/ 4927294 w 4927294"/>
              <a:gd name="connsiteY2" fmla="*/ 2434727 h 3031473"/>
              <a:gd name="connsiteX3" fmla="*/ 4453568 w 4927294"/>
              <a:gd name="connsiteY3" fmla="*/ 3031473 h 3031473"/>
              <a:gd name="connsiteX4" fmla="*/ 0 w 4927294"/>
              <a:gd name="connsiteY4" fmla="*/ 1676399 h 3031473"/>
              <a:gd name="connsiteX5" fmla="*/ 0 w 4927294"/>
              <a:gd name="connsiteY5" fmla="*/ 0 h 3031473"/>
              <a:gd name="connsiteX0" fmla="*/ 0 w 5555944"/>
              <a:gd name="connsiteY0" fmla="*/ 0 h 3031473"/>
              <a:gd name="connsiteX1" fmla="*/ 11017 w 5555944"/>
              <a:gd name="connsiteY1" fmla="*/ 51260 h 3031473"/>
              <a:gd name="connsiteX2" fmla="*/ 5555944 w 5555944"/>
              <a:gd name="connsiteY2" fmla="*/ 2701427 h 3031473"/>
              <a:gd name="connsiteX3" fmla="*/ 4453568 w 5555944"/>
              <a:gd name="connsiteY3" fmla="*/ 3031473 h 3031473"/>
              <a:gd name="connsiteX4" fmla="*/ 0 w 5555944"/>
              <a:gd name="connsiteY4" fmla="*/ 1676399 h 3031473"/>
              <a:gd name="connsiteX5" fmla="*/ 0 w 5555944"/>
              <a:gd name="connsiteY5" fmla="*/ 0 h 3031473"/>
              <a:gd name="connsiteX0" fmla="*/ 0 w 5555944"/>
              <a:gd name="connsiteY0" fmla="*/ 0 h 3260073"/>
              <a:gd name="connsiteX1" fmla="*/ 11017 w 5555944"/>
              <a:gd name="connsiteY1" fmla="*/ 51260 h 3260073"/>
              <a:gd name="connsiteX2" fmla="*/ 5555944 w 5555944"/>
              <a:gd name="connsiteY2" fmla="*/ 2701427 h 3260073"/>
              <a:gd name="connsiteX3" fmla="*/ 4882193 w 5555944"/>
              <a:gd name="connsiteY3" fmla="*/ 3260073 h 3260073"/>
              <a:gd name="connsiteX4" fmla="*/ 0 w 5555944"/>
              <a:gd name="connsiteY4" fmla="*/ 1676399 h 3260073"/>
              <a:gd name="connsiteX5" fmla="*/ 0 w 5555944"/>
              <a:gd name="connsiteY5" fmla="*/ 0 h 3260073"/>
              <a:gd name="connsiteX0" fmla="*/ 0 w 5515839"/>
              <a:gd name="connsiteY0" fmla="*/ 0 h 3260073"/>
              <a:gd name="connsiteX1" fmla="*/ 11017 w 5515839"/>
              <a:gd name="connsiteY1" fmla="*/ 51260 h 3260073"/>
              <a:gd name="connsiteX2" fmla="*/ 5515839 w 5515839"/>
              <a:gd name="connsiteY2" fmla="*/ 2697416 h 3260073"/>
              <a:gd name="connsiteX3" fmla="*/ 4882193 w 5515839"/>
              <a:gd name="connsiteY3" fmla="*/ 3260073 h 3260073"/>
              <a:gd name="connsiteX4" fmla="*/ 0 w 5515839"/>
              <a:gd name="connsiteY4" fmla="*/ 1676399 h 3260073"/>
              <a:gd name="connsiteX5" fmla="*/ 0 w 5515839"/>
              <a:gd name="connsiteY5" fmla="*/ 0 h 3260073"/>
              <a:gd name="connsiteX0" fmla="*/ 0 w 5531881"/>
              <a:gd name="connsiteY0" fmla="*/ 0 h 3260073"/>
              <a:gd name="connsiteX1" fmla="*/ 11017 w 5531881"/>
              <a:gd name="connsiteY1" fmla="*/ 51260 h 3260073"/>
              <a:gd name="connsiteX2" fmla="*/ 5531881 w 5531881"/>
              <a:gd name="connsiteY2" fmla="*/ 2697416 h 3260073"/>
              <a:gd name="connsiteX3" fmla="*/ 4882193 w 5531881"/>
              <a:gd name="connsiteY3" fmla="*/ 3260073 h 3260073"/>
              <a:gd name="connsiteX4" fmla="*/ 0 w 5531881"/>
              <a:gd name="connsiteY4" fmla="*/ 1676399 h 3260073"/>
              <a:gd name="connsiteX5" fmla="*/ 0 w 5531881"/>
              <a:gd name="connsiteY5" fmla="*/ 0 h 3260073"/>
              <a:gd name="connsiteX0" fmla="*/ 0 w 5788804"/>
              <a:gd name="connsiteY0" fmla="*/ 0 h 3260073"/>
              <a:gd name="connsiteX1" fmla="*/ 11017 w 5788804"/>
              <a:gd name="connsiteY1" fmla="*/ 51260 h 3260073"/>
              <a:gd name="connsiteX2" fmla="*/ 5788804 w 5788804"/>
              <a:gd name="connsiteY2" fmla="*/ 2738855 h 3260073"/>
              <a:gd name="connsiteX3" fmla="*/ 4882193 w 5788804"/>
              <a:gd name="connsiteY3" fmla="*/ 3260073 h 3260073"/>
              <a:gd name="connsiteX4" fmla="*/ 0 w 5788804"/>
              <a:gd name="connsiteY4" fmla="*/ 1676399 h 3260073"/>
              <a:gd name="connsiteX5" fmla="*/ 0 w 5788804"/>
              <a:gd name="connsiteY5" fmla="*/ 0 h 3260073"/>
              <a:gd name="connsiteX0" fmla="*/ 0 w 5788804"/>
              <a:gd name="connsiteY0" fmla="*/ 0 h 3268361"/>
              <a:gd name="connsiteX1" fmla="*/ 11017 w 5788804"/>
              <a:gd name="connsiteY1" fmla="*/ 51260 h 3268361"/>
              <a:gd name="connsiteX2" fmla="*/ 5788804 w 5788804"/>
              <a:gd name="connsiteY2" fmla="*/ 2738855 h 3268361"/>
              <a:gd name="connsiteX3" fmla="*/ 4832466 w 5788804"/>
              <a:gd name="connsiteY3" fmla="*/ 3268361 h 3268361"/>
              <a:gd name="connsiteX4" fmla="*/ 0 w 5788804"/>
              <a:gd name="connsiteY4" fmla="*/ 1676399 h 3268361"/>
              <a:gd name="connsiteX5" fmla="*/ 0 w 5788804"/>
              <a:gd name="connsiteY5" fmla="*/ 0 h 3268361"/>
              <a:gd name="connsiteX0" fmla="*/ 0 w 5788804"/>
              <a:gd name="connsiteY0" fmla="*/ 0 h 3277104"/>
              <a:gd name="connsiteX1" fmla="*/ 11017 w 5788804"/>
              <a:gd name="connsiteY1" fmla="*/ 51260 h 3277104"/>
              <a:gd name="connsiteX2" fmla="*/ 5788804 w 5788804"/>
              <a:gd name="connsiteY2" fmla="*/ 2738855 h 3277104"/>
              <a:gd name="connsiteX3" fmla="*/ 4806237 w 5788804"/>
              <a:gd name="connsiteY3" fmla="*/ 3277104 h 3277104"/>
              <a:gd name="connsiteX4" fmla="*/ 0 w 5788804"/>
              <a:gd name="connsiteY4" fmla="*/ 1676399 h 3277104"/>
              <a:gd name="connsiteX5" fmla="*/ 0 w 5788804"/>
              <a:gd name="connsiteY5" fmla="*/ 0 h 32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7" name="Rectangle 2056"/>
          <p:cNvSpPr/>
          <p:nvPr/>
        </p:nvSpPr>
        <p:spPr>
          <a:xfrm>
            <a:off x="-52101" y="2541059"/>
            <a:ext cx="6009834" cy="325862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574754 w 4927294"/>
              <a:gd name="connsiteY1" fmla="*/ 198303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14600"/>
              <a:gd name="connsiteX1" fmla="*/ 4365433 w 4927294"/>
              <a:gd name="connsiteY1" fmla="*/ 1277956 h 2514600"/>
              <a:gd name="connsiteX2" fmla="*/ 4927294 w 4927294"/>
              <a:gd name="connsiteY2" fmla="*/ 2514600 h 2514600"/>
              <a:gd name="connsiteX3" fmla="*/ 0 w 4927294"/>
              <a:gd name="connsiteY3" fmla="*/ 2514600 h 2514600"/>
              <a:gd name="connsiteX4" fmla="*/ 0 w 4927294"/>
              <a:gd name="connsiteY4" fmla="*/ 0 h 2514600"/>
              <a:gd name="connsiteX0" fmla="*/ 0 w 4927294"/>
              <a:gd name="connsiteY0" fmla="*/ 0 h 2569685"/>
              <a:gd name="connsiteX1" fmla="*/ 4365433 w 4927294"/>
              <a:gd name="connsiteY1" fmla="*/ 1333041 h 2569685"/>
              <a:gd name="connsiteX2" fmla="*/ 4927294 w 4927294"/>
              <a:gd name="connsiteY2" fmla="*/ 2569685 h 2569685"/>
              <a:gd name="connsiteX3" fmla="*/ 0 w 4927294"/>
              <a:gd name="connsiteY3" fmla="*/ 2569685 h 2569685"/>
              <a:gd name="connsiteX4" fmla="*/ 0 w 4927294"/>
              <a:gd name="connsiteY4" fmla="*/ 0 h 2569685"/>
              <a:gd name="connsiteX0" fmla="*/ 0 w 4365433"/>
              <a:gd name="connsiteY0" fmla="*/ 0 h 2569685"/>
              <a:gd name="connsiteX1" fmla="*/ 4365433 w 4365433"/>
              <a:gd name="connsiteY1" fmla="*/ 1333041 h 2569685"/>
              <a:gd name="connsiteX2" fmla="*/ 3946793 w 4365433"/>
              <a:gd name="connsiteY2" fmla="*/ 1754437 h 2569685"/>
              <a:gd name="connsiteX3" fmla="*/ 0 w 4365433"/>
              <a:gd name="connsiteY3" fmla="*/ 2569685 h 2569685"/>
              <a:gd name="connsiteX4" fmla="*/ 0 w 4365433"/>
              <a:gd name="connsiteY4" fmla="*/ 0 h 2569685"/>
              <a:gd name="connsiteX0" fmla="*/ 22034 w 4387467"/>
              <a:gd name="connsiteY0" fmla="*/ 0 h 1754437"/>
              <a:gd name="connsiteX1" fmla="*/ 4387467 w 4387467"/>
              <a:gd name="connsiteY1" fmla="*/ 1333041 h 1754437"/>
              <a:gd name="connsiteX2" fmla="*/ 3968827 w 4387467"/>
              <a:gd name="connsiteY2" fmla="*/ 1754437 h 1754437"/>
              <a:gd name="connsiteX3" fmla="*/ 0 w 4387467"/>
              <a:gd name="connsiteY3" fmla="*/ 1225627 h 1754437"/>
              <a:gd name="connsiteX4" fmla="*/ 22034 w 4387467"/>
              <a:gd name="connsiteY4" fmla="*/ 0 h 1754437"/>
              <a:gd name="connsiteX0" fmla="*/ 22034 w 4387467"/>
              <a:gd name="connsiteY0" fmla="*/ 0 h 1765454"/>
              <a:gd name="connsiteX1" fmla="*/ 4387467 w 4387467"/>
              <a:gd name="connsiteY1" fmla="*/ 1333041 h 1765454"/>
              <a:gd name="connsiteX2" fmla="*/ 4023912 w 4387467"/>
              <a:gd name="connsiteY2" fmla="*/ 1765454 h 1765454"/>
              <a:gd name="connsiteX3" fmla="*/ 0 w 4387467"/>
              <a:gd name="connsiteY3" fmla="*/ 1225627 h 1765454"/>
              <a:gd name="connsiteX4" fmla="*/ 22034 w 4387467"/>
              <a:gd name="connsiteY4" fmla="*/ 0 h 1765454"/>
              <a:gd name="connsiteX0" fmla="*/ 22034 w 4409634"/>
              <a:gd name="connsiteY0" fmla="*/ 0 h 1765454"/>
              <a:gd name="connsiteX1" fmla="*/ 4409634 w 4409634"/>
              <a:gd name="connsiteY1" fmla="*/ 1333041 h 1765454"/>
              <a:gd name="connsiteX2" fmla="*/ 4023912 w 4409634"/>
              <a:gd name="connsiteY2" fmla="*/ 1765454 h 1765454"/>
              <a:gd name="connsiteX3" fmla="*/ 0 w 4409634"/>
              <a:gd name="connsiteY3" fmla="*/ 1225627 h 1765454"/>
              <a:gd name="connsiteX4" fmla="*/ 22034 w 4409634"/>
              <a:gd name="connsiteY4" fmla="*/ 0 h 1765454"/>
              <a:gd name="connsiteX0" fmla="*/ 22034 w 4409634"/>
              <a:gd name="connsiteY0" fmla="*/ 0 h 1770996"/>
              <a:gd name="connsiteX1" fmla="*/ 4409634 w 4409634"/>
              <a:gd name="connsiteY1" fmla="*/ 1333041 h 1770996"/>
              <a:gd name="connsiteX2" fmla="*/ 4057163 w 4409634"/>
              <a:gd name="connsiteY2" fmla="*/ 1770996 h 1770996"/>
              <a:gd name="connsiteX3" fmla="*/ 0 w 4409634"/>
              <a:gd name="connsiteY3" fmla="*/ 1225627 h 1770996"/>
              <a:gd name="connsiteX4" fmla="*/ 22034 w 4409634"/>
              <a:gd name="connsiteY4" fmla="*/ 0 h 1770996"/>
              <a:gd name="connsiteX0" fmla="*/ 22034 w 4409634"/>
              <a:gd name="connsiteY0" fmla="*/ 0 h 1715577"/>
              <a:gd name="connsiteX1" fmla="*/ 4409634 w 4409634"/>
              <a:gd name="connsiteY1" fmla="*/ 1277622 h 1715577"/>
              <a:gd name="connsiteX2" fmla="*/ 4057163 w 4409634"/>
              <a:gd name="connsiteY2" fmla="*/ 1715577 h 1715577"/>
              <a:gd name="connsiteX3" fmla="*/ 0 w 4409634"/>
              <a:gd name="connsiteY3" fmla="*/ 1170208 h 1715577"/>
              <a:gd name="connsiteX4" fmla="*/ 22034 w 4409634"/>
              <a:gd name="connsiteY4" fmla="*/ 0 h 1715577"/>
              <a:gd name="connsiteX0" fmla="*/ 22034 w 4409634"/>
              <a:gd name="connsiteY0" fmla="*/ 0 h 2191827"/>
              <a:gd name="connsiteX1" fmla="*/ 4409634 w 4409634"/>
              <a:gd name="connsiteY1" fmla="*/ 1277622 h 2191827"/>
              <a:gd name="connsiteX2" fmla="*/ 3876188 w 4409634"/>
              <a:gd name="connsiteY2" fmla="*/ 2191827 h 2191827"/>
              <a:gd name="connsiteX3" fmla="*/ 0 w 4409634"/>
              <a:gd name="connsiteY3" fmla="*/ 1170208 h 2191827"/>
              <a:gd name="connsiteX4" fmla="*/ 22034 w 4409634"/>
              <a:gd name="connsiteY4" fmla="*/ 0 h 2191827"/>
              <a:gd name="connsiteX0" fmla="*/ 22034 w 4190559"/>
              <a:gd name="connsiteY0" fmla="*/ 0 h 2191827"/>
              <a:gd name="connsiteX1" fmla="*/ 4190559 w 4190559"/>
              <a:gd name="connsiteY1" fmla="*/ 1715772 h 2191827"/>
              <a:gd name="connsiteX2" fmla="*/ 3876188 w 4190559"/>
              <a:gd name="connsiteY2" fmla="*/ 2191827 h 2191827"/>
              <a:gd name="connsiteX3" fmla="*/ 0 w 4190559"/>
              <a:gd name="connsiteY3" fmla="*/ 1170208 h 2191827"/>
              <a:gd name="connsiteX4" fmla="*/ 22034 w 4190559"/>
              <a:gd name="connsiteY4" fmla="*/ 0 h 2191827"/>
              <a:gd name="connsiteX0" fmla="*/ 22034 w 4190559"/>
              <a:gd name="connsiteY0" fmla="*/ 0 h 2287077"/>
              <a:gd name="connsiteX1" fmla="*/ 4190559 w 4190559"/>
              <a:gd name="connsiteY1" fmla="*/ 1715772 h 2287077"/>
              <a:gd name="connsiteX2" fmla="*/ 3838088 w 4190559"/>
              <a:gd name="connsiteY2" fmla="*/ 2287077 h 2287077"/>
              <a:gd name="connsiteX3" fmla="*/ 0 w 4190559"/>
              <a:gd name="connsiteY3" fmla="*/ 1170208 h 2287077"/>
              <a:gd name="connsiteX4" fmla="*/ 22034 w 4190559"/>
              <a:gd name="connsiteY4" fmla="*/ 0 h 2287077"/>
              <a:gd name="connsiteX0" fmla="*/ 12509 w 4190559"/>
              <a:gd name="connsiteY0" fmla="*/ 0 h 2468052"/>
              <a:gd name="connsiteX1" fmla="*/ 4190559 w 4190559"/>
              <a:gd name="connsiteY1" fmla="*/ 1896747 h 2468052"/>
              <a:gd name="connsiteX2" fmla="*/ 3838088 w 4190559"/>
              <a:gd name="connsiteY2" fmla="*/ 2468052 h 2468052"/>
              <a:gd name="connsiteX3" fmla="*/ 0 w 4190559"/>
              <a:gd name="connsiteY3" fmla="*/ 1351183 h 2468052"/>
              <a:gd name="connsiteX4" fmla="*/ 12509 w 4190559"/>
              <a:gd name="connsiteY4" fmla="*/ 0 h 2468052"/>
              <a:gd name="connsiteX0" fmla="*/ 12509 w 5181159"/>
              <a:gd name="connsiteY0" fmla="*/ 0 h 2468052"/>
              <a:gd name="connsiteX1" fmla="*/ 5181159 w 5181159"/>
              <a:gd name="connsiteY1" fmla="*/ 2230122 h 2468052"/>
              <a:gd name="connsiteX2" fmla="*/ 3838088 w 5181159"/>
              <a:gd name="connsiteY2" fmla="*/ 2468052 h 2468052"/>
              <a:gd name="connsiteX3" fmla="*/ 0 w 5181159"/>
              <a:gd name="connsiteY3" fmla="*/ 1351183 h 2468052"/>
              <a:gd name="connsiteX4" fmla="*/ 12509 w 5181159"/>
              <a:gd name="connsiteY4" fmla="*/ 0 h 2468052"/>
              <a:gd name="connsiteX0" fmla="*/ 12509 w 5181159"/>
              <a:gd name="connsiteY0" fmla="*/ 0 h 2649027"/>
              <a:gd name="connsiteX1" fmla="*/ 5181159 w 5181159"/>
              <a:gd name="connsiteY1" fmla="*/ 2230122 h 2649027"/>
              <a:gd name="connsiteX2" fmla="*/ 4714388 w 5181159"/>
              <a:gd name="connsiteY2" fmla="*/ 2649027 h 2649027"/>
              <a:gd name="connsiteX3" fmla="*/ 0 w 5181159"/>
              <a:gd name="connsiteY3" fmla="*/ 1351183 h 2649027"/>
              <a:gd name="connsiteX4" fmla="*/ 12509 w 5181159"/>
              <a:gd name="connsiteY4" fmla="*/ 0 h 2649027"/>
              <a:gd name="connsiteX0" fmla="*/ 12509 w 5181159"/>
              <a:gd name="connsiteY0" fmla="*/ 0 h 3230052"/>
              <a:gd name="connsiteX1" fmla="*/ 5181159 w 5181159"/>
              <a:gd name="connsiteY1" fmla="*/ 2230122 h 3230052"/>
              <a:gd name="connsiteX2" fmla="*/ 5028713 w 5181159"/>
              <a:gd name="connsiteY2" fmla="*/ 3230052 h 3230052"/>
              <a:gd name="connsiteX3" fmla="*/ 0 w 5181159"/>
              <a:gd name="connsiteY3" fmla="*/ 1351183 h 3230052"/>
              <a:gd name="connsiteX4" fmla="*/ 12509 w 5181159"/>
              <a:gd name="connsiteY4" fmla="*/ 0 h 3230052"/>
              <a:gd name="connsiteX0" fmla="*/ 12509 w 6009834"/>
              <a:gd name="connsiteY0" fmla="*/ 0 h 3230052"/>
              <a:gd name="connsiteX1" fmla="*/ 6009834 w 6009834"/>
              <a:gd name="connsiteY1" fmla="*/ 2725422 h 3230052"/>
              <a:gd name="connsiteX2" fmla="*/ 5028713 w 6009834"/>
              <a:gd name="connsiteY2" fmla="*/ 3230052 h 3230052"/>
              <a:gd name="connsiteX3" fmla="*/ 0 w 6009834"/>
              <a:gd name="connsiteY3" fmla="*/ 1351183 h 3230052"/>
              <a:gd name="connsiteX4" fmla="*/ 12509 w 6009834"/>
              <a:gd name="connsiteY4" fmla="*/ 0 h 3230052"/>
              <a:gd name="connsiteX0" fmla="*/ 12509 w 6009834"/>
              <a:gd name="connsiteY0" fmla="*/ 0 h 3258627"/>
              <a:gd name="connsiteX1" fmla="*/ 6009834 w 6009834"/>
              <a:gd name="connsiteY1" fmla="*/ 2725422 h 3258627"/>
              <a:gd name="connsiteX2" fmla="*/ 5028713 w 6009834"/>
              <a:gd name="connsiteY2" fmla="*/ 3258627 h 3258627"/>
              <a:gd name="connsiteX3" fmla="*/ 0 w 6009834"/>
              <a:gd name="connsiteY3" fmla="*/ 1351183 h 3258627"/>
              <a:gd name="connsiteX4" fmla="*/ 12509 w 6009834"/>
              <a:gd name="connsiteY4" fmla="*/ 0 h 325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058" name="TextBox 2057"/>
          <p:cNvSpPr txBox="1"/>
          <p:nvPr/>
        </p:nvSpPr>
        <p:spPr>
          <a:xfrm>
            <a:off x="381000" y="381000"/>
            <a:ext cx="8458200" cy="5139869"/>
          </a:xfrm>
          <a:prstGeom prst="rect">
            <a:avLst/>
          </a:prstGeom>
          <a:noFill/>
        </p:spPr>
        <p:txBody>
          <a:bodyPr wrap="square" rtlCol="0">
            <a:spAutoFit/>
          </a:bodyPr>
          <a:lstStyle/>
          <a:p>
            <a:pPr lvl="0" algn="ctr"/>
            <a:r>
              <a:rPr lang="en-US" sz="4000" b="1" dirty="0" smtClean="0">
                <a:solidFill>
                  <a:schemeClr val="bg1"/>
                </a:solidFill>
                <a:latin typeface="Times New Roman" pitchFamily="18" charset="0"/>
                <a:cs typeface="Times New Roman" pitchFamily="18" charset="0"/>
              </a:rPr>
              <a:t>SALES TAX ADMINISTRATION</a:t>
            </a:r>
          </a:p>
          <a:p>
            <a:pPr lvl="0" algn="ctr"/>
            <a:endParaRPr lang="en-US" sz="2800" b="1" dirty="0">
              <a:solidFill>
                <a:schemeClr val="bg1"/>
              </a:solidFill>
              <a:latin typeface="Times New Roman" pitchFamily="18" charset="0"/>
              <a:cs typeface="Times New Roman" pitchFamily="18" charset="0"/>
            </a:endParaRPr>
          </a:p>
          <a:p>
            <a:pPr algn="ctr"/>
            <a:r>
              <a:rPr lang="en-US" sz="2800" b="1" dirty="0" smtClean="0">
                <a:solidFill>
                  <a:schemeClr val="bg1"/>
                </a:solidFill>
                <a:latin typeface="Times New Roman" pitchFamily="18" charset="0"/>
                <a:cs typeface="Times New Roman" pitchFamily="18" charset="0"/>
              </a:rPr>
              <a:t>PRESENTATION TO </a:t>
            </a:r>
            <a:r>
              <a:rPr lang="en-US" sz="2800" b="1" dirty="0" smtClean="0">
                <a:solidFill>
                  <a:schemeClr val="bg1"/>
                </a:solidFill>
                <a:latin typeface="Times New Roman" pitchFamily="18" charset="0"/>
                <a:cs typeface="Times New Roman" pitchFamily="18" charset="0"/>
              </a:rPr>
              <a:t>ZICA AGM </a:t>
            </a:r>
            <a:endParaRPr lang="en-US" sz="2800" b="1" dirty="0" smtClean="0">
              <a:solidFill>
                <a:schemeClr val="bg1"/>
              </a:solidFill>
              <a:latin typeface="Times New Roman" pitchFamily="18" charset="0"/>
              <a:cs typeface="Times New Roman" pitchFamily="18" charset="0"/>
            </a:endParaRPr>
          </a:p>
          <a:p>
            <a:pPr algn="ctr"/>
            <a:endParaRPr lang="en-US" sz="2800" b="1" dirty="0">
              <a:latin typeface="Times New Roman" pitchFamily="18" charset="0"/>
              <a:cs typeface="Times New Roman" pitchFamily="18" charset="0"/>
            </a:endParaRPr>
          </a:p>
          <a:p>
            <a:pPr algn="ctr"/>
            <a:endParaRPr lang="en-US" sz="2800" b="1" dirty="0" smtClean="0">
              <a:latin typeface="Times New Roman" pitchFamily="18" charset="0"/>
              <a:cs typeface="Times New Roman" pitchFamily="18" charset="0"/>
            </a:endParaRPr>
          </a:p>
          <a:p>
            <a:pPr algn="ctr"/>
            <a:endParaRPr lang="en-US" sz="2800" b="1" dirty="0">
              <a:solidFill>
                <a:schemeClr val="bg1"/>
              </a:solidFill>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BY</a:t>
            </a:r>
          </a:p>
          <a:p>
            <a:pPr algn="ctr"/>
            <a:endParaRPr lang="en-US" sz="2000" b="1" dirty="0">
              <a:latin typeface="Times New Roman" pitchFamily="18" charset="0"/>
              <a:cs typeface="Times New Roman" pitchFamily="18" charset="0"/>
            </a:endParaRPr>
          </a:p>
          <a:p>
            <a:pPr algn="ctr"/>
            <a:r>
              <a:rPr lang="en-GB" sz="2000" b="1" dirty="0" smtClean="0">
                <a:latin typeface="Times New Roman" pitchFamily="18" charset="0"/>
                <a:cs typeface="Times New Roman" pitchFamily="18" charset="0"/>
              </a:rPr>
              <a:t>Moses </a:t>
            </a:r>
            <a:r>
              <a:rPr lang="en-GB" sz="2000" b="1" dirty="0" err="1" smtClean="0">
                <a:latin typeface="Times New Roman" pitchFamily="18" charset="0"/>
                <a:cs typeface="Times New Roman" pitchFamily="18" charset="0"/>
              </a:rPr>
              <a:t>Shuko</a:t>
            </a:r>
            <a:endParaRPr lang="en-US" sz="2000" b="1" dirty="0" smtClean="0">
              <a:latin typeface="Times New Roman" pitchFamily="18" charset="0"/>
              <a:cs typeface="Times New Roman" pitchFamily="18" charset="0"/>
            </a:endParaRPr>
          </a:p>
          <a:p>
            <a:pPr algn="ctr"/>
            <a:endParaRPr lang="en-US" sz="2000" b="1" dirty="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Commissioner Domestic Taxes-ZRA</a:t>
            </a:r>
          </a:p>
          <a:p>
            <a:pPr algn="ctr"/>
            <a:endParaRPr lang="en-US" sz="2000" b="1" dirty="0" smtClean="0">
              <a:latin typeface="Times New Roman" pitchFamily="18" charset="0"/>
              <a:cs typeface="Times New Roman" pitchFamily="18" charset="0"/>
            </a:endParaRPr>
          </a:p>
          <a:p>
            <a:pPr algn="ctr"/>
            <a:endParaRPr lang="en-US" sz="2800" b="1" dirty="0">
              <a:solidFill>
                <a:schemeClr val="bg1"/>
              </a:solidFill>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91AF47D8-8303-4DB7-989C-3762F75A448A}" type="slidenum">
              <a:rPr lang="en-US" smtClean="0"/>
              <a:t>1</a:t>
            </a:fld>
            <a:endParaRPr lang="en-US" dirty="0"/>
          </a:p>
        </p:txBody>
      </p:sp>
    </p:spTree>
    <p:extLst>
      <p:ext uri="{BB962C8B-B14F-4D97-AF65-F5344CB8AC3E}">
        <p14:creationId xmlns:p14="http://schemas.microsoft.com/office/powerpoint/2010/main" val="2931128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3400" y="1676400"/>
            <a:ext cx="8153400" cy="2308324"/>
          </a:xfrm>
          <a:prstGeom prst="rect">
            <a:avLst/>
          </a:prstGeom>
        </p:spPr>
        <p:txBody>
          <a:bodyPr wrap="square">
            <a:spAutoFit/>
          </a:bodyPr>
          <a:lstStyle/>
          <a:p>
            <a:pPr marL="285750" indent="-285750">
              <a:buFont typeface="Arial" pitchFamily="34" charset="0"/>
              <a:buChar char="•"/>
            </a:pPr>
            <a:r>
              <a:rPr lang="en-US" sz="2400" dirty="0">
                <a:solidFill>
                  <a:prstClr val="black"/>
                </a:solidFill>
                <a:latin typeface="Times New Roman" pitchFamily="18" charset="0"/>
                <a:cs typeface="Times New Roman" pitchFamily="18" charset="0"/>
              </a:rPr>
              <a:t>The full registration </a:t>
            </a:r>
            <a:r>
              <a:rPr lang="en-US" sz="2400" dirty="0" smtClean="0">
                <a:solidFill>
                  <a:prstClr val="black"/>
                </a:solidFill>
                <a:latin typeface="Times New Roman" pitchFamily="18" charset="0"/>
                <a:cs typeface="Times New Roman" pitchFamily="18" charset="0"/>
              </a:rPr>
              <a:t>requirements shall </a:t>
            </a:r>
            <a:r>
              <a:rPr lang="en-US" sz="2400" dirty="0">
                <a:solidFill>
                  <a:prstClr val="black"/>
                </a:solidFill>
                <a:latin typeface="Times New Roman" pitchFamily="18" charset="0"/>
                <a:cs typeface="Times New Roman" pitchFamily="18" charset="0"/>
              </a:rPr>
              <a:t>be prescribed by the Minister by Statutory Instrument.</a:t>
            </a:r>
          </a:p>
          <a:p>
            <a:pPr marL="285750" indent="-285750">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The </a:t>
            </a:r>
            <a:r>
              <a:rPr lang="en-US" sz="2400" dirty="0" smtClean="0">
                <a:solidFill>
                  <a:prstClr val="black"/>
                </a:solidFill>
                <a:latin typeface="Times New Roman" pitchFamily="18" charset="0"/>
                <a:cs typeface="Times New Roman" pitchFamily="18" charset="0"/>
              </a:rPr>
              <a:t>mandatory registration </a:t>
            </a:r>
            <a:r>
              <a:rPr lang="en-US" sz="2400" dirty="0">
                <a:solidFill>
                  <a:prstClr val="black"/>
                </a:solidFill>
                <a:latin typeface="Times New Roman" pitchFamily="18" charset="0"/>
                <a:cs typeface="Times New Roman" pitchFamily="18" charset="0"/>
              </a:rPr>
              <a:t>threshold has been set at </a:t>
            </a:r>
            <a:r>
              <a:rPr lang="en-US" sz="2400" dirty="0" smtClean="0">
                <a:solidFill>
                  <a:prstClr val="black"/>
                </a:solidFill>
                <a:latin typeface="Times New Roman" pitchFamily="18" charset="0"/>
                <a:cs typeface="Times New Roman" pitchFamily="18" charset="0"/>
              </a:rPr>
              <a:t>an annual turnover of K500,000, unless otherwise specified by the Minister.</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REGISTRATION</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638617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1600200"/>
            <a:ext cx="7848600" cy="4154984"/>
          </a:xfrm>
          <a:prstGeom prst="rect">
            <a:avLst/>
          </a:prstGeom>
        </p:spPr>
        <p:txBody>
          <a:bodyPr wrap="square">
            <a:spAutoFit/>
          </a:bodyPr>
          <a:lstStyle/>
          <a:p>
            <a:pPr algn="just"/>
            <a:r>
              <a:rPr lang="en-US" sz="2400" dirty="0">
                <a:solidFill>
                  <a:prstClr val="black"/>
                </a:solidFill>
                <a:latin typeface="Times New Roman" pitchFamily="18" charset="0"/>
                <a:cs typeface="Times New Roman" pitchFamily="18" charset="0"/>
              </a:rPr>
              <a:t>Taxable Value has been defined in respect of four broad categories as highlighted below</a:t>
            </a:r>
            <a:r>
              <a:rPr lang="en-US" sz="2400" dirty="0" smtClean="0">
                <a:solidFill>
                  <a:prstClr val="black"/>
                </a:solidFill>
                <a:latin typeface="Times New Roman" pitchFamily="18" charset="0"/>
                <a:cs typeface="Times New Roman" pitchFamily="18" charset="0"/>
              </a:rPr>
              <a:t>:</a:t>
            </a:r>
          </a:p>
          <a:p>
            <a:pPr algn="just"/>
            <a:endParaRPr lang="en-US" sz="2400" dirty="0">
              <a:solidFill>
                <a:prstClr val="black"/>
              </a:solidFill>
              <a:latin typeface="Times New Roman" pitchFamily="18" charset="0"/>
              <a:cs typeface="Times New Roman" pitchFamily="18" charset="0"/>
            </a:endParaRPr>
          </a:p>
          <a:p>
            <a:pPr marL="514350" indent="-514350" algn="just">
              <a:buFont typeface="+mj-lt"/>
              <a:buAutoNum type="arabicParenR"/>
            </a:pPr>
            <a:r>
              <a:rPr lang="en-US" sz="2400" dirty="0" smtClean="0">
                <a:solidFill>
                  <a:prstClr val="black"/>
                </a:solidFill>
                <a:latin typeface="Times New Roman" pitchFamily="18" charset="0"/>
                <a:cs typeface="Times New Roman" pitchFamily="18" charset="0"/>
              </a:rPr>
              <a:t>in </a:t>
            </a:r>
            <a:r>
              <a:rPr lang="en-US" sz="2400" dirty="0">
                <a:solidFill>
                  <a:prstClr val="black"/>
                </a:solidFill>
                <a:latin typeface="Times New Roman" pitchFamily="18" charset="0"/>
                <a:cs typeface="Times New Roman" pitchFamily="18" charset="0"/>
              </a:rPr>
              <a:t>the case of goods manufactured in the </a:t>
            </a:r>
            <a:r>
              <a:rPr lang="en-US" sz="2400" dirty="0" smtClean="0">
                <a:solidFill>
                  <a:prstClr val="black"/>
                </a:solidFill>
                <a:latin typeface="Times New Roman" pitchFamily="18" charset="0"/>
                <a:cs typeface="Times New Roman" pitchFamily="18" charset="0"/>
              </a:rPr>
              <a:t>Republic </a:t>
            </a:r>
            <a:r>
              <a:rPr lang="en-US" sz="2400" dirty="0">
                <a:solidFill>
                  <a:prstClr val="black"/>
                </a:solidFill>
                <a:latin typeface="Times New Roman" pitchFamily="18" charset="0"/>
                <a:cs typeface="Times New Roman" pitchFamily="18" charset="0"/>
              </a:rPr>
              <a:t>it shall be the factory cost or the </a:t>
            </a:r>
            <a:r>
              <a:rPr lang="en-US" sz="2400" dirty="0" smtClean="0">
                <a:solidFill>
                  <a:prstClr val="black"/>
                </a:solidFill>
                <a:latin typeface="Times New Roman" pitchFamily="18" charset="0"/>
                <a:cs typeface="Times New Roman" pitchFamily="18" charset="0"/>
              </a:rPr>
              <a:t>selling </a:t>
            </a:r>
            <a:r>
              <a:rPr lang="en-US" sz="2400" dirty="0">
                <a:solidFill>
                  <a:prstClr val="black"/>
                </a:solidFill>
                <a:latin typeface="Times New Roman" pitchFamily="18" charset="0"/>
                <a:cs typeface="Times New Roman" pitchFamily="18" charset="0"/>
              </a:rPr>
              <a:t>price, whichever is higher</a:t>
            </a:r>
            <a:r>
              <a:rPr lang="en-US" sz="2400" dirty="0" smtClean="0">
                <a:solidFill>
                  <a:prstClr val="black"/>
                </a:solidFill>
                <a:latin typeface="Times New Roman" pitchFamily="18" charset="0"/>
                <a:cs typeface="Times New Roman" pitchFamily="18" charset="0"/>
              </a:rPr>
              <a:t>;</a:t>
            </a:r>
          </a:p>
          <a:p>
            <a:pPr marL="514350" indent="-514350" algn="just">
              <a:buFont typeface="+mj-lt"/>
              <a:buAutoNum type="arabicParenR"/>
            </a:pPr>
            <a:endParaRPr lang="en-US" sz="2400" dirty="0" smtClean="0">
              <a:solidFill>
                <a:prstClr val="black"/>
              </a:solidFill>
              <a:latin typeface="Times New Roman" pitchFamily="18" charset="0"/>
              <a:cs typeface="Times New Roman" pitchFamily="18" charset="0"/>
            </a:endParaRPr>
          </a:p>
          <a:p>
            <a:pPr marL="514350" indent="-514350" algn="just">
              <a:buFont typeface="+mj-lt"/>
              <a:buAutoNum type="arabicParenR"/>
            </a:pPr>
            <a:r>
              <a:rPr lang="en-US" sz="2400" dirty="0" smtClean="0">
                <a:solidFill>
                  <a:prstClr val="black"/>
                </a:solidFill>
                <a:latin typeface="Times New Roman" pitchFamily="18" charset="0"/>
                <a:cs typeface="Times New Roman" pitchFamily="18" charset="0"/>
              </a:rPr>
              <a:t>in </a:t>
            </a:r>
            <a:r>
              <a:rPr lang="en-US" sz="2400" dirty="0">
                <a:solidFill>
                  <a:prstClr val="black"/>
                </a:solidFill>
                <a:latin typeface="Times New Roman" pitchFamily="18" charset="0"/>
                <a:cs typeface="Times New Roman" pitchFamily="18" charset="0"/>
              </a:rPr>
              <a:t>the case of other goods supplied by a taxable supplier, the price at which the goods would have been supplied in the ordinary course of business to a person independent of that </a:t>
            </a:r>
            <a:r>
              <a:rPr lang="en-US" sz="2400" dirty="0" smtClean="0">
                <a:solidFill>
                  <a:prstClr val="black"/>
                </a:solidFill>
                <a:latin typeface="Times New Roman" pitchFamily="18" charset="0"/>
                <a:cs typeface="Times New Roman" pitchFamily="18" charset="0"/>
              </a:rPr>
              <a:t>supplier;</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TAXABLE VALUE</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2174067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1280041"/>
            <a:ext cx="7848600" cy="4524315"/>
          </a:xfrm>
          <a:prstGeom prst="rect">
            <a:avLst/>
          </a:prstGeom>
        </p:spPr>
        <p:txBody>
          <a:bodyPr wrap="square">
            <a:spAutoFit/>
          </a:bodyPr>
          <a:lstStyle/>
          <a:p>
            <a:pPr marL="514350" indent="-514350" algn="just">
              <a:buFont typeface="+mj-lt"/>
              <a:buAutoNum type="arabicParenR" startAt="3"/>
            </a:pPr>
            <a:r>
              <a:rPr lang="en-US" sz="2400" dirty="0" smtClean="0">
                <a:solidFill>
                  <a:prstClr val="black"/>
                </a:solidFill>
                <a:latin typeface="Times New Roman" pitchFamily="18" charset="0"/>
                <a:cs typeface="Times New Roman" pitchFamily="18" charset="0"/>
              </a:rPr>
              <a:t>in </a:t>
            </a:r>
            <a:r>
              <a:rPr lang="en-US" sz="2400" dirty="0">
                <a:solidFill>
                  <a:prstClr val="black"/>
                </a:solidFill>
                <a:latin typeface="Times New Roman" pitchFamily="18" charset="0"/>
                <a:cs typeface="Times New Roman" pitchFamily="18" charset="0"/>
              </a:rPr>
              <a:t>the case of taxable goods imported into the Republic, tax shall be charged </a:t>
            </a:r>
            <a:r>
              <a:rPr lang="en-US" sz="2400" dirty="0" smtClean="0">
                <a:solidFill>
                  <a:prstClr val="black"/>
                </a:solidFill>
                <a:latin typeface="Times New Roman" pitchFamily="18" charset="0"/>
                <a:cs typeface="Times New Roman" pitchFamily="18" charset="0"/>
              </a:rPr>
              <a:t>on the sum of </a:t>
            </a:r>
          </a:p>
          <a:p>
            <a:pPr algn="just"/>
            <a:endParaRPr lang="en-US" sz="2400" dirty="0">
              <a:solidFill>
                <a:prstClr val="black"/>
              </a:solidFill>
              <a:latin typeface="Times New Roman" pitchFamily="18" charset="0"/>
              <a:cs typeface="Times New Roman" pitchFamily="18" charset="0"/>
            </a:endParaRPr>
          </a:p>
          <a:p>
            <a:pPr marL="971550" lvl="1" indent="-514350" algn="just">
              <a:buFont typeface="+mj-lt"/>
              <a:buAutoNum type="alphaLcParenR"/>
            </a:pPr>
            <a:r>
              <a:rPr lang="en-US" sz="2000" dirty="0" smtClean="0">
                <a:solidFill>
                  <a:prstClr val="black"/>
                </a:solidFill>
                <a:latin typeface="Times New Roman" pitchFamily="18" charset="0"/>
                <a:cs typeface="Times New Roman" pitchFamily="18" charset="0"/>
              </a:rPr>
              <a:t>The value ascertained for the purpose of Customs Duty </a:t>
            </a:r>
            <a:r>
              <a:rPr lang="en-US" sz="2000" dirty="0">
                <a:solidFill>
                  <a:prstClr val="black"/>
                </a:solidFill>
                <a:latin typeface="Times New Roman" pitchFamily="18" charset="0"/>
                <a:cs typeface="Times New Roman" pitchFamily="18" charset="0"/>
              </a:rPr>
              <a:t>under the Customs and Excise Act</a:t>
            </a:r>
            <a:r>
              <a:rPr lang="en-US" sz="2000" dirty="0" smtClean="0">
                <a:solidFill>
                  <a:prstClr val="black"/>
                </a:solidFill>
                <a:latin typeface="Times New Roman" pitchFamily="18" charset="0"/>
                <a:cs typeface="Times New Roman" pitchFamily="18" charset="0"/>
              </a:rPr>
              <a:t>,</a:t>
            </a:r>
          </a:p>
          <a:p>
            <a:pPr marL="971550" lvl="1" indent="-514350" algn="just">
              <a:buFont typeface="+mj-lt"/>
              <a:buAutoNum type="alphaLcParenR"/>
            </a:pPr>
            <a:r>
              <a:rPr lang="en-US" sz="2000" dirty="0" smtClean="0">
                <a:solidFill>
                  <a:prstClr val="black"/>
                </a:solidFill>
                <a:latin typeface="Times New Roman" pitchFamily="18" charset="0"/>
                <a:cs typeface="Times New Roman" pitchFamily="18" charset="0"/>
              </a:rPr>
              <a:t>The amount of Customs Duty payable on the goods, and </a:t>
            </a:r>
          </a:p>
          <a:p>
            <a:pPr marL="971550" lvl="1" indent="-514350" algn="just">
              <a:buFont typeface="+mj-lt"/>
              <a:buAutoNum type="alphaLcParenR"/>
            </a:pPr>
            <a:r>
              <a:rPr lang="en-US" sz="2000" dirty="0" smtClean="0">
                <a:solidFill>
                  <a:prstClr val="black"/>
                </a:solidFill>
                <a:latin typeface="Times New Roman" pitchFamily="18" charset="0"/>
                <a:cs typeface="Times New Roman" pitchFamily="18" charset="0"/>
              </a:rPr>
              <a:t>The amount of Excise Duty payable on the goods.</a:t>
            </a:r>
          </a:p>
          <a:p>
            <a:pPr lvl="1" algn="just"/>
            <a:r>
              <a:rPr lang="en-US" sz="2000" dirty="0" smtClean="0">
                <a:solidFill>
                  <a:prstClr val="black"/>
                </a:solidFill>
                <a:latin typeface="Times New Roman" pitchFamily="18" charset="0"/>
                <a:cs typeface="Times New Roman" pitchFamily="18" charset="0"/>
              </a:rPr>
              <a:t>	  </a:t>
            </a:r>
            <a:r>
              <a:rPr lang="en-US" sz="2000" b="1" dirty="0" smtClean="0">
                <a:solidFill>
                  <a:prstClr val="black"/>
                </a:solidFill>
                <a:latin typeface="Times New Roman" pitchFamily="18" charset="0"/>
                <a:cs typeface="Times New Roman" pitchFamily="18" charset="0"/>
              </a:rPr>
              <a:t>(VDP + CD + ED ) X Tax Rate</a:t>
            </a:r>
            <a:endParaRPr lang="en-US" sz="2000" b="1" dirty="0">
              <a:solidFill>
                <a:prstClr val="black"/>
              </a:solidFill>
              <a:latin typeface="Times New Roman" pitchFamily="18" charset="0"/>
              <a:cs typeface="Times New Roman" pitchFamily="18" charset="0"/>
            </a:endParaRPr>
          </a:p>
          <a:p>
            <a:pPr lvl="1" algn="just"/>
            <a:endParaRPr lang="en-US" sz="2000" dirty="0" smtClean="0">
              <a:solidFill>
                <a:prstClr val="black"/>
              </a:solidFill>
              <a:latin typeface="Times New Roman" pitchFamily="18" charset="0"/>
              <a:cs typeface="Times New Roman" pitchFamily="18" charset="0"/>
            </a:endParaRPr>
          </a:p>
          <a:p>
            <a:pPr marL="514350" indent="-514350" algn="just">
              <a:buFont typeface="+mj-lt"/>
              <a:buAutoNum type="arabicParenR" startAt="3"/>
            </a:pPr>
            <a:r>
              <a:rPr lang="en-US" sz="2400" dirty="0">
                <a:solidFill>
                  <a:prstClr val="black"/>
                </a:solidFill>
                <a:latin typeface="Times New Roman" pitchFamily="18" charset="0"/>
                <a:cs typeface="Times New Roman" pitchFamily="18" charset="0"/>
              </a:rPr>
              <a:t>in the case of services, </a:t>
            </a:r>
            <a:r>
              <a:rPr lang="en-US" sz="2400" dirty="0" smtClean="0">
                <a:solidFill>
                  <a:prstClr val="black"/>
                </a:solidFill>
                <a:latin typeface="Times New Roman" pitchFamily="18" charset="0"/>
                <a:cs typeface="Times New Roman" pitchFamily="18" charset="0"/>
              </a:rPr>
              <a:t>including imported services, the </a:t>
            </a:r>
            <a:r>
              <a:rPr lang="en-US" sz="2400" dirty="0">
                <a:solidFill>
                  <a:prstClr val="black"/>
                </a:solidFill>
                <a:latin typeface="Times New Roman" pitchFamily="18" charset="0"/>
                <a:cs typeface="Times New Roman" pitchFamily="18" charset="0"/>
              </a:rPr>
              <a:t>value or price for which the services are provided including the cost of any incidental services where applicable.</a:t>
            </a: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TAXABLE VALUE</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1407694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2464981"/>
            <a:ext cx="7848600" cy="2369880"/>
          </a:xfrm>
          <a:prstGeom prst="rect">
            <a:avLst/>
          </a:prstGeom>
        </p:spPr>
        <p:txBody>
          <a:bodyPr wrap="square">
            <a:spAutoFit/>
          </a:bodyPr>
          <a:lstStyle/>
          <a:p>
            <a:pPr algn="just"/>
            <a:r>
              <a:rPr lang="en-US" sz="2400" dirty="0">
                <a:solidFill>
                  <a:prstClr val="black"/>
                </a:solidFill>
                <a:latin typeface="Times New Roman" pitchFamily="18" charset="0"/>
                <a:cs typeface="Times New Roman" pitchFamily="18" charset="0"/>
              </a:rPr>
              <a:t>The Sales Tax regime will have a dual rate system as follows:</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742950" lvl="1" indent="-285750" algn="just">
              <a:buFont typeface="Arial" pitchFamily="34" charset="0"/>
              <a:buChar char="•"/>
            </a:pPr>
            <a:r>
              <a:rPr lang="en-US" sz="2400" dirty="0">
                <a:solidFill>
                  <a:prstClr val="black"/>
                </a:solidFill>
                <a:latin typeface="Times New Roman" pitchFamily="18" charset="0"/>
                <a:cs typeface="Times New Roman" pitchFamily="18" charset="0"/>
              </a:rPr>
              <a:t>9% in the cases of goods and services supplied within the Republic;</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742950" lvl="1" indent="-285750" algn="just">
              <a:buFont typeface="Arial" pitchFamily="34" charset="0"/>
              <a:buChar char="•"/>
            </a:pPr>
            <a:r>
              <a:rPr lang="en-US" sz="2400" dirty="0">
                <a:solidFill>
                  <a:prstClr val="black"/>
                </a:solidFill>
                <a:latin typeface="Times New Roman" pitchFamily="18" charset="0"/>
                <a:cs typeface="Times New Roman" pitchFamily="18" charset="0"/>
              </a:rPr>
              <a:t>16% in the case of imported goods and services</a:t>
            </a:r>
            <a:r>
              <a:rPr lang="en-US" sz="2800" dirty="0">
                <a:solidFill>
                  <a:prstClr val="black"/>
                </a:solidFill>
                <a:latin typeface="Times New Roman" pitchFamily="18" charset="0"/>
                <a:cs typeface="Times New Roman" pitchFamily="18" charset="0"/>
              </a:rPr>
              <a:t>.</a:t>
            </a: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TAX RATE</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13</a:t>
            </a:fld>
            <a:endParaRPr lang="en-US" dirty="0">
              <a:solidFill>
                <a:prstClr val="black">
                  <a:tint val="75000"/>
                </a:prstClr>
              </a:solidFill>
            </a:endParaRPr>
          </a:p>
        </p:txBody>
      </p:sp>
    </p:spTree>
    <p:extLst>
      <p:ext uri="{BB962C8B-B14F-4D97-AF65-F5344CB8AC3E}">
        <p14:creationId xmlns:p14="http://schemas.microsoft.com/office/powerpoint/2010/main" val="618074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38200" y="1905000"/>
            <a:ext cx="7848600" cy="3600986"/>
          </a:xfrm>
          <a:prstGeom prst="rect">
            <a:avLst/>
          </a:prstGeom>
        </p:spPr>
        <p:txBody>
          <a:bodyPr wrap="square">
            <a:spAutoFit/>
          </a:bodyPr>
          <a:lstStyle/>
          <a:p>
            <a:pPr marL="285750" indent="-285750" algn="just">
              <a:buFont typeface="Arial" pitchFamily="34" charset="0"/>
              <a:buChar char="•"/>
            </a:pPr>
            <a:r>
              <a:rPr lang="en-GB" sz="2400" dirty="0">
                <a:solidFill>
                  <a:prstClr val="black"/>
                </a:solidFill>
                <a:latin typeface="Times New Roman" pitchFamily="18" charset="0"/>
                <a:cs typeface="Times New Roman" pitchFamily="18" charset="0"/>
              </a:rPr>
              <a:t>The Sales Tax Bill number 7</a:t>
            </a:r>
            <a:r>
              <a:rPr lang="en-GB" sz="2400" dirty="0" smtClean="0">
                <a:solidFill>
                  <a:prstClr val="black"/>
                </a:solidFill>
                <a:latin typeface="Times New Roman" pitchFamily="18" charset="0"/>
                <a:cs typeface="Times New Roman" pitchFamily="18" charset="0"/>
              </a:rPr>
              <a:t> </a:t>
            </a:r>
            <a:r>
              <a:rPr lang="en-GB" sz="2400" dirty="0">
                <a:solidFill>
                  <a:prstClr val="black"/>
                </a:solidFill>
                <a:latin typeface="Times New Roman" pitchFamily="18" charset="0"/>
                <a:cs typeface="Times New Roman" pitchFamily="18" charset="0"/>
              </a:rPr>
              <a:t>of </a:t>
            </a:r>
            <a:r>
              <a:rPr lang="en-GB" sz="2400" dirty="0" smtClean="0">
                <a:solidFill>
                  <a:prstClr val="black"/>
                </a:solidFill>
                <a:latin typeface="Times New Roman" pitchFamily="18" charset="0"/>
                <a:cs typeface="Times New Roman" pitchFamily="18" charset="0"/>
              </a:rPr>
              <a:t>2019 has made provisions for exemptions from </a:t>
            </a:r>
            <a:r>
              <a:rPr lang="en-GB" sz="2400" dirty="0">
                <a:solidFill>
                  <a:prstClr val="black"/>
                </a:solidFill>
                <a:latin typeface="Times New Roman" pitchFamily="18" charset="0"/>
                <a:cs typeface="Times New Roman" pitchFamily="18" charset="0"/>
              </a:rPr>
              <a:t>tax on the following:</a:t>
            </a:r>
            <a:endParaRPr lang="en-US" sz="2400" dirty="0">
              <a:solidFill>
                <a:prstClr val="black"/>
              </a:solidFill>
              <a:latin typeface="Times New Roman" pitchFamily="18" charset="0"/>
              <a:cs typeface="Times New Roman" pitchFamily="18" charset="0"/>
            </a:endParaRPr>
          </a:p>
          <a:p>
            <a:pPr marL="971550" lvl="1" indent="-514350" algn="just">
              <a:lnSpc>
                <a:spcPct val="150000"/>
              </a:lnSpc>
              <a:buFont typeface="+mj-lt"/>
              <a:buAutoNum type="alphaLcParenR"/>
            </a:pPr>
            <a:r>
              <a:rPr lang="en-GB" sz="2400" dirty="0" smtClean="0">
                <a:solidFill>
                  <a:prstClr val="black"/>
                </a:solidFill>
                <a:latin typeface="Times New Roman" pitchFamily="18" charset="0"/>
                <a:cs typeface="Times New Roman" pitchFamily="18" charset="0"/>
              </a:rPr>
              <a:t>Capital </a:t>
            </a:r>
            <a:r>
              <a:rPr lang="en-GB" sz="2400" dirty="0">
                <a:solidFill>
                  <a:prstClr val="black"/>
                </a:solidFill>
                <a:latin typeface="Times New Roman" pitchFamily="18" charset="0"/>
                <a:cs typeface="Times New Roman" pitchFamily="18" charset="0"/>
              </a:rPr>
              <a:t>Goods;</a:t>
            </a:r>
          </a:p>
          <a:p>
            <a:pPr marL="971550" lvl="1" indent="-514350" algn="just">
              <a:lnSpc>
                <a:spcPct val="150000"/>
              </a:lnSpc>
              <a:buFont typeface="+mj-lt"/>
              <a:buAutoNum type="alphaLcParenR"/>
            </a:pPr>
            <a:r>
              <a:rPr lang="en-GB" sz="2400" dirty="0" smtClean="0">
                <a:solidFill>
                  <a:prstClr val="black"/>
                </a:solidFill>
                <a:latin typeface="Times New Roman" pitchFamily="18" charset="0"/>
                <a:cs typeface="Times New Roman" pitchFamily="18" charset="0"/>
              </a:rPr>
              <a:t>Inputs (as prescribed in the exemption schedule);</a:t>
            </a:r>
            <a:endParaRPr lang="en-GB" sz="2400" dirty="0">
              <a:solidFill>
                <a:prstClr val="black"/>
              </a:solidFill>
              <a:latin typeface="Times New Roman" pitchFamily="18" charset="0"/>
              <a:cs typeface="Times New Roman" pitchFamily="18" charset="0"/>
            </a:endParaRPr>
          </a:p>
          <a:p>
            <a:pPr marL="971550" lvl="1" indent="-514350" algn="just">
              <a:lnSpc>
                <a:spcPct val="150000"/>
              </a:lnSpc>
              <a:buFont typeface="+mj-lt"/>
              <a:buAutoNum type="alphaLcParenR"/>
            </a:pPr>
            <a:r>
              <a:rPr lang="en-GB" sz="2400" dirty="0">
                <a:solidFill>
                  <a:prstClr val="black"/>
                </a:solidFill>
                <a:latin typeface="Times New Roman" pitchFamily="18" charset="0"/>
                <a:cs typeface="Times New Roman" pitchFamily="18" charset="0"/>
              </a:rPr>
              <a:t>Designated basic and essential goods or services;</a:t>
            </a:r>
          </a:p>
          <a:p>
            <a:pPr marL="971550" lvl="1" indent="-514350" algn="just">
              <a:lnSpc>
                <a:spcPct val="150000"/>
              </a:lnSpc>
              <a:buFont typeface="+mj-lt"/>
              <a:buAutoNum type="alphaLcParenR"/>
            </a:pPr>
            <a:r>
              <a:rPr lang="en-GB" sz="2400" dirty="0">
                <a:solidFill>
                  <a:prstClr val="black"/>
                </a:solidFill>
                <a:latin typeface="Times New Roman" pitchFamily="18" charset="0"/>
                <a:cs typeface="Times New Roman" pitchFamily="18" charset="0"/>
              </a:rPr>
              <a:t>Designated supplies to privileged persons; and</a:t>
            </a:r>
          </a:p>
          <a:p>
            <a:pPr marL="971550" lvl="1" indent="-514350" algn="just">
              <a:lnSpc>
                <a:spcPct val="150000"/>
              </a:lnSpc>
              <a:buFont typeface="+mj-lt"/>
              <a:buAutoNum type="alphaLcParenR"/>
            </a:pPr>
            <a:r>
              <a:rPr lang="en-GB" sz="2400" dirty="0">
                <a:solidFill>
                  <a:prstClr val="black"/>
                </a:solidFill>
                <a:latin typeface="Times New Roman" pitchFamily="18" charset="0"/>
                <a:cs typeface="Times New Roman" pitchFamily="18" charset="0"/>
              </a:rPr>
              <a:t>Exports.</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EXEMPTIONS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3373644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AF47D8-8303-4DB7-989C-3762F75A448A}" type="slidenum">
              <a:rPr lang="en-US" smtClean="0">
                <a:solidFill>
                  <a:prstClr val="black">
                    <a:tint val="75000"/>
                  </a:prstClr>
                </a:solidFill>
              </a:rPr>
              <a:pPr/>
              <a:t>15</a:t>
            </a:fld>
            <a:endParaRPr lang="en-US" dirty="0">
              <a:solidFill>
                <a:prstClr val="black">
                  <a:tint val="75000"/>
                </a:prstClr>
              </a:solidFill>
            </a:endParaRPr>
          </a:p>
        </p:txBody>
      </p:sp>
      <p:sp>
        <p:nvSpPr>
          <p:cNvPr id="3" name="Rectangle 2"/>
          <p:cNvSpPr/>
          <p:nvPr/>
        </p:nvSpPr>
        <p:spPr>
          <a:xfrm>
            <a:off x="152400" y="724735"/>
            <a:ext cx="8839200" cy="461665"/>
          </a:xfrm>
          <a:prstGeom prst="rect">
            <a:avLst/>
          </a:prstGeom>
        </p:spPr>
        <p:txBody>
          <a:bodyPr wrap="square">
            <a:spAutoFit/>
          </a:bodyPr>
          <a:lstStyle/>
          <a:p>
            <a:pPr algn="ctr"/>
            <a:r>
              <a:rPr lang="en-GB" sz="2400" b="1" dirty="0" smtClean="0">
                <a:latin typeface="Times New Roman" panose="02020603050405020304" pitchFamily="18" charset="0"/>
                <a:cs typeface="Times New Roman" panose="02020603050405020304" pitchFamily="18" charset="0"/>
              </a:rPr>
              <a:t>EXEMPTION OF INPUTS  </a:t>
            </a:r>
            <a:endParaRPr lang="en-ZA" sz="2400" b="1" dirty="0">
              <a:latin typeface="Times New Roman" panose="02020603050405020304" pitchFamily="18" charset="0"/>
              <a:cs typeface="Times New Roman" panose="02020603050405020304" pitchFamily="18" charset="0"/>
            </a:endParaRPr>
          </a:p>
        </p:txBody>
      </p:sp>
      <p:sp>
        <p:nvSpPr>
          <p:cNvPr id="4" name="Rectangle 3"/>
          <p:cNvSpPr/>
          <p:nvPr/>
        </p:nvSpPr>
        <p:spPr>
          <a:xfrm>
            <a:off x="457200" y="1371600"/>
            <a:ext cx="8077200" cy="4893647"/>
          </a:xfrm>
          <a:prstGeom prst="rect">
            <a:avLst/>
          </a:prstGeom>
        </p:spPr>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determining the exemption </a:t>
            </a:r>
            <a:r>
              <a:rPr lang="en-GB" sz="2400" dirty="0" smtClean="0">
                <a:latin typeface="Times New Roman" panose="02020603050405020304" pitchFamily="18" charset="0"/>
                <a:cs typeface="Times New Roman" panose="02020603050405020304" pitchFamily="18" charset="0"/>
              </a:rPr>
              <a:t>of inputs list</a:t>
            </a:r>
            <a:r>
              <a:rPr lang="en-GB" sz="2400" dirty="0">
                <a:latin typeface="Times New Roman" panose="02020603050405020304" pitchFamily="18" charset="0"/>
                <a:cs typeface="Times New Roman" panose="02020603050405020304" pitchFamily="18" charset="0"/>
              </a:rPr>
              <a:t>, some preliminary background activities which involved stakeholder engagements, reviewing industry submissions and literature reviews were undertaken</a:t>
            </a:r>
            <a:r>
              <a:rPr lang="en-GB" sz="2400" dirty="0" smtClean="0">
                <a:latin typeface="Times New Roman" panose="02020603050405020304" pitchFamily="18" charset="0"/>
                <a:cs typeface="Times New Roman" panose="02020603050405020304" pitchFamily="18" charset="0"/>
              </a:rPr>
              <a:t>.</a:t>
            </a:r>
          </a:p>
          <a:p>
            <a:endParaRPr lang="en-ZA"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line with the international harmonized system, Zambia’s tariff schedule is structured around four tiers, 0%, 5%, 15%, and +25% rates of duty. </a:t>
            </a:r>
            <a:endParaRPr lang="en-GB" sz="2400" dirty="0" smtClean="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Virtually </a:t>
            </a:r>
            <a:r>
              <a:rPr lang="en-GB" sz="2400" dirty="0">
                <a:latin typeface="Times New Roman" panose="02020603050405020304" pitchFamily="18" charset="0"/>
                <a:cs typeface="Times New Roman" panose="02020603050405020304" pitchFamily="18" charset="0"/>
              </a:rPr>
              <a:t>all raw materials and most industrial or productive machinery fall within the 0% to 5 % categories, while most intermediate goods are subject to 15% and imported final products are rated at +25%. </a:t>
            </a:r>
            <a:endParaRPr lang="en-Z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0029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AF47D8-8303-4DB7-989C-3762F75A448A}" type="slidenum">
              <a:rPr lang="en-US" smtClean="0">
                <a:solidFill>
                  <a:prstClr val="black">
                    <a:tint val="75000"/>
                  </a:prstClr>
                </a:solidFill>
              </a:rPr>
              <a:pPr/>
              <a:t>16</a:t>
            </a:fld>
            <a:endParaRPr lang="en-US" dirty="0">
              <a:solidFill>
                <a:prstClr val="black">
                  <a:tint val="75000"/>
                </a:prstClr>
              </a:solidFill>
            </a:endParaRPr>
          </a:p>
        </p:txBody>
      </p:sp>
      <p:sp>
        <p:nvSpPr>
          <p:cNvPr id="3" name="Rectangle 2"/>
          <p:cNvSpPr/>
          <p:nvPr/>
        </p:nvSpPr>
        <p:spPr>
          <a:xfrm>
            <a:off x="457200" y="1170801"/>
            <a:ext cx="8229600" cy="5170646"/>
          </a:xfrm>
          <a:prstGeom prst="rect">
            <a:avLst/>
          </a:prstGeom>
        </p:spPr>
        <p:txBody>
          <a:bodyPr wrap="square">
            <a:spAutoFit/>
          </a:bodyPr>
          <a:lstStyle/>
          <a:p>
            <a:pPr algn="just"/>
            <a:r>
              <a:rPr lang="en-GB" sz="2400" dirty="0">
                <a:latin typeface="Times New Roman" panose="02020603050405020304" pitchFamily="18" charset="0"/>
                <a:cs typeface="Times New Roman" panose="02020603050405020304" pitchFamily="18" charset="0"/>
              </a:rPr>
              <a:t>Additionally, products that have a prioritisation from Government attract a lower rate of duty ranging from 0% – 15%. This is done continuously and thus reflects the current view and regard of industry. </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It was on this basis that the sales tax exemptions schedule was drawn by considering VAT standard rated products that attract a duty rate ranging from 0% - 5</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Furthermore, </a:t>
            </a:r>
            <a:r>
              <a:rPr lang="en-GB" sz="2400" dirty="0">
                <a:latin typeface="Times New Roman" panose="02020603050405020304" pitchFamily="18" charset="0"/>
                <a:cs typeface="Times New Roman" panose="02020603050405020304" pitchFamily="18" charset="0"/>
              </a:rPr>
              <a:t>consideration was given to industry proposals in order to encompass industry needs. This followed wide consultation with stakeholders to identify and verify what should be deemed as approved inputs for inclusion in the schedule.</a:t>
            </a:r>
          </a:p>
          <a:p>
            <a:pPr algn="just"/>
            <a:endParaRPr lang="en-ZA" dirty="0"/>
          </a:p>
        </p:txBody>
      </p:sp>
      <p:sp>
        <p:nvSpPr>
          <p:cNvPr id="4" name="Rectangle 3"/>
          <p:cNvSpPr/>
          <p:nvPr/>
        </p:nvSpPr>
        <p:spPr>
          <a:xfrm>
            <a:off x="533400" y="278249"/>
            <a:ext cx="8229600" cy="830997"/>
          </a:xfrm>
          <a:prstGeom prst="rect">
            <a:avLst/>
          </a:prstGeom>
        </p:spPr>
        <p:txBody>
          <a:bodyPr wrap="square">
            <a:spAutoFit/>
          </a:bodyPr>
          <a:lstStyle/>
          <a:p>
            <a:pPr algn="just"/>
            <a:endParaRPr lang="en-GB" sz="2400" b="1" dirty="0" smtClean="0"/>
          </a:p>
          <a:p>
            <a:pPr algn="ctr"/>
            <a:r>
              <a:rPr lang="en-GB" sz="2400" b="1" dirty="0" smtClean="0">
                <a:latin typeface="Times New Roman" panose="02020603050405020304" pitchFamily="18" charset="0"/>
                <a:cs typeface="Times New Roman" panose="02020603050405020304" pitchFamily="18" charset="0"/>
              </a:rPr>
              <a:t>EXEMPTION OF INPUTS</a:t>
            </a:r>
            <a:endParaRPr lang="en-GB" sz="2400" dirty="0"/>
          </a:p>
        </p:txBody>
      </p:sp>
    </p:spTree>
    <p:extLst>
      <p:ext uri="{BB962C8B-B14F-4D97-AF65-F5344CB8AC3E}">
        <p14:creationId xmlns:p14="http://schemas.microsoft.com/office/powerpoint/2010/main" val="188259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AF47D8-8303-4DB7-989C-3762F75A448A}" type="slidenum">
              <a:rPr lang="en-US" smtClean="0">
                <a:solidFill>
                  <a:prstClr val="black">
                    <a:tint val="75000"/>
                  </a:prstClr>
                </a:solidFill>
              </a:rPr>
              <a:pPr/>
              <a:t>17</a:t>
            </a:fld>
            <a:endParaRPr lang="en-US" dirty="0">
              <a:solidFill>
                <a:prstClr val="black">
                  <a:tint val="75000"/>
                </a:prstClr>
              </a:solidFill>
            </a:endParaRPr>
          </a:p>
        </p:txBody>
      </p:sp>
      <p:sp>
        <p:nvSpPr>
          <p:cNvPr id="3" name="Rectangle 2"/>
          <p:cNvSpPr/>
          <p:nvPr/>
        </p:nvSpPr>
        <p:spPr>
          <a:xfrm>
            <a:off x="228600" y="533400"/>
            <a:ext cx="8153400" cy="461665"/>
          </a:xfrm>
          <a:prstGeom prst="rect">
            <a:avLst/>
          </a:prstGeom>
        </p:spPr>
        <p:txBody>
          <a:bodyPr wrap="square">
            <a:spAutoFit/>
          </a:bodyPr>
          <a:lstStyle/>
          <a:p>
            <a:pPr algn="ctr"/>
            <a:r>
              <a:rPr lang="en-GB" altLang="en-US" sz="2400" b="1" dirty="0" smtClean="0">
                <a:solidFill>
                  <a:srgbClr val="000000"/>
                </a:solidFill>
                <a:latin typeface="Times New Roman" panose="02020603050405020304" pitchFamily="18" charset="0"/>
                <a:cs typeface="Times New Roman" panose="02020603050405020304" pitchFamily="18" charset="0"/>
              </a:rPr>
              <a:t>EXEMPTION </a:t>
            </a:r>
            <a:r>
              <a:rPr lang="en-GB" altLang="en-US" sz="2400" b="1" dirty="0">
                <a:solidFill>
                  <a:srgbClr val="000000"/>
                </a:solidFill>
                <a:latin typeface="Times New Roman" panose="02020603050405020304" pitchFamily="18" charset="0"/>
                <a:cs typeface="Times New Roman" panose="02020603050405020304" pitchFamily="18" charset="0"/>
              </a:rPr>
              <a:t>OF </a:t>
            </a:r>
            <a:r>
              <a:rPr lang="en-GB" altLang="en-US" sz="2400" b="1" dirty="0" smtClean="0">
                <a:solidFill>
                  <a:srgbClr val="000000"/>
                </a:solidFill>
                <a:latin typeface="Times New Roman" panose="02020603050405020304" pitchFamily="18" charset="0"/>
                <a:cs typeface="Times New Roman" panose="02020603050405020304" pitchFamily="18" charset="0"/>
              </a:rPr>
              <a:t>INPUTS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04800" y="1143000"/>
            <a:ext cx="8534400" cy="5139869"/>
          </a:xfrm>
          <a:prstGeom prst="rect">
            <a:avLst/>
          </a:prstGeom>
        </p:spPr>
        <p:txBody>
          <a:bodyPr wrap="square">
            <a:spAutoFit/>
          </a:bodyPr>
          <a:lstStyle/>
          <a:p>
            <a:pPr algn="ctr"/>
            <a:r>
              <a:rPr lang="en-GB" sz="2000" b="1" dirty="0" smtClean="0">
                <a:latin typeface="Times New Roman" panose="02020603050405020304" pitchFamily="18" charset="0"/>
                <a:cs typeface="Times New Roman" panose="02020603050405020304" pitchFamily="18" charset="0"/>
              </a:rPr>
              <a:t>Items included on the </a:t>
            </a:r>
            <a:r>
              <a:rPr lang="en-GB" sz="2000" b="1" dirty="0">
                <a:latin typeface="Times New Roman" panose="02020603050405020304" pitchFamily="18" charset="0"/>
                <a:cs typeface="Times New Roman" panose="02020603050405020304" pitchFamily="18" charset="0"/>
              </a:rPr>
              <a:t>Sales Tax </a:t>
            </a:r>
            <a:r>
              <a:rPr lang="en-GB" sz="2000" b="1" dirty="0" smtClean="0">
                <a:latin typeface="Times New Roman" panose="02020603050405020304" pitchFamily="18" charset="0"/>
                <a:cs typeface="Times New Roman" panose="02020603050405020304" pitchFamily="18" charset="0"/>
              </a:rPr>
              <a:t>Input Exemption List met </a:t>
            </a:r>
            <a:r>
              <a:rPr lang="en-GB" sz="2000" b="1" dirty="0">
                <a:latin typeface="Times New Roman" panose="02020603050405020304" pitchFamily="18" charset="0"/>
                <a:cs typeface="Times New Roman" panose="02020603050405020304" pitchFamily="18" charset="0"/>
              </a:rPr>
              <a:t>one or more of the following criteria:</a:t>
            </a:r>
            <a:endParaRPr lang="en-ZA" sz="2000" b="1" dirty="0">
              <a:latin typeface="Times New Roman" panose="02020603050405020304" pitchFamily="18" charset="0"/>
              <a:cs typeface="Times New Roman" panose="02020603050405020304" pitchFamily="18" charset="0"/>
            </a:endParaRPr>
          </a:p>
          <a:p>
            <a:pPr lvl="0">
              <a:lnSpc>
                <a:spcPct val="150000"/>
              </a:lnSpc>
            </a:pPr>
            <a:r>
              <a:rPr lang="en-GB" sz="2000" dirty="0" smtClean="0">
                <a:latin typeface="Times New Roman" panose="02020603050405020304" pitchFamily="18" charset="0"/>
                <a:cs typeface="Times New Roman" panose="02020603050405020304" pitchFamily="18" charset="0"/>
              </a:rPr>
              <a:t>(a) Industry </a:t>
            </a:r>
            <a:r>
              <a:rPr lang="en-GB" sz="2000" dirty="0">
                <a:latin typeface="Times New Roman" panose="02020603050405020304" pitchFamily="18" charset="0"/>
                <a:cs typeface="Times New Roman" panose="02020603050405020304" pitchFamily="18" charset="0"/>
              </a:rPr>
              <a:t>submissions</a:t>
            </a:r>
            <a:endParaRPr lang="en-ZA" sz="2000" dirty="0">
              <a:latin typeface="Times New Roman" panose="02020603050405020304" pitchFamily="18" charset="0"/>
              <a:cs typeface="Times New Roman" panose="02020603050405020304" pitchFamily="18" charset="0"/>
            </a:endParaRPr>
          </a:p>
          <a:p>
            <a:pPr>
              <a:lnSpc>
                <a:spcPct val="150000"/>
              </a:lnSpc>
            </a:pPr>
            <a:r>
              <a:rPr lang="en-GB" sz="2000" dirty="0" smtClean="0">
                <a:latin typeface="Times New Roman" panose="02020603050405020304" pitchFamily="18" charset="0"/>
                <a:cs typeface="Times New Roman" panose="02020603050405020304" pitchFamily="18" charset="0"/>
              </a:rPr>
              <a:t>(b) Items </a:t>
            </a:r>
            <a:r>
              <a:rPr lang="en-GB" sz="2000" dirty="0">
                <a:latin typeface="Times New Roman" panose="02020603050405020304" pitchFamily="18" charset="0"/>
                <a:cs typeface="Times New Roman" panose="02020603050405020304" pitchFamily="18" charset="0"/>
              </a:rPr>
              <a:t>with customs duty of 0% and 5%</a:t>
            </a:r>
            <a:endParaRPr lang="en-ZA" sz="2000" dirty="0">
              <a:latin typeface="Times New Roman" panose="02020603050405020304" pitchFamily="18" charset="0"/>
              <a:cs typeface="Times New Roman" panose="02020603050405020304" pitchFamily="18" charset="0"/>
            </a:endParaRPr>
          </a:p>
          <a:p>
            <a:pPr>
              <a:lnSpc>
                <a:spcPct val="150000"/>
              </a:lnSpc>
            </a:pPr>
            <a:r>
              <a:rPr lang="en-GB" sz="2000" dirty="0" smtClean="0">
                <a:latin typeface="Times New Roman" panose="02020603050405020304" pitchFamily="18" charset="0"/>
                <a:cs typeface="Times New Roman" panose="02020603050405020304" pitchFamily="18" charset="0"/>
              </a:rPr>
              <a:t>(c) Non-Consumables </a:t>
            </a:r>
            <a:endParaRPr lang="en-ZA" sz="2000" dirty="0">
              <a:latin typeface="Times New Roman" panose="02020603050405020304" pitchFamily="18" charset="0"/>
              <a:cs typeface="Times New Roman" panose="02020603050405020304" pitchFamily="18" charset="0"/>
            </a:endParaRPr>
          </a:p>
          <a:p>
            <a:pPr>
              <a:lnSpc>
                <a:spcPct val="150000"/>
              </a:lnSpc>
            </a:pPr>
            <a:r>
              <a:rPr lang="en-GB" sz="2000" dirty="0" smtClean="0">
                <a:latin typeface="Times New Roman" panose="02020603050405020304" pitchFamily="18" charset="0"/>
                <a:cs typeface="Times New Roman" panose="02020603050405020304" pitchFamily="18" charset="0"/>
              </a:rPr>
              <a:t>(d) Capital </a:t>
            </a:r>
            <a:r>
              <a:rPr lang="en-GB" sz="2000" dirty="0">
                <a:latin typeface="Times New Roman" panose="02020603050405020304" pitchFamily="18" charset="0"/>
                <a:cs typeface="Times New Roman" panose="02020603050405020304" pitchFamily="18" charset="0"/>
              </a:rPr>
              <a:t>items, excluding parts and accessories of machinery, equipment and </a:t>
            </a:r>
            <a:endParaRPr lang="en-GB" sz="2000" dirty="0" smtClean="0">
              <a:latin typeface="Times New Roman" panose="02020603050405020304" pitchFamily="18" charset="0"/>
              <a:cs typeface="Times New Roman" panose="02020603050405020304" pitchFamily="18" charset="0"/>
            </a:endParaRPr>
          </a:p>
          <a:p>
            <a:pPr>
              <a:lnSpc>
                <a:spcPct val="150000"/>
              </a:lnSpc>
            </a:pPr>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      structures</a:t>
            </a:r>
            <a:endParaRPr lang="en-ZA" sz="2000" dirty="0">
              <a:latin typeface="Times New Roman" panose="02020603050405020304" pitchFamily="18" charset="0"/>
              <a:cs typeface="Times New Roman" panose="02020603050405020304" pitchFamily="18" charset="0"/>
            </a:endParaRPr>
          </a:p>
          <a:p>
            <a:pPr>
              <a:lnSpc>
                <a:spcPct val="150000"/>
              </a:lnSpc>
            </a:pPr>
            <a:r>
              <a:rPr lang="en-GB" sz="2000" dirty="0" smtClean="0">
                <a:latin typeface="Times New Roman" panose="02020603050405020304" pitchFamily="18" charset="0"/>
                <a:cs typeface="Times New Roman" panose="02020603050405020304" pitchFamily="18" charset="0"/>
              </a:rPr>
              <a:t>(e) Chemicals </a:t>
            </a:r>
            <a:r>
              <a:rPr lang="en-GB" sz="2000" dirty="0">
                <a:latin typeface="Times New Roman" panose="02020603050405020304" pitchFamily="18" charset="0"/>
                <a:cs typeface="Times New Roman" panose="02020603050405020304" pitchFamily="18" charset="0"/>
              </a:rPr>
              <a:t>for industrial use, excluding those with multiple uses and </a:t>
            </a:r>
            <a:endParaRPr lang="en-GB" sz="2000" dirty="0" smtClean="0">
              <a:latin typeface="Times New Roman" panose="02020603050405020304" pitchFamily="18" charset="0"/>
              <a:cs typeface="Times New Roman" panose="02020603050405020304" pitchFamily="18" charset="0"/>
            </a:endParaRPr>
          </a:p>
          <a:p>
            <a:pPr>
              <a:lnSpc>
                <a:spcPct val="150000"/>
              </a:lnSpc>
            </a:pPr>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      possibility </a:t>
            </a:r>
            <a:r>
              <a:rPr lang="en-GB" sz="2000" dirty="0">
                <a:latin typeface="Times New Roman" panose="02020603050405020304" pitchFamily="18" charset="0"/>
                <a:cs typeface="Times New Roman" panose="02020603050405020304" pitchFamily="18" charset="0"/>
              </a:rPr>
              <a:t>for </a:t>
            </a:r>
            <a:r>
              <a:rPr lang="en-GB" sz="2000" dirty="0" smtClean="0">
                <a:latin typeface="Times New Roman" panose="02020603050405020304" pitchFamily="18" charset="0"/>
                <a:cs typeface="Times New Roman" panose="02020603050405020304" pitchFamily="18" charset="0"/>
              </a:rPr>
              <a:t>domestic </a:t>
            </a:r>
            <a:r>
              <a:rPr lang="en-GB" sz="2000" dirty="0">
                <a:latin typeface="Times New Roman" panose="02020603050405020304" pitchFamily="18" charset="0"/>
                <a:cs typeface="Times New Roman" panose="02020603050405020304" pitchFamily="18" charset="0"/>
              </a:rPr>
              <a:t>use</a:t>
            </a:r>
            <a:endParaRPr lang="en-ZA" sz="2000" dirty="0">
              <a:latin typeface="Times New Roman" panose="02020603050405020304" pitchFamily="18" charset="0"/>
              <a:cs typeface="Times New Roman" panose="02020603050405020304" pitchFamily="18" charset="0"/>
            </a:endParaRPr>
          </a:p>
          <a:p>
            <a:pPr marL="457200" indent="-457200">
              <a:lnSpc>
                <a:spcPct val="150000"/>
              </a:lnSpc>
              <a:buAutoNum type="alphaLcParenBoth" startAt="6"/>
            </a:pPr>
            <a:r>
              <a:rPr lang="en-GB" sz="2000" dirty="0" smtClean="0">
                <a:latin typeface="Times New Roman" panose="02020603050405020304" pitchFamily="18" charset="0"/>
                <a:cs typeface="Times New Roman" panose="02020603050405020304" pitchFamily="18" charset="0"/>
              </a:rPr>
              <a:t>Inputs </a:t>
            </a:r>
            <a:r>
              <a:rPr lang="en-GB" sz="2000" dirty="0">
                <a:latin typeface="Times New Roman" panose="02020603050405020304" pitchFamily="18" charset="0"/>
                <a:cs typeface="Times New Roman" panose="02020603050405020304" pitchFamily="18" charset="0"/>
              </a:rPr>
              <a:t>purchased in </a:t>
            </a:r>
            <a:r>
              <a:rPr lang="en-GB" sz="2000" dirty="0" smtClean="0">
                <a:latin typeface="Times New Roman" panose="02020603050405020304" pitchFamily="18" charset="0"/>
                <a:cs typeface="Times New Roman" panose="02020603050405020304" pitchFamily="18" charset="0"/>
              </a:rPr>
              <a:t>bulk</a:t>
            </a:r>
          </a:p>
          <a:p>
            <a:pPr>
              <a:lnSpc>
                <a:spcPct val="150000"/>
              </a:lnSpc>
            </a:pPr>
            <a:r>
              <a:rPr lang="en-GB" b="1" dirty="0" smtClean="0">
                <a:latin typeface="Times New Roman" panose="02020603050405020304" pitchFamily="18" charset="0"/>
                <a:cs typeface="Times New Roman" panose="02020603050405020304" pitchFamily="18" charset="0"/>
              </a:rPr>
              <a:t>Note</a:t>
            </a:r>
            <a:r>
              <a:rPr lang="en-GB" sz="2000" b="1" dirty="0" smtClean="0">
                <a:latin typeface="Times New Roman" panose="02020603050405020304" pitchFamily="18" charset="0"/>
                <a:cs typeface="Times New Roman" panose="02020603050405020304" pitchFamily="18" charset="0"/>
              </a:rPr>
              <a:t>: </a:t>
            </a:r>
            <a:r>
              <a:rPr lang="en-GB" sz="1200" b="1" i="1" dirty="0" smtClean="0">
                <a:latin typeface="Times New Roman" panose="02020603050405020304" pitchFamily="18" charset="0"/>
                <a:cs typeface="Times New Roman" panose="02020603050405020304" pitchFamily="18" charset="0"/>
              </a:rPr>
              <a:t>The </a:t>
            </a:r>
            <a:r>
              <a:rPr lang="en-GB" sz="1200" b="1" i="1" dirty="0">
                <a:latin typeface="Times New Roman" panose="02020603050405020304" pitchFamily="18" charset="0"/>
                <a:cs typeface="Times New Roman" panose="02020603050405020304" pitchFamily="18" charset="0"/>
              </a:rPr>
              <a:t>list of approved inputs by sector shall be accessible through various media including the ZRA website</a:t>
            </a:r>
            <a:r>
              <a:rPr lang="en-GB" sz="1200" b="1" dirty="0">
                <a:latin typeface="Times New Roman" panose="02020603050405020304" pitchFamily="18" charset="0"/>
                <a:cs typeface="Times New Roman" panose="02020603050405020304" pitchFamily="18" charset="0"/>
              </a:rPr>
              <a:t>. </a:t>
            </a:r>
            <a:endParaRPr lang="en-ZA" sz="1200" b="1" dirty="0">
              <a:latin typeface="Times New Roman" panose="02020603050405020304" pitchFamily="18" charset="0"/>
              <a:cs typeface="Times New Roman" panose="02020603050405020304" pitchFamily="18" charset="0"/>
            </a:endParaRPr>
          </a:p>
          <a:p>
            <a:endParaRPr lang="en-GB" altLang="en-US"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284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801" y="1752600"/>
            <a:ext cx="7848600" cy="2677656"/>
          </a:xfrm>
          <a:prstGeom prst="rect">
            <a:avLst/>
          </a:prstGeom>
        </p:spPr>
        <p:txBody>
          <a:bodyPr wrap="square">
            <a:spAutoFit/>
          </a:bodyPr>
          <a:lstStyle/>
          <a:p>
            <a:pPr marL="285750" indent="-285750" algn="just">
              <a:buFont typeface="Arial" pitchFamily="34" charset="0"/>
              <a:buChar char="•"/>
            </a:pPr>
            <a:r>
              <a:rPr lang="en-US" sz="2400" dirty="0" smtClean="0">
                <a:solidFill>
                  <a:prstClr val="black"/>
                </a:solidFill>
                <a:latin typeface="Times New Roman" pitchFamily="18" charset="0"/>
                <a:cs typeface="Times New Roman" pitchFamily="18" charset="0"/>
              </a:rPr>
              <a:t>Selected inputs of registered producers and manufacturers will be exempt from Sales Tax so as  to minimize the escalation of production costs.</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GB" sz="2400" dirty="0">
                <a:solidFill>
                  <a:prstClr val="black"/>
                </a:solidFill>
                <a:latin typeface="Times New Roman" pitchFamily="18" charset="0"/>
                <a:cs typeface="Times New Roman" pitchFamily="18" charset="0"/>
              </a:rPr>
              <a:t>Qualifying suppliers shall be issued with Sales Tax exemption certificates. </a:t>
            </a:r>
            <a:endParaRPr lang="en-GB"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endParaRPr lang="en-GB" sz="2400" dirty="0" smtClean="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EXEMPTION OF INPUTS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4191065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42046" y="1371600"/>
            <a:ext cx="7848600" cy="4401205"/>
          </a:xfrm>
          <a:prstGeom prst="rect">
            <a:avLst/>
          </a:prstGeom>
        </p:spPr>
        <p:txBody>
          <a:bodyPr wrap="square">
            <a:spAutoFit/>
          </a:bodyPr>
          <a:lstStyle/>
          <a:p>
            <a:pPr marL="285750" indent="-285750" algn="just">
              <a:lnSpc>
                <a:spcPts val="2800"/>
              </a:lnSpc>
              <a:buFont typeface="Arial" pitchFamily="34" charset="0"/>
              <a:buChar char="•"/>
            </a:pPr>
            <a:r>
              <a:rPr lang="en-GB" sz="2400" dirty="0">
                <a:solidFill>
                  <a:prstClr val="black"/>
                </a:solidFill>
                <a:latin typeface="Times New Roman" pitchFamily="18" charset="0"/>
                <a:cs typeface="Times New Roman" pitchFamily="18" charset="0"/>
              </a:rPr>
              <a:t>The certificate shall only be issued to approved manufacturers and producers specifying the </a:t>
            </a:r>
            <a:r>
              <a:rPr lang="en-GB" sz="2400" dirty="0" smtClean="0">
                <a:solidFill>
                  <a:prstClr val="black"/>
                </a:solidFill>
                <a:latin typeface="Times New Roman" pitchFamily="18" charset="0"/>
                <a:cs typeface="Times New Roman" pitchFamily="18" charset="0"/>
              </a:rPr>
              <a:t>supplies </a:t>
            </a:r>
            <a:r>
              <a:rPr lang="en-GB" sz="2400" dirty="0">
                <a:solidFill>
                  <a:prstClr val="black"/>
                </a:solidFill>
                <a:latin typeface="Times New Roman" pitchFamily="18" charset="0"/>
                <a:cs typeface="Times New Roman" pitchFamily="18" charset="0"/>
              </a:rPr>
              <a:t>for which the taxpayer may be </a:t>
            </a:r>
            <a:r>
              <a:rPr lang="en-GB" sz="2400" dirty="0" smtClean="0">
                <a:solidFill>
                  <a:prstClr val="black"/>
                </a:solidFill>
                <a:latin typeface="Times New Roman" pitchFamily="18" charset="0"/>
                <a:cs typeface="Times New Roman" pitchFamily="18" charset="0"/>
              </a:rPr>
              <a:t>exempt according to their sector.</a:t>
            </a:r>
            <a:endParaRPr lang="en-GB" sz="2400" dirty="0">
              <a:solidFill>
                <a:prstClr val="black"/>
              </a:solidFill>
              <a:latin typeface="Times New Roman" pitchFamily="18" charset="0"/>
              <a:cs typeface="Times New Roman" pitchFamily="18" charset="0"/>
            </a:endParaRPr>
          </a:p>
          <a:p>
            <a:pPr marL="285750" indent="-285750" algn="just">
              <a:lnSpc>
                <a:spcPts val="2800"/>
              </a:lnSpc>
              <a:buFont typeface="Arial" pitchFamily="34" charset="0"/>
              <a:buChar char="•"/>
            </a:pPr>
            <a:endParaRPr lang="en-GB" sz="2400" dirty="0" smtClean="0">
              <a:solidFill>
                <a:prstClr val="black"/>
              </a:solidFill>
              <a:latin typeface="Times New Roman" pitchFamily="18" charset="0"/>
              <a:cs typeface="Times New Roman" pitchFamily="18" charset="0"/>
            </a:endParaRPr>
          </a:p>
          <a:p>
            <a:pPr marL="285750" indent="-285750" algn="just">
              <a:lnSpc>
                <a:spcPts val="2800"/>
              </a:lnSpc>
              <a:buFont typeface="Arial" pitchFamily="34" charset="0"/>
              <a:buChar char="•"/>
            </a:pPr>
            <a:r>
              <a:rPr lang="en-GB" sz="2400" dirty="0" smtClean="0">
                <a:solidFill>
                  <a:prstClr val="black"/>
                </a:solidFill>
                <a:latin typeface="Times New Roman" pitchFamily="18" charset="0"/>
                <a:cs typeface="Times New Roman" pitchFamily="18" charset="0"/>
              </a:rPr>
              <a:t>The </a:t>
            </a:r>
            <a:r>
              <a:rPr lang="en-GB" sz="2400" dirty="0">
                <a:solidFill>
                  <a:prstClr val="black"/>
                </a:solidFill>
                <a:latin typeface="Times New Roman" pitchFamily="18" charset="0"/>
                <a:cs typeface="Times New Roman" pitchFamily="18" charset="0"/>
              </a:rPr>
              <a:t>Commissioner </a:t>
            </a:r>
            <a:r>
              <a:rPr lang="en-GB" sz="2400" dirty="0" smtClean="0">
                <a:solidFill>
                  <a:prstClr val="black"/>
                </a:solidFill>
                <a:latin typeface="Times New Roman" pitchFamily="18" charset="0"/>
                <a:cs typeface="Times New Roman" pitchFamily="18" charset="0"/>
              </a:rPr>
              <a:t>General </a:t>
            </a:r>
            <a:r>
              <a:rPr lang="en-GB" sz="2400" dirty="0">
                <a:solidFill>
                  <a:prstClr val="black"/>
                </a:solidFill>
                <a:latin typeface="Times New Roman" pitchFamily="18" charset="0"/>
                <a:cs typeface="Times New Roman" pitchFamily="18" charset="0"/>
              </a:rPr>
              <a:t>shall </a:t>
            </a:r>
            <a:r>
              <a:rPr lang="en-GB" sz="2400" dirty="0" smtClean="0">
                <a:solidFill>
                  <a:prstClr val="black"/>
                </a:solidFill>
                <a:latin typeface="Times New Roman" pitchFamily="18" charset="0"/>
                <a:cs typeface="Times New Roman" pitchFamily="18" charset="0"/>
              </a:rPr>
              <a:t>issue </a:t>
            </a:r>
            <a:r>
              <a:rPr lang="en-GB" sz="2400" dirty="0">
                <a:solidFill>
                  <a:prstClr val="black"/>
                </a:solidFill>
                <a:latin typeface="Times New Roman" pitchFamily="18" charset="0"/>
                <a:cs typeface="Times New Roman" pitchFamily="18" charset="0"/>
              </a:rPr>
              <a:t>the exemption certificates</a:t>
            </a:r>
            <a:r>
              <a:rPr lang="en-GB" sz="2400" dirty="0" smtClean="0">
                <a:solidFill>
                  <a:prstClr val="black"/>
                </a:solidFill>
                <a:latin typeface="Times New Roman" pitchFamily="18" charset="0"/>
                <a:cs typeface="Times New Roman" pitchFamily="18" charset="0"/>
              </a:rPr>
              <a:t>.</a:t>
            </a:r>
          </a:p>
          <a:p>
            <a:pPr marL="285750" indent="-285750" algn="just">
              <a:lnSpc>
                <a:spcPts val="2800"/>
              </a:lnSpc>
              <a:buFont typeface="Arial" pitchFamily="34" charset="0"/>
              <a:buChar char="•"/>
            </a:pPr>
            <a:endParaRPr lang="en-GB" sz="2400" dirty="0">
              <a:solidFill>
                <a:prstClr val="black"/>
              </a:solidFill>
              <a:latin typeface="Times New Roman" pitchFamily="18" charset="0"/>
              <a:cs typeface="Times New Roman" pitchFamily="18" charset="0"/>
            </a:endParaRPr>
          </a:p>
          <a:p>
            <a:pPr marL="285750" indent="-285750" algn="just">
              <a:lnSpc>
                <a:spcPts val="2800"/>
              </a:lnSpc>
              <a:buFont typeface="Arial" pitchFamily="34" charset="0"/>
              <a:buChar char="•"/>
            </a:pPr>
            <a:r>
              <a:rPr lang="en-GB" sz="2400" dirty="0">
                <a:solidFill>
                  <a:prstClr val="black"/>
                </a:solidFill>
                <a:latin typeface="Times New Roman" pitchFamily="18" charset="0"/>
                <a:cs typeface="Times New Roman" pitchFamily="18" charset="0"/>
              </a:rPr>
              <a:t>ZRA shall provide suppliers with a mechanism for confirming the exemption status of persons </a:t>
            </a:r>
            <a:r>
              <a:rPr lang="en-GB" sz="2400" dirty="0" smtClean="0">
                <a:solidFill>
                  <a:prstClr val="black"/>
                </a:solidFill>
                <a:latin typeface="Times New Roman" pitchFamily="18" charset="0"/>
                <a:cs typeface="Times New Roman" pitchFamily="18" charset="0"/>
              </a:rPr>
              <a:t>through validation </a:t>
            </a:r>
            <a:r>
              <a:rPr lang="en-GB" sz="2400" dirty="0">
                <a:solidFill>
                  <a:prstClr val="black"/>
                </a:solidFill>
                <a:latin typeface="Times New Roman" pitchFamily="18" charset="0"/>
                <a:cs typeface="Times New Roman" pitchFamily="18" charset="0"/>
              </a:rPr>
              <a:t>of the </a:t>
            </a:r>
            <a:r>
              <a:rPr lang="en-GB" sz="2400" dirty="0" smtClean="0">
                <a:solidFill>
                  <a:prstClr val="black"/>
                </a:solidFill>
                <a:latin typeface="Times New Roman" pitchFamily="18" charset="0"/>
                <a:cs typeface="Times New Roman" pitchFamily="18" charset="0"/>
              </a:rPr>
              <a:t>Taxpayer Identification Number (TPIN) </a:t>
            </a:r>
            <a:r>
              <a:rPr lang="en-GB" sz="2400" dirty="0">
                <a:solidFill>
                  <a:prstClr val="black"/>
                </a:solidFill>
                <a:latin typeface="Times New Roman" pitchFamily="18" charset="0"/>
                <a:cs typeface="Times New Roman" pitchFamily="18" charset="0"/>
              </a:rPr>
              <a:t>on the ZRA portal or </a:t>
            </a:r>
            <a:r>
              <a:rPr lang="en-GB" sz="2400" dirty="0" smtClean="0">
                <a:solidFill>
                  <a:prstClr val="black"/>
                </a:solidFill>
                <a:latin typeface="Times New Roman" pitchFamily="18" charset="0"/>
                <a:cs typeface="Times New Roman" pitchFamily="18" charset="0"/>
              </a:rPr>
              <a:t> Unstructured Supplementary Service Data (USSD) </a:t>
            </a:r>
            <a:r>
              <a:rPr lang="en-GB" sz="2400" dirty="0">
                <a:solidFill>
                  <a:prstClr val="black"/>
                </a:solidFill>
                <a:latin typeface="Times New Roman" pitchFamily="18" charset="0"/>
                <a:cs typeface="Times New Roman" pitchFamily="18" charset="0"/>
              </a:rPr>
              <a:t>application on </a:t>
            </a:r>
            <a:r>
              <a:rPr lang="en-GB" sz="2400" dirty="0" smtClean="0">
                <a:solidFill>
                  <a:prstClr val="black"/>
                </a:solidFill>
                <a:latin typeface="Times New Roman" pitchFamily="18" charset="0"/>
                <a:cs typeface="Times New Roman" pitchFamily="18" charset="0"/>
              </a:rPr>
              <a:t>Tax</a:t>
            </a:r>
            <a:r>
              <a:rPr lang="en-GB" sz="2400" i="1" dirty="0" smtClean="0">
                <a:solidFill>
                  <a:prstClr val="black"/>
                </a:solidFill>
                <a:latin typeface="Times New Roman" pitchFamily="18" charset="0"/>
                <a:cs typeface="Times New Roman" pitchFamily="18" charset="0"/>
              </a:rPr>
              <a:t>O</a:t>
            </a:r>
            <a:r>
              <a:rPr lang="en-GB" sz="2400" dirty="0" smtClean="0">
                <a:solidFill>
                  <a:prstClr val="black"/>
                </a:solidFill>
                <a:latin typeface="Times New Roman" pitchFamily="18" charset="0"/>
                <a:cs typeface="Times New Roman" pitchFamily="18" charset="0"/>
              </a:rPr>
              <a:t>nphone.</a:t>
            </a:r>
            <a:endParaRPr lang="en-GB"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EXEMPTION OF INPUTS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500415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1280041"/>
            <a:ext cx="7848600" cy="5565947"/>
          </a:xfrm>
          <a:prstGeom prst="rect">
            <a:avLst/>
          </a:prstGeom>
        </p:spPr>
        <p:txBody>
          <a:bodyPr wrap="square">
            <a:spAutoFit/>
          </a:bodyPr>
          <a:lstStyle/>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Introduction</a:t>
            </a:r>
          </a:p>
          <a:p>
            <a:pPr marL="285750" indent="-285750">
              <a:lnSpc>
                <a:spcPct val="150000"/>
              </a:lnSpc>
              <a:buFont typeface="Arial" pitchFamily="34" charset="0"/>
              <a:buChar char="•"/>
            </a:pPr>
            <a:r>
              <a:rPr lang="en-GB" sz="2400" dirty="0" smtClean="0">
                <a:latin typeface="Times New Roman" pitchFamily="18" charset="0"/>
                <a:cs typeface="Times New Roman" pitchFamily="18" charset="0"/>
              </a:rPr>
              <a:t>What has gone wrong with VAT?</a:t>
            </a:r>
          </a:p>
          <a:p>
            <a:pPr marL="285750" indent="-285750">
              <a:lnSpc>
                <a:spcPct val="150000"/>
              </a:lnSpc>
              <a:buFont typeface="Arial" pitchFamily="34" charset="0"/>
              <a:buChar char="•"/>
            </a:pPr>
            <a:r>
              <a:rPr lang="en-GB" sz="2400" dirty="0" smtClean="0">
                <a:latin typeface="Times New Roman" pitchFamily="18" charset="0"/>
                <a:cs typeface="Times New Roman" pitchFamily="18" charset="0"/>
              </a:rPr>
              <a:t>Why Sales Tax</a:t>
            </a:r>
            <a:endParaRPr lang="en-US" sz="24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Scope and Imposition</a:t>
            </a:r>
          </a:p>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Registration requirements</a:t>
            </a:r>
          </a:p>
          <a:p>
            <a:pPr marL="285750" indent="-285750">
              <a:lnSpc>
                <a:spcPct val="150000"/>
              </a:lnSpc>
              <a:buFont typeface="Arial" pitchFamily="34" charset="0"/>
              <a:buChar char="•"/>
            </a:pPr>
            <a:r>
              <a:rPr lang="en-US" sz="2400" dirty="0">
                <a:latin typeface="Times New Roman" pitchFamily="18" charset="0"/>
                <a:cs typeface="Times New Roman" pitchFamily="18" charset="0"/>
              </a:rPr>
              <a:t>Taxable Value</a:t>
            </a:r>
          </a:p>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Tax Rates</a:t>
            </a:r>
          </a:p>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Exemptions</a:t>
            </a:r>
          </a:p>
          <a:p>
            <a:pPr marL="285750" indent="-285750">
              <a:lnSpc>
                <a:spcPct val="150000"/>
              </a:lnSpc>
              <a:buFont typeface="Arial" pitchFamily="34" charset="0"/>
              <a:buChar char="•"/>
            </a:pPr>
            <a:r>
              <a:rPr lang="en-US" sz="2400" dirty="0" smtClean="0">
                <a:latin typeface="Times New Roman" pitchFamily="18" charset="0"/>
                <a:cs typeface="Times New Roman" pitchFamily="18" charset="0"/>
              </a:rPr>
              <a:t>Other administration modalities</a:t>
            </a:r>
          </a:p>
          <a:p>
            <a:pPr marL="285750" indent="-285750">
              <a:lnSpc>
                <a:spcPct val="150000"/>
              </a:lnSpc>
              <a:buFont typeface="Arial" pitchFamily="34" charset="0"/>
              <a:buChar char="•"/>
            </a:pPr>
            <a:r>
              <a:rPr lang="en-US" sz="2400" dirty="0" smtClean="0">
                <a:solidFill>
                  <a:prstClr val="black"/>
                </a:solidFill>
                <a:latin typeface="Times New Roman" pitchFamily="18" charset="0"/>
                <a:cs typeface="Times New Roman" pitchFamily="18" charset="0"/>
              </a:rPr>
              <a:t>Transition measures</a:t>
            </a:r>
            <a:endParaRPr lang="en-US" sz="2400" dirty="0" smtClean="0">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solidFill>
                  <a:srgbClr val="000000"/>
                </a:solidFill>
                <a:latin typeface="Times New Roman" panose="02020603050405020304" pitchFamily="18" charset="0"/>
                <a:cs typeface="Times New Roman" panose="02020603050405020304" pitchFamily="18" charset="0"/>
              </a:rPr>
              <a:t/>
            </a:r>
            <a:br>
              <a:rPr lang="en-GB" altLang="en-US" sz="3200" b="1" dirty="0" smtClean="0">
                <a:solidFill>
                  <a:srgbClr val="000000"/>
                </a:solidFill>
                <a:latin typeface="Times New Roman" panose="02020603050405020304" pitchFamily="18" charset="0"/>
                <a:cs typeface="Times New Roman" panose="02020603050405020304" pitchFamily="18" charset="0"/>
              </a:rPr>
            </a:br>
            <a:r>
              <a:rPr lang="en-GB" altLang="en-US" sz="3200" b="1" dirty="0" smtClean="0">
                <a:solidFill>
                  <a:srgbClr val="000000"/>
                </a:solidFill>
                <a:latin typeface="Times New Roman" panose="02020603050405020304" pitchFamily="18" charset="0"/>
                <a:cs typeface="Times New Roman" panose="02020603050405020304" pitchFamily="18" charset="0"/>
              </a:rPr>
              <a:t>OUTLINE OF PRESENTATION</a:t>
            </a:r>
            <a:endParaRPr lang="en-US" sz="3200"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2</a:t>
            </a:fld>
            <a:endParaRPr lang="en-US" dirty="0"/>
          </a:p>
        </p:txBody>
      </p:sp>
    </p:spTree>
    <p:extLst>
      <p:ext uri="{BB962C8B-B14F-4D97-AF65-F5344CB8AC3E}">
        <p14:creationId xmlns:p14="http://schemas.microsoft.com/office/powerpoint/2010/main" val="27726034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42046" y="1905000"/>
            <a:ext cx="7848600" cy="3447098"/>
          </a:xfrm>
          <a:prstGeom prst="rect">
            <a:avLst/>
          </a:prstGeom>
        </p:spPr>
        <p:txBody>
          <a:bodyPr wrap="square">
            <a:spAutoFit/>
          </a:bodyPr>
          <a:lstStyle/>
          <a:p>
            <a:pPr marL="285750" indent="-285750" algn="just">
              <a:buFont typeface="Arial" pitchFamily="34" charset="0"/>
              <a:buChar char="•"/>
            </a:pPr>
            <a:r>
              <a:rPr lang="en-GB" sz="2400" dirty="0">
                <a:solidFill>
                  <a:prstClr val="black"/>
                </a:solidFill>
                <a:latin typeface="Times New Roman" pitchFamily="18" charset="0"/>
                <a:cs typeface="Times New Roman" pitchFamily="18" charset="0"/>
              </a:rPr>
              <a:t>A schedule of exempt inputs has been developed </a:t>
            </a:r>
            <a:r>
              <a:rPr lang="en-GB" sz="2400" dirty="0" smtClean="0">
                <a:solidFill>
                  <a:prstClr val="black"/>
                </a:solidFill>
                <a:latin typeface="Times New Roman" pitchFamily="18" charset="0"/>
                <a:cs typeface="Times New Roman" pitchFamily="18" charset="0"/>
              </a:rPr>
              <a:t>after </a:t>
            </a:r>
            <a:r>
              <a:rPr lang="en-GB" sz="2400" dirty="0">
                <a:solidFill>
                  <a:prstClr val="black"/>
                </a:solidFill>
                <a:latin typeface="Times New Roman" pitchFamily="18" charset="0"/>
                <a:cs typeface="Times New Roman" pitchFamily="18" charset="0"/>
              </a:rPr>
              <a:t>consultation </a:t>
            </a:r>
            <a:r>
              <a:rPr lang="en-GB" sz="2400" dirty="0" smtClean="0">
                <a:solidFill>
                  <a:prstClr val="black"/>
                </a:solidFill>
                <a:latin typeface="Times New Roman" pitchFamily="18" charset="0"/>
                <a:cs typeface="Times New Roman" pitchFamily="18" charset="0"/>
              </a:rPr>
              <a:t>with </a:t>
            </a:r>
            <a:r>
              <a:rPr lang="en-GB" sz="2400" dirty="0">
                <a:solidFill>
                  <a:prstClr val="black"/>
                </a:solidFill>
                <a:latin typeface="Times New Roman" pitchFamily="18" charset="0"/>
                <a:cs typeface="Times New Roman" pitchFamily="18" charset="0"/>
              </a:rPr>
              <a:t>industry and stakeholders</a:t>
            </a:r>
            <a:r>
              <a:rPr lang="en-GB" sz="2400" dirty="0" smtClean="0">
                <a:solidFill>
                  <a:prstClr val="black"/>
                </a:solidFill>
                <a:latin typeface="Times New Roman" pitchFamily="18" charset="0"/>
                <a:cs typeface="Times New Roman" pitchFamily="18" charset="0"/>
              </a:rPr>
              <a:t>.</a:t>
            </a:r>
          </a:p>
          <a:p>
            <a:pPr marL="285750" indent="-285750" algn="just">
              <a:buFont typeface="Arial" pitchFamily="34" charset="0"/>
              <a:buChar char="•"/>
            </a:pPr>
            <a:endParaRPr lang="en-GB"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GB" sz="2400" dirty="0" smtClean="0">
                <a:solidFill>
                  <a:prstClr val="black"/>
                </a:solidFill>
                <a:latin typeface="Times New Roman" pitchFamily="18" charset="0"/>
                <a:cs typeface="Times New Roman" pitchFamily="18" charset="0"/>
              </a:rPr>
              <a:t>Taxable suppliers will be expected to record and report all transactions of exempt inputs in the Sales Tax return.</a:t>
            </a:r>
          </a:p>
          <a:p>
            <a:pPr marL="285750" indent="-285750" algn="just">
              <a:buFont typeface="Arial" pitchFamily="34" charset="0"/>
              <a:buChar char="•"/>
            </a:pPr>
            <a:endParaRPr lang="en-GB"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GB" sz="2400" dirty="0">
                <a:solidFill>
                  <a:prstClr val="black"/>
                </a:solidFill>
                <a:latin typeface="Times New Roman" pitchFamily="18" charset="0"/>
                <a:cs typeface="Times New Roman" pitchFamily="18" charset="0"/>
              </a:rPr>
              <a:t>ZRA </a:t>
            </a:r>
            <a:r>
              <a:rPr lang="en-GB" sz="2400" dirty="0" smtClean="0">
                <a:solidFill>
                  <a:prstClr val="black"/>
                </a:solidFill>
                <a:latin typeface="Times New Roman" pitchFamily="18" charset="0"/>
                <a:cs typeface="Times New Roman" pitchFamily="18" charset="0"/>
              </a:rPr>
              <a:t>will compare </a:t>
            </a:r>
            <a:r>
              <a:rPr lang="en-GB" sz="2400" dirty="0">
                <a:solidFill>
                  <a:prstClr val="black"/>
                </a:solidFill>
                <a:latin typeface="Times New Roman" pitchFamily="18" charset="0"/>
                <a:cs typeface="Times New Roman" pitchFamily="18" charset="0"/>
              </a:rPr>
              <a:t>inputs to reported outputs for compliance purposes</a:t>
            </a:r>
            <a:r>
              <a:rPr lang="en-GB" sz="2400" dirty="0" smtClean="0">
                <a:solidFill>
                  <a:prstClr val="black"/>
                </a:solidFill>
                <a:latin typeface="Times New Roman" pitchFamily="18" charset="0"/>
                <a:cs typeface="Times New Roman" pitchFamily="18" charset="0"/>
              </a:rPr>
              <a:t>.</a:t>
            </a:r>
          </a:p>
          <a:p>
            <a:pPr marL="285750" indent="-285750" algn="just">
              <a:buFont typeface="Arial" pitchFamily="34" charset="0"/>
              <a:buChar char="•"/>
            </a:pPr>
            <a:endParaRPr lang="en-GB" sz="26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EXEMPTION OF INPUTS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3442352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1280041"/>
            <a:ext cx="7848600" cy="4216539"/>
          </a:xfrm>
          <a:prstGeom prst="rect">
            <a:avLst/>
          </a:prstGeom>
        </p:spPr>
        <p:txBody>
          <a:bodyPr wrap="square">
            <a:spAutoFit/>
          </a:bodyPr>
          <a:lstStyle/>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A taxable supplier shall issue a tax invoice for all goods or services supplied. </a:t>
            </a:r>
          </a:p>
          <a:p>
            <a:pPr marL="285750" indent="-285750" algn="just">
              <a:buFont typeface="Arial" pitchFamily="34" charset="0"/>
              <a:buChar char="•"/>
            </a:pPr>
            <a:endParaRPr lang="en-US"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smtClean="0">
                <a:solidFill>
                  <a:prstClr val="black"/>
                </a:solidFill>
                <a:latin typeface="Times New Roman" pitchFamily="18" charset="0"/>
                <a:cs typeface="Times New Roman" pitchFamily="18" charset="0"/>
              </a:rPr>
              <a:t>All Business to Business transactions shall be required to indicate the TPIN of the buyer and seller on the invoice.</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The Commissioner-General shall prescribe the manner and form of the tax invoice which may be issued from an Electronic Fiscal Device, accounting software or from a pre-printed book</a:t>
            </a:r>
            <a:r>
              <a:rPr lang="en-US" sz="2400" dirty="0" smtClean="0">
                <a:solidFill>
                  <a:prstClr val="black"/>
                </a:solidFill>
                <a:latin typeface="Times New Roman" pitchFamily="18" charset="0"/>
                <a:cs typeface="Times New Roman" pitchFamily="18" charset="0"/>
              </a:rPr>
              <a:t>.</a:t>
            </a:r>
          </a:p>
          <a:p>
            <a:pPr algn="just"/>
            <a:endParaRPr lang="en-US" sz="28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206277" y="76200"/>
            <a:ext cx="8785323" cy="914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24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OTHER </a:t>
            </a:r>
            <a:r>
              <a:rPr lang="en-GB" altLang="en-US" sz="2400" b="1" dirty="0">
                <a:solidFill>
                  <a:srgbClr val="000000"/>
                </a:solidFill>
                <a:latin typeface="Times New Roman" panose="02020603050405020304" pitchFamily="18" charset="0"/>
                <a:cs typeface="Times New Roman" panose="02020603050405020304" pitchFamily="18" charset="0"/>
              </a:rPr>
              <a:t>ADMINISTRATION </a:t>
            </a:r>
            <a:r>
              <a:rPr lang="en-GB" altLang="en-US" sz="2400" b="1" dirty="0" smtClean="0">
                <a:solidFill>
                  <a:srgbClr val="000000"/>
                </a:solidFill>
                <a:latin typeface="Times New Roman" panose="02020603050405020304" pitchFamily="18" charset="0"/>
                <a:cs typeface="Times New Roman" panose="02020603050405020304" pitchFamily="18" charset="0"/>
              </a:rPr>
              <a:t>MODALITIES :TAX INVOICE</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2066884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1676400"/>
            <a:ext cx="7848600" cy="3046988"/>
          </a:xfrm>
          <a:prstGeom prst="rect">
            <a:avLst/>
          </a:prstGeom>
        </p:spPr>
        <p:txBody>
          <a:bodyPr wrap="square">
            <a:spAutoFit/>
          </a:bodyPr>
          <a:lstStyle/>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The due date </a:t>
            </a:r>
            <a:r>
              <a:rPr lang="en-US" sz="2400" dirty="0" smtClean="0">
                <a:solidFill>
                  <a:prstClr val="black"/>
                </a:solidFill>
                <a:latin typeface="Times New Roman" pitchFamily="18" charset="0"/>
                <a:cs typeface="Times New Roman" pitchFamily="18" charset="0"/>
              </a:rPr>
              <a:t>for Sales Tax returns and payments shall be </a:t>
            </a:r>
            <a:r>
              <a:rPr lang="en-US" sz="2400" dirty="0">
                <a:solidFill>
                  <a:prstClr val="black"/>
                </a:solidFill>
                <a:latin typeface="Times New Roman" pitchFamily="18" charset="0"/>
                <a:cs typeface="Times New Roman" pitchFamily="18" charset="0"/>
              </a:rPr>
              <a:t>by the 18th day of the month following the relevant period.</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In the case of returns from withholding agents, the returns and payments shall be due by the 16th day of the month following the relevant period.</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Penalties for </a:t>
            </a:r>
            <a:r>
              <a:rPr lang="en-US" sz="2400" dirty="0" smtClean="0">
                <a:solidFill>
                  <a:prstClr val="black"/>
                </a:solidFill>
                <a:latin typeface="Times New Roman" pitchFamily="18" charset="0"/>
                <a:cs typeface="Times New Roman" pitchFamily="18" charset="0"/>
              </a:rPr>
              <a:t>non-compliance shall be imposed.</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206277" y="76200"/>
            <a:ext cx="8861523" cy="10668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24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OTHER ADMINISTRATION MODALITIES:</a:t>
            </a:r>
          </a:p>
          <a:p>
            <a:r>
              <a:rPr lang="en-US" sz="2400" b="1" dirty="0" smtClean="0">
                <a:solidFill>
                  <a:prstClr val="black"/>
                </a:solidFill>
                <a:latin typeface="Times New Roman" pitchFamily="18" charset="0"/>
                <a:cs typeface="Times New Roman" pitchFamily="18" charset="0"/>
              </a:rPr>
              <a:t>RETURNS </a:t>
            </a:r>
            <a:r>
              <a:rPr lang="en-US" sz="2400" b="1" dirty="0">
                <a:solidFill>
                  <a:prstClr val="black"/>
                </a:solidFill>
                <a:latin typeface="Times New Roman" pitchFamily="18" charset="0"/>
                <a:cs typeface="Times New Roman" pitchFamily="18" charset="0"/>
              </a:rPr>
              <a:t>AND </a:t>
            </a:r>
            <a:r>
              <a:rPr lang="en-US" sz="2400" b="1" dirty="0" smtClean="0">
                <a:solidFill>
                  <a:prstClr val="black"/>
                </a:solidFill>
                <a:latin typeface="Times New Roman" pitchFamily="18" charset="0"/>
                <a:cs typeface="Times New Roman" pitchFamily="18" charset="0"/>
              </a:rPr>
              <a:t>PAYMENTS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1AF47D8-8303-4DB7-989C-3762F75A448A}"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2373262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20480" y="1905000"/>
            <a:ext cx="7968554" cy="3046988"/>
          </a:xfrm>
          <a:prstGeom prst="rect">
            <a:avLst/>
          </a:prstGeom>
        </p:spPr>
        <p:txBody>
          <a:bodyPr wrap="square">
            <a:spAutoFit/>
          </a:bodyPr>
          <a:lstStyle/>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All suppliers on statutory Value Added Tax registration will automatically be registered for sales tax</a:t>
            </a:r>
            <a:r>
              <a:rPr lang="en-US" sz="2400" dirty="0" smtClean="0">
                <a:solidFill>
                  <a:prstClr val="black"/>
                </a:solidFill>
                <a:latin typeface="Times New Roman" pitchFamily="18" charset="0"/>
                <a:cs typeface="Times New Roman" pitchFamily="18" charset="0"/>
              </a:rPr>
              <a:t>;</a:t>
            </a: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The due date for the last normal VAT return will be by the 18th of the month in which the Sales Tax takes effect</a:t>
            </a:r>
            <a:r>
              <a:rPr lang="en-US" sz="2400" dirty="0" smtClean="0">
                <a:solidFill>
                  <a:prstClr val="black"/>
                </a:solidFill>
                <a:latin typeface="Times New Roman" pitchFamily="18" charset="0"/>
                <a:cs typeface="Times New Roman" pitchFamily="18" charset="0"/>
              </a:rPr>
              <a:t>;</a:t>
            </a: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In addition to the </a:t>
            </a:r>
            <a:r>
              <a:rPr lang="en-US" sz="2400" dirty="0" smtClean="0">
                <a:solidFill>
                  <a:prstClr val="black"/>
                </a:solidFill>
                <a:latin typeface="Times New Roman" pitchFamily="18" charset="0"/>
                <a:cs typeface="Times New Roman" pitchFamily="18" charset="0"/>
              </a:rPr>
              <a:t>last </a:t>
            </a:r>
            <a:r>
              <a:rPr lang="en-US" sz="2400" dirty="0">
                <a:solidFill>
                  <a:prstClr val="black"/>
                </a:solidFill>
                <a:latin typeface="Times New Roman" pitchFamily="18" charset="0"/>
                <a:cs typeface="Times New Roman" pitchFamily="18" charset="0"/>
              </a:rPr>
              <a:t>normal VAT return, suppliers will be required to submit a final VAT return</a:t>
            </a:r>
            <a:r>
              <a:rPr lang="en-US" sz="2400" dirty="0" smtClean="0">
                <a:solidFill>
                  <a:prstClr val="black"/>
                </a:solidFill>
                <a:latin typeface="Times New Roman" pitchFamily="18" charset="0"/>
                <a:cs typeface="Times New Roman" pitchFamily="18" charset="0"/>
              </a:rPr>
              <a:t>;</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206277" y="76200"/>
            <a:ext cx="8709123" cy="914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32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TRANSITIONAL MEASURES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3375081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42046" y="1280041"/>
            <a:ext cx="7968554" cy="3416320"/>
          </a:xfrm>
          <a:prstGeom prst="rect">
            <a:avLst/>
          </a:prstGeom>
        </p:spPr>
        <p:txBody>
          <a:bodyPr wrap="square">
            <a:spAutoFit/>
          </a:bodyPr>
          <a:lstStyle/>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With regards to VAT withholding agents, the due date for the </a:t>
            </a:r>
            <a:r>
              <a:rPr lang="en-US" sz="2400" dirty="0" smtClean="0">
                <a:solidFill>
                  <a:prstClr val="black"/>
                </a:solidFill>
                <a:latin typeface="Times New Roman" pitchFamily="18" charset="0"/>
                <a:cs typeface="Times New Roman" pitchFamily="18" charset="0"/>
              </a:rPr>
              <a:t>last </a:t>
            </a:r>
            <a:r>
              <a:rPr lang="en-US" sz="2400" dirty="0">
                <a:solidFill>
                  <a:prstClr val="black"/>
                </a:solidFill>
                <a:latin typeface="Times New Roman" pitchFamily="18" charset="0"/>
                <a:cs typeface="Times New Roman" pitchFamily="18" charset="0"/>
              </a:rPr>
              <a:t>VAT return will be by the 16th of the month in which the Sales Tax takes </a:t>
            </a:r>
            <a:r>
              <a:rPr lang="en-US" sz="2400" dirty="0" smtClean="0">
                <a:solidFill>
                  <a:prstClr val="black"/>
                </a:solidFill>
                <a:latin typeface="Times New Roman" pitchFamily="18" charset="0"/>
                <a:cs typeface="Times New Roman" pitchFamily="18" charset="0"/>
              </a:rPr>
              <a:t>effect</a:t>
            </a:r>
            <a:r>
              <a:rPr lang="en-US" sz="2400" dirty="0">
                <a:solidFill>
                  <a:prstClr val="black"/>
                </a:solidFill>
                <a:latin typeface="Times New Roman" pitchFamily="18" charset="0"/>
                <a:cs typeface="Times New Roman" pitchFamily="18" charset="0"/>
              </a:rPr>
              <a:t>.</a:t>
            </a:r>
            <a:endParaRPr lang="en-US" sz="2400" dirty="0" smtClean="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In addition to the last </a:t>
            </a:r>
            <a:r>
              <a:rPr lang="en-US" sz="2400" dirty="0" smtClean="0">
                <a:solidFill>
                  <a:prstClr val="black"/>
                </a:solidFill>
                <a:latin typeface="Times New Roman" pitchFamily="18" charset="0"/>
                <a:cs typeface="Times New Roman" pitchFamily="18" charset="0"/>
              </a:rPr>
              <a:t>VAT </a:t>
            </a:r>
            <a:r>
              <a:rPr lang="en-US" sz="2400" dirty="0">
                <a:solidFill>
                  <a:prstClr val="black"/>
                </a:solidFill>
                <a:latin typeface="Times New Roman" pitchFamily="18" charset="0"/>
                <a:cs typeface="Times New Roman" pitchFamily="18" charset="0"/>
              </a:rPr>
              <a:t>return, VAT withholding agents will be required to submit a </a:t>
            </a:r>
            <a:r>
              <a:rPr lang="en-US" sz="2400" dirty="0" smtClean="0">
                <a:solidFill>
                  <a:prstClr val="black"/>
                </a:solidFill>
                <a:latin typeface="Times New Roman" pitchFamily="18" charset="0"/>
                <a:cs typeface="Times New Roman" pitchFamily="18" charset="0"/>
              </a:rPr>
              <a:t>special final </a:t>
            </a:r>
            <a:r>
              <a:rPr lang="en-US" sz="2400" dirty="0">
                <a:solidFill>
                  <a:prstClr val="black"/>
                </a:solidFill>
                <a:latin typeface="Times New Roman" pitchFamily="18" charset="0"/>
                <a:cs typeface="Times New Roman" pitchFamily="18" charset="0"/>
              </a:rPr>
              <a:t>VAT </a:t>
            </a:r>
            <a:r>
              <a:rPr lang="en-US" sz="2400" dirty="0" smtClean="0">
                <a:solidFill>
                  <a:prstClr val="black"/>
                </a:solidFill>
                <a:latin typeface="Times New Roman" pitchFamily="18" charset="0"/>
                <a:cs typeface="Times New Roman" pitchFamily="18" charset="0"/>
              </a:rPr>
              <a:t>return</a:t>
            </a:r>
            <a:r>
              <a:rPr lang="en-US" sz="2400" dirty="0">
                <a:solidFill>
                  <a:prstClr val="black"/>
                </a:solidFill>
                <a:latin typeface="Times New Roman" pitchFamily="18" charset="0"/>
                <a:cs typeface="Times New Roman" pitchFamily="18" charset="0"/>
              </a:rPr>
              <a:t>.</a:t>
            </a:r>
            <a:endParaRPr lang="en-US" sz="2400" dirty="0" smtClean="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Records for VAT transactions will continue to be kept for the statutory period of 6 </a:t>
            </a:r>
            <a:r>
              <a:rPr lang="en-US" sz="2400" dirty="0" smtClean="0">
                <a:solidFill>
                  <a:prstClr val="black"/>
                </a:solidFill>
                <a:latin typeface="Times New Roman" pitchFamily="18" charset="0"/>
                <a:cs typeface="Times New Roman" pitchFamily="18" charset="0"/>
              </a:rPr>
              <a:t>years</a:t>
            </a:r>
            <a:r>
              <a:rPr lang="en-US" sz="2400" dirty="0">
                <a:solidFill>
                  <a:prstClr val="black"/>
                </a:solidFill>
                <a:latin typeface="Times New Roman" pitchFamily="18" charset="0"/>
                <a:cs typeface="Times New Roman" pitchFamily="18" charset="0"/>
              </a:rPr>
              <a:t>.</a:t>
            </a: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32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TRANSITIONAL MEASURES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9006587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42046" y="1524000"/>
            <a:ext cx="7968554" cy="3847207"/>
          </a:xfrm>
          <a:prstGeom prst="rect">
            <a:avLst/>
          </a:prstGeom>
        </p:spPr>
        <p:txBody>
          <a:bodyPr wrap="square">
            <a:spAutoFit/>
          </a:bodyPr>
          <a:lstStyle/>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After the effective date of </a:t>
            </a:r>
            <a:r>
              <a:rPr lang="en-US" sz="2400" dirty="0" smtClean="0">
                <a:solidFill>
                  <a:prstClr val="black"/>
                </a:solidFill>
                <a:latin typeface="Times New Roman" pitchFamily="18" charset="0"/>
                <a:cs typeface="Times New Roman" pitchFamily="18" charset="0"/>
              </a:rPr>
              <a:t>Sales Tax, auditors </a:t>
            </a:r>
            <a:r>
              <a:rPr lang="en-US" sz="2400" dirty="0">
                <a:solidFill>
                  <a:prstClr val="black"/>
                </a:solidFill>
                <a:latin typeface="Times New Roman" pitchFamily="18" charset="0"/>
                <a:cs typeface="Times New Roman" pitchFamily="18" charset="0"/>
              </a:rPr>
              <a:t>will still be able to audit transactions for VAT subject to the 6 year </a:t>
            </a:r>
            <a:r>
              <a:rPr lang="en-US" sz="2400" dirty="0" smtClean="0">
                <a:solidFill>
                  <a:prstClr val="black"/>
                </a:solidFill>
                <a:latin typeface="Times New Roman" pitchFamily="18" charset="0"/>
                <a:cs typeface="Times New Roman" pitchFamily="18" charset="0"/>
              </a:rPr>
              <a:t>limit.</a:t>
            </a: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a:solidFill>
                  <a:prstClr val="black"/>
                </a:solidFill>
                <a:latin typeface="Times New Roman" pitchFamily="18" charset="0"/>
                <a:cs typeface="Times New Roman" pitchFamily="18" charset="0"/>
              </a:rPr>
              <a:t>Any accrued and valid refund shall be payable to the relevant supplier even after repeal of the VAT Act</a:t>
            </a:r>
            <a:r>
              <a:rPr lang="en-US" sz="2400" dirty="0" smtClean="0">
                <a:solidFill>
                  <a:prstClr val="black"/>
                </a:solidFill>
                <a:latin typeface="Times New Roman" pitchFamily="18" charset="0"/>
                <a:cs typeface="Times New Roman" pitchFamily="18" charset="0"/>
              </a:rPr>
              <a:t>.</a:t>
            </a: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smtClean="0">
                <a:solidFill>
                  <a:prstClr val="black"/>
                </a:solidFill>
                <a:latin typeface="Times New Roman" pitchFamily="18" charset="0"/>
                <a:cs typeface="Times New Roman" pitchFamily="18" charset="0"/>
              </a:rPr>
              <a:t>VAT transactions will be remain Valid for 3 months as prescribed in the VAT legislation</a:t>
            </a:r>
          </a:p>
          <a:p>
            <a:pPr marL="457200" indent="-457200" algn="just">
              <a:buFont typeface="Arial" panose="020B0604020202020204" pitchFamily="34" charset="0"/>
              <a:buChar char="•"/>
            </a:pPr>
            <a:endParaRPr lang="en-US" sz="28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32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TRANSITIONAL MEASURES</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3513331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53548" y="1981200"/>
            <a:ext cx="7968554" cy="2739211"/>
          </a:xfrm>
          <a:prstGeom prst="rect">
            <a:avLst/>
          </a:prstGeom>
        </p:spPr>
        <p:txBody>
          <a:bodyPr wrap="square">
            <a:spAutoFit/>
          </a:bodyPr>
          <a:lstStyle/>
          <a:p>
            <a:pPr marL="457200" indent="-457200" algn="just">
              <a:buFont typeface="Arial" panose="020B0604020202020204" pitchFamily="34" charset="0"/>
              <a:buChar char="•"/>
            </a:pPr>
            <a:r>
              <a:rPr lang="en-US" sz="2400" dirty="0" smtClean="0">
                <a:solidFill>
                  <a:prstClr val="black"/>
                </a:solidFill>
                <a:latin typeface="Times New Roman" pitchFamily="18" charset="0"/>
                <a:cs typeface="Times New Roman" pitchFamily="18" charset="0"/>
              </a:rPr>
              <a:t>Sales Tax is beneficial to Zambia and should be supported by all well meaning Zambians.</a:t>
            </a:r>
          </a:p>
          <a:p>
            <a:pPr marL="457200" indent="-457200" algn="just">
              <a:buFont typeface="Arial" panose="020B0604020202020204" pitchFamily="34" charset="0"/>
              <a:buChar char="•"/>
            </a:pPr>
            <a:endParaRPr lang="en-US" sz="2400" dirty="0">
              <a:solidFill>
                <a:prstClr val="black"/>
              </a:solidFill>
              <a:latin typeface="Times New Roman" pitchFamily="18" charset="0"/>
              <a:cs typeface="Times New Roman" pitchFamily="18" charset="0"/>
            </a:endParaRPr>
          </a:p>
          <a:p>
            <a:pPr marL="457200" indent="-457200" algn="just">
              <a:buFont typeface="Arial" panose="020B0604020202020204" pitchFamily="34" charset="0"/>
              <a:buChar char="•"/>
            </a:pPr>
            <a:r>
              <a:rPr lang="en-US" sz="2400" dirty="0" smtClean="0">
                <a:solidFill>
                  <a:prstClr val="black"/>
                </a:solidFill>
                <a:latin typeface="Times New Roman" pitchFamily="18" charset="0"/>
                <a:cs typeface="Times New Roman" pitchFamily="18" charset="0"/>
              </a:rPr>
              <a:t>We all need to support this initiative if we are to have a consumption tax system that supports our country’s development agenda. </a:t>
            </a:r>
          </a:p>
          <a:p>
            <a:pPr marL="457200" indent="-457200" algn="just">
              <a:buFont typeface="Arial" panose="020B0604020202020204" pitchFamily="34" charset="0"/>
              <a:buChar char="•"/>
            </a:pPr>
            <a:endParaRPr lang="en-US" sz="28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en-US" sz="3200" b="1" dirty="0" smtClean="0">
              <a:solidFill>
                <a:srgbClr val="000000"/>
              </a:solidFill>
              <a:latin typeface="Times New Roman" panose="02020603050405020304" pitchFamily="18" charset="0"/>
              <a:cs typeface="Times New Roman" panose="02020603050405020304" pitchFamily="18" charset="0"/>
            </a:endParaRPr>
          </a:p>
          <a:p>
            <a:r>
              <a:rPr lang="en-GB" altLang="en-US" sz="2400" b="1" dirty="0" smtClean="0">
                <a:solidFill>
                  <a:srgbClr val="000000"/>
                </a:solidFill>
                <a:latin typeface="Times New Roman" panose="02020603050405020304" pitchFamily="18" charset="0"/>
                <a:cs typeface="Times New Roman" panose="02020603050405020304" pitchFamily="18" charset="0"/>
              </a:rPr>
              <a:t>CONCLUSION</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26</a:t>
            </a:fld>
            <a:endParaRPr lang="en-US" dirty="0"/>
          </a:p>
        </p:txBody>
      </p:sp>
    </p:spTree>
    <p:extLst>
      <p:ext uri="{BB962C8B-B14F-4D97-AF65-F5344CB8AC3E}">
        <p14:creationId xmlns:p14="http://schemas.microsoft.com/office/powerpoint/2010/main" val="2924511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0275" y="2439686"/>
            <a:ext cx="4876800" cy="461665"/>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THANK YOU</a:t>
            </a:r>
            <a:endParaRPr lang="en-US" sz="2400" b="1"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27</a:t>
            </a:fld>
            <a:endParaRPr lang="en-US" dirty="0"/>
          </a:p>
        </p:txBody>
      </p:sp>
    </p:spTree>
    <p:extLst>
      <p:ext uri="{BB962C8B-B14F-4D97-AF65-F5344CB8AC3E}">
        <p14:creationId xmlns:p14="http://schemas.microsoft.com/office/powerpoint/2010/main" val="3405364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4517" y="1524000"/>
            <a:ext cx="7848600" cy="4154984"/>
          </a:xfrm>
          <a:prstGeom prst="rect">
            <a:avLst/>
          </a:prstGeom>
        </p:spPr>
        <p:txBody>
          <a:bodyPr wrap="square">
            <a:spAutoFit/>
          </a:bodyPr>
          <a:lstStyle/>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In the national budget speech presented to the National Assembly on Friday 28th September 2018, the Honourable Minister of Finance, Mrs. Margaret D. Mwanakatwe, made a pronouncement that Value Added Tax would be replaced by Sales Tax in the year 2019. </a:t>
            </a:r>
          </a:p>
          <a:p>
            <a:pPr marL="285750" indent="-285750">
              <a:buFont typeface="Arial" pitchFamily="34" charset="0"/>
              <a:buChar char="•"/>
            </a:pPr>
            <a:endParaRPr lang="en-US" sz="2400" dirty="0" smtClean="0">
              <a:solidFill>
                <a:prstClr val="black"/>
              </a:solidFill>
              <a:latin typeface="Times New Roman" pitchFamily="18" charset="0"/>
              <a:cs typeface="Times New Roman" pitchFamily="18" charset="0"/>
            </a:endParaRPr>
          </a:p>
          <a:p>
            <a:pPr marL="285750" indent="-285750">
              <a:buFont typeface="Arial" pitchFamily="34" charset="0"/>
              <a:buChar char="•"/>
            </a:pPr>
            <a:r>
              <a:rPr lang="en-GB" sz="2400" dirty="0">
                <a:solidFill>
                  <a:prstClr val="black"/>
                </a:solidFill>
                <a:latin typeface="Times New Roman" pitchFamily="18" charset="0"/>
                <a:cs typeface="Times New Roman" pitchFamily="18" charset="0"/>
              </a:rPr>
              <a:t>The Sales Tax Bill number 7</a:t>
            </a:r>
            <a:r>
              <a:rPr lang="en-GB" sz="2400" dirty="0" smtClean="0">
                <a:solidFill>
                  <a:prstClr val="black"/>
                </a:solidFill>
                <a:latin typeface="Times New Roman" pitchFamily="18" charset="0"/>
                <a:cs typeface="Times New Roman" pitchFamily="18" charset="0"/>
              </a:rPr>
              <a:t> </a:t>
            </a:r>
            <a:r>
              <a:rPr lang="en-GB" sz="2400" dirty="0">
                <a:solidFill>
                  <a:prstClr val="black"/>
                </a:solidFill>
                <a:latin typeface="Times New Roman" pitchFamily="18" charset="0"/>
                <a:cs typeface="Times New Roman" pitchFamily="18" charset="0"/>
              </a:rPr>
              <a:t>of 2019 presented to Parliament on 2nd April, 2019, </a:t>
            </a:r>
            <a:r>
              <a:rPr lang="en-GB" sz="2400" dirty="0" smtClean="0">
                <a:solidFill>
                  <a:prstClr val="black"/>
                </a:solidFill>
                <a:latin typeface="Times New Roman" pitchFamily="18" charset="0"/>
                <a:cs typeface="Times New Roman" pitchFamily="18" charset="0"/>
              </a:rPr>
              <a:t>proposes to effect the pronouncement.</a:t>
            </a:r>
          </a:p>
          <a:p>
            <a:pPr marL="285750" indent="-285750">
              <a:buFont typeface="Arial" pitchFamily="34" charset="0"/>
              <a:buChar char="•"/>
            </a:pPr>
            <a:endParaRPr lang="en-US" sz="2400" dirty="0" smtClean="0">
              <a:solidFill>
                <a:prstClr val="black"/>
              </a:solidFill>
              <a:latin typeface="Times New Roman" pitchFamily="18" charset="0"/>
              <a:cs typeface="Times New Roman" pitchFamily="18" charset="0"/>
            </a:endParaRPr>
          </a:p>
          <a:p>
            <a:pPr marL="285750" indent="-285750">
              <a:buFont typeface="Arial" pitchFamily="34" charset="0"/>
              <a:buChar char="•"/>
            </a:pPr>
            <a:r>
              <a:rPr lang="en-US" sz="2400" dirty="0">
                <a:solidFill>
                  <a:prstClr val="black"/>
                </a:solidFill>
                <a:latin typeface="Times New Roman" pitchFamily="18" charset="0"/>
                <a:cs typeface="Times New Roman" pitchFamily="18" charset="0"/>
              </a:rPr>
              <a:t>The effective date of the Sales Tax is 1st July </a:t>
            </a:r>
            <a:r>
              <a:rPr lang="en-US" sz="2400" dirty="0" smtClean="0">
                <a:solidFill>
                  <a:prstClr val="black"/>
                </a:solidFill>
                <a:latin typeface="Times New Roman" pitchFamily="18" charset="0"/>
                <a:cs typeface="Times New Roman" pitchFamily="18" charset="0"/>
              </a:rPr>
              <a:t>2019.</a:t>
            </a: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solidFill>
                  <a:srgbClr val="000000"/>
                </a:solidFill>
                <a:latin typeface="Times New Roman" panose="02020603050405020304" pitchFamily="18" charset="0"/>
                <a:cs typeface="Times New Roman" panose="02020603050405020304" pitchFamily="18" charset="0"/>
              </a:rPr>
              <a:t/>
            </a:r>
            <a:br>
              <a:rPr lang="en-GB" altLang="en-US" sz="3200" b="1" dirty="0" smtClean="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INTRODUCTION</a:t>
            </a:r>
            <a:endParaRPr lang="en-US" sz="2400" b="1" dirty="0">
              <a:solidFill>
                <a:prstClr val="black"/>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3</a:t>
            </a:fld>
            <a:endParaRPr lang="en-US" dirty="0"/>
          </a:p>
        </p:txBody>
      </p:sp>
    </p:spTree>
    <p:extLst>
      <p:ext uri="{BB962C8B-B14F-4D97-AF65-F5344CB8AC3E}">
        <p14:creationId xmlns:p14="http://schemas.microsoft.com/office/powerpoint/2010/main" val="277494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4517" y="1524000"/>
            <a:ext cx="7848600" cy="5262979"/>
          </a:xfrm>
          <a:prstGeom prst="rect">
            <a:avLst/>
          </a:prstGeom>
        </p:spPr>
        <p:txBody>
          <a:bodyPr wrap="square">
            <a:spAutoFit/>
          </a:bodyPr>
          <a:lstStyle/>
          <a:p>
            <a:pPr marL="285750" indent="-285750" algn="just">
              <a:buFont typeface="Arial" pitchFamily="34" charset="0"/>
              <a:buChar char="•"/>
            </a:pPr>
            <a:r>
              <a:rPr lang="en-GB" sz="2400" dirty="0" smtClean="0">
                <a:solidFill>
                  <a:prstClr val="black"/>
                </a:solidFill>
                <a:latin typeface="Times New Roman" pitchFamily="18" charset="0"/>
                <a:cs typeface="Times New Roman" pitchFamily="18" charset="0"/>
              </a:rPr>
              <a:t>Performance </a:t>
            </a:r>
            <a:r>
              <a:rPr lang="en-GB" sz="2400" dirty="0">
                <a:solidFill>
                  <a:prstClr val="black"/>
                </a:solidFill>
                <a:latin typeface="Times New Roman" pitchFamily="18" charset="0"/>
                <a:cs typeface="Times New Roman" pitchFamily="18" charset="0"/>
              </a:rPr>
              <a:t>of </a:t>
            </a:r>
            <a:r>
              <a:rPr lang="en-GB" sz="2400" dirty="0" smtClean="0">
                <a:solidFill>
                  <a:prstClr val="black"/>
                </a:solidFill>
                <a:latin typeface="Times New Roman" pitchFamily="18" charset="0"/>
                <a:cs typeface="Times New Roman" pitchFamily="18" charset="0"/>
              </a:rPr>
              <a:t>VAT has </a:t>
            </a:r>
            <a:r>
              <a:rPr lang="en-GB" sz="2400" dirty="0">
                <a:solidFill>
                  <a:prstClr val="black"/>
                </a:solidFill>
                <a:latin typeface="Times New Roman" pitchFamily="18" charset="0"/>
                <a:cs typeface="Times New Roman" pitchFamily="18" charset="0"/>
              </a:rPr>
              <a:t>not grown as expected in view of the high level of refunds which have outpaced the growth in the gross </a:t>
            </a:r>
            <a:r>
              <a:rPr lang="en-GB" sz="2400" dirty="0" smtClean="0">
                <a:solidFill>
                  <a:prstClr val="black"/>
                </a:solidFill>
                <a:latin typeface="Times New Roman" pitchFamily="18" charset="0"/>
                <a:cs typeface="Times New Roman" pitchFamily="18" charset="0"/>
              </a:rPr>
              <a:t>collections</a:t>
            </a:r>
          </a:p>
          <a:p>
            <a:pPr marL="285750" indent="-285750" algn="just">
              <a:buFont typeface="Arial" pitchFamily="34" charset="0"/>
              <a:buChar char="•"/>
            </a:pPr>
            <a:endParaRPr lang="en-GB"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GB" sz="2400" dirty="0" smtClean="0">
                <a:solidFill>
                  <a:prstClr val="black"/>
                </a:solidFill>
                <a:latin typeface="Times New Roman" pitchFamily="18" charset="0"/>
                <a:cs typeface="Times New Roman" pitchFamily="18" charset="0"/>
              </a:rPr>
              <a:t>There is very little real value addition in the Zambian economy. The economy exports mostly raw materials whose input VAT gets refunded to the exporters.</a:t>
            </a:r>
          </a:p>
          <a:p>
            <a:pPr marL="285750" indent="-285750" algn="just">
              <a:buFont typeface="Arial" pitchFamily="34" charset="0"/>
              <a:buChar char="•"/>
            </a:pPr>
            <a:endParaRPr lang="en-GB"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GB" sz="2400" dirty="0" smtClean="0">
                <a:solidFill>
                  <a:prstClr val="black"/>
                </a:solidFill>
                <a:latin typeface="Times New Roman" pitchFamily="18" charset="0"/>
                <a:cs typeface="Times New Roman" pitchFamily="18" charset="0"/>
              </a:rPr>
              <a:t>VAT works better in economies with a large formal sector. The larger part of Zambia’s economy is informal, making it difficult to trace fraudulent claims. </a:t>
            </a:r>
            <a:r>
              <a:rPr lang="en-GB" sz="2400" dirty="0">
                <a:latin typeface="Times New Roman" pitchFamily="18" charset="0"/>
                <a:cs typeface="Times New Roman" pitchFamily="18" charset="0"/>
              </a:rPr>
              <a:t>The administration of </a:t>
            </a:r>
            <a:r>
              <a:rPr lang="en-GB" sz="2400" dirty="0" smtClean="0">
                <a:latin typeface="Times New Roman" pitchFamily="18" charset="0"/>
                <a:cs typeface="Times New Roman" pitchFamily="18" charset="0"/>
              </a:rPr>
              <a:t>refunds in such a set up becomes very difficult and requires a lot of resources. </a:t>
            </a:r>
            <a:r>
              <a:rPr lang="en-GB"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 </a:t>
            </a:r>
            <a:endParaRPr lang="en-US" sz="2400" dirty="0">
              <a:solidFill>
                <a:prstClr val="black"/>
              </a:solidFill>
              <a:latin typeface="Times New Roman" pitchFamily="18" charset="0"/>
              <a:cs typeface="Times New Roman" pitchFamily="18" charset="0"/>
            </a:endParaRPr>
          </a:p>
          <a:p>
            <a:pPr marL="285750" indent="-285750">
              <a:buFont typeface="Arial" pitchFamily="34" charset="0"/>
              <a:buChar char="•"/>
            </a:pPr>
            <a:endParaRPr lang="en-US" sz="2400" dirty="0" smtClean="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solidFill>
                  <a:srgbClr val="000000"/>
                </a:solidFill>
                <a:latin typeface="Times New Roman" panose="02020603050405020304" pitchFamily="18" charset="0"/>
                <a:cs typeface="Times New Roman" panose="02020603050405020304" pitchFamily="18" charset="0"/>
              </a:rPr>
              <a:t/>
            </a:r>
            <a:br>
              <a:rPr lang="en-GB" altLang="en-US" sz="3200" b="1" dirty="0" smtClean="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What has gone wrong with VAT?</a:t>
            </a:r>
            <a:endParaRPr lang="en-US" sz="2400" b="1" dirty="0">
              <a:solidFill>
                <a:prstClr val="black"/>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4</a:t>
            </a:fld>
            <a:endParaRPr lang="en-US" dirty="0"/>
          </a:p>
        </p:txBody>
      </p:sp>
    </p:spTree>
    <p:extLst>
      <p:ext uri="{BB962C8B-B14F-4D97-AF65-F5344CB8AC3E}">
        <p14:creationId xmlns:p14="http://schemas.microsoft.com/office/powerpoint/2010/main" val="921197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4517" y="1524000"/>
            <a:ext cx="7848600" cy="3785652"/>
          </a:xfrm>
          <a:prstGeom prst="rect">
            <a:avLst/>
          </a:prstGeom>
        </p:spPr>
        <p:txBody>
          <a:bodyPr wrap="square">
            <a:spAutoFit/>
          </a:bodyPr>
          <a:lstStyle/>
          <a:p>
            <a:pPr marL="285750" indent="-285750" algn="just">
              <a:buFont typeface="Arial" pitchFamily="34" charset="0"/>
              <a:buChar char="•"/>
            </a:pPr>
            <a:r>
              <a:rPr lang="en-GB" sz="2400" dirty="0" smtClean="0">
                <a:latin typeface="Times New Roman" pitchFamily="18" charset="0"/>
                <a:cs typeface="Times New Roman" pitchFamily="18" charset="0"/>
              </a:rPr>
              <a:t>Specialised administration of VAT got lost over time especially when the Taxpayer segmentation was introduced in 2006; reforms to reverse the damage caused would take a long time to achieve.</a:t>
            </a:r>
          </a:p>
          <a:p>
            <a:pPr marL="285750" indent="-285750" algn="just">
              <a:buFont typeface="Arial" pitchFamily="34" charset="0"/>
              <a:buChar char="•"/>
            </a:pPr>
            <a:endParaRPr lang="en-US" sz="2400" dirty="0" smtClean="0">
              <a:latin typeface="Times New Roman" pitchFamily="18" charset="0"/>
              <a:cs typeface="Times New Roman" pitchFamily="18" charset="0"/>
            </a:endParaRPr>
          </a:p>
          <a:p>
            <a:pPr marL="285750" indent="-285750" algn="just">
              <a:buFont typeface="Arial" pitchFamily="34" charset="0"/>
              <a:buChar char="•"/>
            </a:pPr>
            <a:r>
              <a:rPr lang="en-GB" sz="2400" dirty="0" smtClean="0">
                <a:latin typeface="Times New Roman" pitchFamily="18" charset="0"/>
                <a:cs typeface="Times New Roman" pitchFamily="18" charset="0"/>
              </a:rPr>
              <a:t>Implementation </a:t>
            </a:r>
            <a:r>
              <a:rPr lang="en-GB" sz="2400" dirty="0">
                <a:latin typeface="Times New Roman" pitchFamily="18" charset="0"/>
                <a:cs typeface="Times New Roman" pitchFamily="18" charset="0"/>
              </a:rPr>
              <a:t>of VAT Rule 18, resulted in rapid accumulation of unpaid refunds and higher exposure to false </a:t>
            </a:r>
            <a:r>
              <a:rPr lang="en-GB" sz="2400" dirty="0" smtClean="0">
                <a:latin typeface="Times New Roman" pitchFamily="18" charset="0"/>
                <a:cs typeface="Times New Roman" pitchFamily="18" charset="0"/>
              </a:rPr>
              <a:t>claims. The accumulation of refunds needs to be stopped and the VAT arrears need to be cleared to give businesses a new lifeline. </a:t>
            </a:r>
            <a:endParaRPr lang="en-US" sz="2400" dirty="0" smtClean="0">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solidFill>
                  <a:srgbClr val="000000"/>
                </a:solidFill>
                <a:latin typeface="Times New Roman" panose="02020603050405020304" pitchFamily="18" charset="0"/>
                <a:cs typeface="Times New Roman" panose="02020603050405020304" pitchFamily="18" charset="0"/>
              </a:rPr>
              <a:t/>
            </a:r>
            <a:br>
              <a:rPr lang="en-GB" altLang="en-US" sz="3200" b="1" dirty="0" smtClean="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What has gone wrong with VAT? Cont’d</a:t>
            </a:r>
            <a:endParaRPr lang="en-US" sz="2400" b="1" dirty="0">
              <a:solidFill>
                <a:prstClr val="black"/>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5</a:t>
            </a:fld>
            <a:endParaRPr lang="en-US" dirty="0"/>
          </a:p>
        </p:txBody>
      </p:sp>
    </p:spTree>
    <p:extLst>
      <p:ext uri="{BB962C8B-B14F-4D97-AF65-F5344CB8AC3E}">
        <p14:creationId xmlns:p14="http://schemas.microsoft.com/office/powerpoint/2010/main" val="2857586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4517" y="1524000"/>
            <a:ext cx="7848600" cy="5139869"/>
          </a:xfrm>
          <a:prstGeom prst="rect">
            <a:avLst/>
          </a:prstGeom>
        </p:spPr>
        <p:txBody>
          <a:bodyPr wrap="square">
            <a:spAutoFit/>
          </a:bodyPr>
          <a:lstStyle/>
          <a:p>
            <a:pPr marL="285750" indent="-285750" algn="just">
              <a:buFont typeface="Arial" pitchFamily="34" charset="0"/>
              <a:buChar char="•"/>
            </a:pPr>
            <a:r>
              <a:rPr lang="en-GB" sz="2000" dirty="0" smtClean="0">
                <a:latin typeface="Times New Roman" pitchFamily="18" charset="0"/>
                <a:cs typeface="Times New Roman" pitchFamily="18" charset="0"/>
              </a:rPr>
              <a:t>It </a:t>
            </a:r>
            <a:r>
              <a:rPr lang="en-GB" sz="2000" dirty="0">
                <a:latin typeface="Times New Roman" pitchFamily="18" charset="0"/>
                <a:cs typeface="Times New Roman" pitchFamily="18" charset="0"/>
              </a:rPr>
              <a:t>is </a:t>
            </a:r>
            <a:r>
              <a:rPr lang="en-GB" sz="2000" dirty="0" smtClean="0">
                <a:latin typeface="Times New Roman" pitchFamily="18" charset="0"/>
                <a:cs typeface="Times New Roman" pitchFamily="18" charset="0"/>
              </a:rPr>
              <a:t>easier </a:t>
            </a:r>
            <a:r>
              <a:rPr lang="en-GB" sz="2000" dirty="0">
                <a:latin typeface="Times New Roman" pitchFamily="18" charset="0"/>
                <a:cs typeface="Times New Roman" pitchFamily="18" charset="0"/>
              </a:rPr>
              <a:t>to </a:t>
            </a:r>
            <a:r>
              <a:rPr lang="en-GB" sz="2000" dirty="0" smtClean="0">
                <a:latin typeface="Times New Roman" pitchFamily="18" charset="0"/>
                <a:cs typeface="Times New Roman" pitchFamily="18" charset="0"/>
              </a:rPr>
              <a:t>administer compared to VAT.</a:t>
            </a:r>
            <a:r>
              <a:rPr lang="en-GB" sz="2000" dirty="0">
                <a:latin typeface="Times New Roman" pitchFamily="18" charset="0"/>
                <a:cs typeface="Times New Roman" pitchFamily="18" charset="0"/>
              </a:rPr>
              <a:t> It does not require complicated techniques for record keeping and accounting for the businesses. Knowledge of sales is sufficient to </a:t>
            </a:r>
            <a:r>
              <a:rPr lang="en-GB" sz="2000" dirty="0" smtClean="0">
                <a:latin typeface="Times New Roman" pitchFamily="18" charset="0"/>
                <a:cs typeface="Times New Roman" pitchFamily="18" charset="0"/>
              </a:rPr>
              <a:t>administer the tax. The cost of administration is therefore lower in the long run. </a:t>
            </a:r>
            <a:endParaRPr lang="en-GB" sz="2000" dirty="0">
              <a:latin typeface="Times New Roman" pitchFamily="18" charset="0"/>
              <a:cs typeface="Times New Roman" pitchFamily="18" charset="0"/>
            </a:endParaRPr>
          </a:p>
          <a:p>
            <a:pPr marL="285750" indent="-285750" algn="just">
              <a:buFont typeface="Arial" pitchFamily="34" charset="0"/>
              <a:buChar char="•"/>
            </a:pPr>
            <a:endParaRPr lang="en-GB" sz="2000" dirty="0" smtClean="0">
              <a:latin typeface="Times New Roman" pitchFamily="18" charset="0"/>
              <a:cs typeface="Times New Roman" pitchFamily="18" charset="0"/>
            </a:endParaRPr>
          </a:p>
          <a:p>
            <a:pPr marL="285750" indent="-285750" algn="just">
              <a:buFont typeface="Arial" pitchFamily="34" charset="0"/>
              <a:buChar char="•"/>
            </a:pPr>
            <a:r>
              <a:rPr lang="en-GB" sz="2000" dirty="0" smtClean="0">
                <a:latin typeface="Times New Roman" pitchFamily="18" charset="0"/>
                <a:cs typeface="Times New Roman" pitchFamily="18" charset="0"/>
              </a:rPr>
              <a:t>It </a:t>
            </a:r>
            <a:r>
              <a:rPr lang="en-GB" sz="2000" dirty="0">
                <a:latin typeface="Times New Roman" pitchFamily="18" charset="0"/>
                <a:cs typeface="Times New Roman" pitchFamily="18" charset="0"/>
              </a:rPr>
              <a:t>does not lead to tax </a:t>
            </a:r>
            <a:r>
              <a:rPr lang="en-GB" sz="2000" dirty="0" smtClean="0">
                <a:latin typeface="Times New Roman" pitchFamily="18" charset="0"/>
                <a:cs typeface="Times New Roman" pitchFamily="18" charset="0"/>
              </a:rPr>
              <a:t>refunds; the resources for businesses do not get locked up in refunds as the government does not collect the money which does not belong to it.</a:t>
            </a:r>
          </a:p>
          <a:p>
            <a:pPr algn="just"/>
            <a:endParaRPr lang="en-GB" sz="2000" dirty="0">
              <a:latin typeface="Times New Roman" pitchFamily="18" charset="0"/>
              <a:cs typeface="Times New Roman" pitchFamily="18" charset="0"/>
            </a:endParaRPr>
          </a:p>
          <a:p>
            <a:pPr marL="285750" indent="-285750" algn="just">
              <a:buFont typeface="Arial" pitchFamily="34" charset="0"/>
              <a:buChar char="•"/>
            </a:pPr>
            <a:r>
              <a:rPr lang="en-GB" sz="2000" dirty="0" smtClean="0">
                <a:latin typeface="Times New Roman" pitchFamily="18" charset="0"/>
                <a:cs typeface="Times New Roman" pitchFamily="18" charset="0"/>
              </a:rPr>
              <a:t>The effect of cascading (tax on tax) will be mitigated by exemptions to manufacturers and producers.</a:t>
            </a:r>
          </a:p>
          <a:p>
            <a:pPr marL="285750" indent="-285750" algn="just">
              <a:buFont typeface="Arial" pitchFamily="34" charset="0"/>
              <a:buChar char="•"/>
            </a:pPr>
            <a:endParaRPr lang="en-GB" sz="2000" dirty="0" smtClean="0">
              <a:latin typeface="Times New Roman" pitchFamily="18" charset="0"/>
              <a:cs typeface="Times New Roman" pitchFamily="18" charset="0"/>
            </a:endParaRPr>
          </a:p>
          <a:p>
            <a:pPr marL="285750" indent="-285750" algn="just">
              <a:buFont typeface="Arial" pitchFamily="34" charset="0"/>
              <a:buChar char="•"/>
            </a:pPr>
            <a:r>
              <a:rPr lang="en-GB" sz="2000" dirty="0" smtClean="0">
                <a:latin typeface="Times New Roman" pitchFamily="18" charset="0"/>
                <a:cs typeface="Times New Roman" pitchFamily="18" charset="0"/>
              </a:rPr>
              <a:t>Sales tax has been designed in such a manner that it is a hybrid of VAT and a traditional Sales Tax</a:t>
            </a:r>
            <a:endParaRPr lang="en-GB" sz="2000" dirty="0">
              <a:latin typeface="Times New Roman" pitchFamily="18" charset="0"/>
              <a:cs typeface="Times New Roman" pitchFamily="18" charset="0"/>
            </a:endParaRPr>
          </a:p>
          <a:p>
            <a:pPr marL="285750" indent="-285750">
              <a:buFont typeface="Arial" pitchFamily="34" charset="0"/>
              <a:buChar char="•"/>
            </a:pPr>
            <a:endParaRPr lang="en-US" sz="2400" dirty="0" smtClean="0">
              <a:latin typeface="Times New Roman" pitchFamily="18" charset="0"/>
              <a:cs typeface="Times New Roman" pitchFamily="18" charset="0"/>
            </a:endParaRPr>
          </a:p>
          <a:p>
            <a:pPr marL="285750" indent="-285750">
              <a:buFont typeface="Arial" pitchFamily="34" charset="0"/>
              <a:buChar char="•"/>
            </a:pPr>
            <a:endParaRPr lang="en-US" sz="2400" dirty="0" smtClean="0">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solidFill>
                  <a:srgbClr val="000000"/>
                </a:solidFill>
                <a:latin typeface="Times New Roman" panose="02020603050405020304" pitchFamily="18" charset="0"/>
                <a:cs typeface="Times New Roman" panose="02020603050405020304" pitchFamily="18" charset="0"/>
              </a:rPr>
              <a:t/>
            </a:r>
            <a:br>
              <a:rPr lang="en-GB" altLang="en-US" sz="3200" b="1" dirty="0" smtClean="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Why Sales Tax?</a:t>
            </a:r>
            <a:endParaRPr lang="en-US" sz="2400" b="1" dirty="0">
              <a:solidFill>
                <a:prstClr val="black"/>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6</a:t>
            </a:fld>
            <a:endParaRPr lang="en-US" dirty="0"/>
          </a:p>
        </p:txBody>
      </p:sp>
    </p:spTree>
    <p:extLst>
      <p:ext uri="{BB962C8B-B14F-4D97-AF65-F5344CB8AC3E}">
        <p14:creationId xmlns:p14="http://schemas.microsoft.com/office/powerpoint/2010/main" val="2323325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07720" y="1676400"/>
            <a:ext cx="7848600" cy="3046988"/>
          </a:xfrm>
          <a:prstGeom prst="rect">
            <a:avLst/>
          </a:prstGeom>
        </p:spPr>
        <p:txBody>
          <a:bodyPr wrap="square">
            <a:spAutoFit/>
          </a:bodyPr>
          <a:lstStyle/>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Sales Tax is a consumption tax on goods and services </a:t>
            </a:r>
            <a:endParaRPr lang="en-US"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smtClean="0">
                <a:solidFill>
                  <a:prstClr val="black"/>
                </a:solidFill>
                <a:latin typeface="Times New Roman" pitchFamily="18" charset="0"/>
                <a:cs typeface="Times New Roman" pitchFamily="18" charset="0"/>
              </a:rPr>
              <a:t>It will be charged </a:t>
            </a:r>
            <a:r>
              <a:rPr lang="en-US" sz="2400" dirty="0">
                <a:solidFill>
                  <a:prstClr val="black"/>
                </a:solidFill>
                <a:latin typeface="Times New Roman" pitchFamily="18" charset="0"/>
                <a:cs typeface="Times New Roman" pitchFamily="18" charset="0"/>
              </a:rPr>
              <a:t>on all taxable goods and services supplied </a:t>
            </a:r>
            <a:r>
              <a:rPr lang="en-US" sz="2400" dirty="0" smtClean="0">
                <a:solidFill>
                  <a:prstClr val="black"/>
                </a:solidFill>
                <a:latin typeface="Times New Roman" pitchFamily="18" charset="0"/>
                <a:cs typeface="Times New Roman" pitchFamily="18" charset="0"/>
              </a:rPr>
              <a:t>in </a:t>
            </a:r>
            <a:r>
              <a:rPr lang="en-US" sz="2400" dirty="0">
                <a:solidFill>
                  <a:prstClr val="black"/>
                </a:solidFill>
                <a:latin typeface="Times New Roman" pitchFamily="18" charset="0"/>
                <a:cs typeface="Times New Roman" pitchFamily="18" charset="0"/>
              </a:rPr>
              <a:t>the course of or furtherance of business in Zambia and on imported goods and services.</a:t>
            </a:r>
          </a:p>
          <a:p>
            <a:pPr marL="285750" indent="-285750" algn="just">
              <a:buFont typeface="Arial" pitchFamily="34" charset="0"/>
              <a:buChar char="•"/>
            </a:pPr>
            <a:endParaRPr lang="en-US" sz="2400" dirty="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smtClean="0">
                <a:solidFill>
                  <a:prstClr val="black"/>
                </a:solidFill>
                <a:latin typeface="Times New Roman" pitchFamily="18" charset="0"/>
                <a:cs typeface="Times New Roman" pitchFamily="18" charset="0"/>
              </a:rPr>
              <a:t>Sales Tax will be collected </a:t>
            </a:r>
            <a:r>
              <a:rPr lang="en-US" sz="2400" dirty="0">
                <a:solidFill>
                  <a:prstClr val="black"/>
                </a:solidFill>
                <a:latin typeface="Times New Roman" pitchFamily="18" charset="0"/>
                <a:cs typeface="Times New Roman" pitchFamily="18" charset="0"/>
              </a:rPr>
              <a:t>at every stage in the supply chain</a:t>
            </a:r>
            <a:r>
              <a:rPr lang="en-US" sz="2400" dirty="0" smtClean="0">
                <a:solidFill>
                  <a:prstClr val="black"/>
                </a:solidFill>
                <a:latin typeface="Times New Roman" pitchFamily="18" charset="0"/>
                <a:cs typeface="Times New Roman" pitchFamily="18" charset="0"/>
              </a:rPr>
              <a:t>.</a:t>
            </a:r>
            <a:endParaRPr lang="en-US" sz="2400" dirty="0">
              <a:solidFill>
                <a:prstClr val="black"/>
              </a:solidFill>
              <a:latin typeface="Times New Roman" pitchFamily="18" charset="0"/>
              <a:cs typeface="Times New Roman" pitchFamily="18" charset="0"/>
            </a:endParaRP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SCOPE AND IMPOSITION</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7</a:t>
            </a:fld>
            <a:endParaRPr lang="en-US" dirty="0"/>
          </a:p>
        </p:txBody>
      </p:sp>
    </p:spTree>
    <p:extLst>
      <p:ext uri="{BB962C8B-B14F-4D97-AF65-F5344CB8AC3E}">
        <p14:creationId xmlns:p14="http://schemas.microsoft.com/office/powerpoint/2010/main" val="3743105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ibabec\Desktop\VARIOUS DESKTOP ITEMS\ZRA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70626" y="1752600"/>
            <a:ext cx="7848600" cy="2308324"/>
          </a:xfrm>
          <a:prstGeom prst="rect">
            <a:avLst/>
          </a:prstGeom>
        </p:spPr>
        <p:txBody>
          <a:bodyPr wrap="square">
            <a:spAutoFit/>
          </a:bodyPr>
          <a:lstStyle/>
          <a:p>
            <a:pPr marL="285750" indent="-285750" algn="just">
              <a:buFont typeface="Arial" pitchFamily="34" charset="0"/>
              <a:buChar char="•"/>
            </a:pPr>
            <a:r>
              <a:rPr lang="en-US" sz="2400" dirty="0">
                <a:solidFill>
                  <a:prstClr val="black"/>
                </a:solidFill>
                <a:latin typeface="Times New Roman" pitchFamily="18" charset="0"/>
                <a:cs typeface="Times New Roman" pitchFamily="18" charset="0"/>
              </a:rPr>
              <a:t>It will be applicable </a:t>
            </a:r>
            <a:r>
              <a:rPr lang="en-US" sz="2400" dirty="0" smtClean="0">
                <a:solidFill>
                  <a:prstClr val="black"/>
                </a:solidFill>
                <a:latin typeface="Times New Roman" pitchFamily="18" charset="0"/>
                <a:cs typeface="Times New Roman" pitchFamily="18" charset="0"/>
              </a:rPr>
              <a:t>on </a:t>
            </a:r>
            <a:r>
              <a:rPr lang="en-US" sz="2400" dirty="0">
                <a:solidFill>
                  <a:prstClr val="black"/>
                </a:solidFill>
                <a:latin typeface="Times New Roman" pitchFamily="18" charset="0"/>
                <a:cs typeface="Times New Roman" pitchFamily="18" charset="0"/>
              </a:rPr>
              <a:t>all taxable </a:t>
            </a:r>
            <a:r>
              <a:rPr lang="en-US" sz="2400" dirty="0" smtClean="0">
                <a:solidFill>
                  <a:prstClr val="black"/>
                </a:solidFill>
                <a:latin typeface="Times New Roman" pitchFamily="18" charset="0"/>
                <a:cs typeface="Times New Roman" pitchFamily="18" charset="0"/>
              </a:rPr>
              <a:t>supplies </a:t>
            </a:r>
            <a:r>
              <a:rPr lang="en-US" sz="2400" dirty="0">
                <a:solidFill>
                  <a:prstClr val="black"/>
                </a:solidFill>
                <a:latin typeface="Times New Roman" pitchFamily="18" charset="0"/>
                <a:cs typeface="Times New Roman" pitchFamily="18" charset="0"/>
              </a:rPr>
              <a:t>in the supply chain from importation, </a:t>
            </a:r>
            <a:r>
              <a:rPr lang="en-US" sz="2400" dirty="0" smtClean="0">
                <a:solidFill>
                  <a:prstClr val="black"/>
                </a:solidFill>
                <a:latin typeface="Times New Roman" pitchFamily="18" charset="0"/>
                <a:cs typeface="Times New Roman" pitchFamily="18" charset="0"/>
              </a:rPr>
              <a:t>Manufacturing, Production, Distribution, </a:t>
            </a:r>
            <a:r>
              <a:rPr lang="en-US" sz="2400" dirty="0">
                <a:solidFill>
                  <a:prstClr val="black"/>
                </a:solidFill>
                <a:latin typeface="Times New Roman" pitchFamily="18" charset="0"/>
                <a:cs typeface="Times New Roman" pitchFamily="18" charset="0"/>
              </a:rPr>
              <a:t>Wholesale and </a:t>
            </a:r>
            <a:r>
              <a:rPr lang="en-US" sz="2400" dirty="0" smtClean="0">
                <a:solidFill>
                  <a:prstClr val="black"/>
                </a:solidFill>
                <a:latin typeface="Times New Roman" pitchFamily="18" charset="0"/>
                <a:cs typeface="Times New Roman" pitchFamily="18" charset="0"/>
              </a:rPr>
              <a:t>Retail.</a:t>
            </a:r>
          </a:p>
          <a:p>
            <a:pPr marL="285750" indent="-285750" algn="just">
              <a:buFont typeface="Arial" pitchFamily="34" charset="0"/>
              <a:buChar char="•"/>
            </a:pPr>
            <a:endParaRPr lang="en-US" sz="2400" dirty="0" smtClean="0">
              <a:solidFill>
                <a:prstClr val="black"/>
              </a:solidFill>
              <a:latin typeface="Times New Roman" pitchFamily="18" charset="0"/>
              <a:cs typeface="Times New Roman" pitchFamily="18" charset="0"/>
            </a:endParaRPr>
          </a:p>
          <a:p>
            <a:pPr marL="285750" indent="-285750" algn="just">
              <a:buFont typeface="Arial" pitchFamily="34" charset="0"/>
              <a:buChar char="•"/>
            </a:pPr>
            <a:r>
              <a:rPr lang="en-US" sz="2400" dirty="0" smtClean="0">
                <a:solidFill>
                  <a:prstClr val="black"/>
                </a:solidFill>
                <a:latin typeface="Times New Roman" pitchFamily="18" charset="0"/>
                <a:cs typeface="Times New Roman" pitchFamily="18" charset="0"/>
              </a:rPr>
              <a:t>See </a:t>
            </a:r>
            <a:r>
              <a:rPr lang="en-US" sz="2400" dirty="0">
                <a:solidFill>
                  <a:prstClr val="black"/>
                </a:solidFill>
                <a:latin typeface="Times New Roman" pitchFamily="18" charset="0"/>
                <a:cs typeface="Times New Roman" pitchFamily="18" charset="0"/>
              </a:rPr>
              <a:t>illustration of the tax incidence points in the figure below:</a:t>
            </a:r>
          </a:p>
        </p:txBody>
      </p:sp>
      <p:sp>
        <p:nvSpPr>
          <p:cNvPr id="4" name="Title 2"/>
          <p:cNvSpPr txBox="1">
            <a:spLocks/>
          </p:cNvSpPr>
          <p:nvPr/>
        </p:nvSpPr>
        <p:spPr>
          <a:xfrm>
            <a:off x="457200" y="76200"/>
            <a:ext cx="8229600" cy="116205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a:solidFill>
                  <a:srgbClr val="000000"/>
                </a:solidFill>
                <a:latin typeface="Times New Roman" panose="02020603050405020304" pitchFamily="18" charset="0"/>
                <a:cs typeface="Times New Roman" panose="02020603050405020304" pitchFamily="18" charset="0"/>
              </a:rPr>
              <a:t/>
            </a:r>
            <a:br>
              <a:rPr lang="en-GB" altLang="en-US" sz="3200" b="1" dirty="0">
                <a:solidFill>
                  <a:srgbClr val="000000"/>
                </a:solidFill>
                <a:latin typeface="Times New Roman" panose="02020603050405020304" pitchFamily="18" charset="0"/>
                <a:cs typeface="Times New Roman" panose="02020603050405020304" pitchFamily="18" charset="0"/>
              </a:rPr>
            </a:br>
            <a:r>
              <a:rPr lang="en-GB" altLang="en-US" sz="2400" b="1" dirty="0" smtClean="0">
                <a:solidFill>
                  <a:srgbClr val="000000"/>
                </a:solidFill>
                <a:latin typeface="Times New Roman" panose="02020603050405020304" pitchFamily="18" charset="0"/>
                <a:cs typeface="Times New Roman" panose="02020603050405020304" pitchFamily="18" charset="0"/>
              </a:rPr>
              <a:t>SCOPE AND IMPOSITION</a:t>
            </a:r>
            <a:endParaRPr lang="en-GB" altLang="en-US" sz="24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91AF47D8-8303-4DB7-989C-3762F75A448A}" type="slidenum">
              <a:rPr lang="en-US" smtClean="0"/>
              <a:t>8</a:t>
            </a:fld>
            <a:endParaRPr lang="en-US" dirty="0"/>
          </a:p>
        </p:txBody>
      </p:sp>
    </p:spTree>
    <p:extLst>
      <p:ext uri="{BB962C8B-B14F-4D97-AF65-F5344CB8AC3E}">
        <p14:creationId xmlns:p14="http://schemas.microsoft.com/office/powerpoint/2010/main" val="3361721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6858000" cy="523220"/>
          </a:xfrm>
          <a:prstGeom prst="rect">
            <a:avLst/>
          </a:prstGeom>
        </p:spPr>
        <p:txBody>
          <a:bodyPr wrap="square">
            <a:spAutoFit/>
          </a:bodyPr>
          <a:lstStyle/>
          <a:p>
            <a:pPr algn="ctr"/>
            <a:r>
              <a:rPr lang="en-GB" sz="2800" b="1" dirty="0" smtClean="0">
                <a:solidFill>
                  <a:prstClr val="black"/>
                </a:solidFill>
                <a:latin typeface="Times New Roman" panose="02020603050405020304" pitchFamily="18" charset="0"/>
                <a:cs typeface="Times New Roman" panose="02020603050405020304" pitchFamily="18" charset="0"/>
              </a:rPr>
              <a:t>SUPPLY CHAIN</a:t>
            </a:r>
            <a:endParaRPr lang="en-GB" sz="2800" b="1" dirty="0">
              <a:solidFill>
                <a:prstClr val="black"/>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762000" y="1219199"/>
            <a:ext cx="4953000" cy="9905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800" b="1" dirty="0" smtClean="0">
                <a:solidFill>
                  <a:prstClr val="white"/>
                </a:solidFill>
              </a:rPr>
              <a:t>IMPORTATION</a:t>
            </a:r>
          </a:p>
          <a:p>
            <a:pPr algn="ctr"/>
            <a:r>
              <a:rPr lang="en-ZA" sz="2400" b="1" dirty="0" smtClean="0">
                <a:solidFill>
                  <a:prstClr val="white"/>
                </a:solidFill>
              </a:rPr>
              <a:t>OF GOODS AND SERVICES</a:t>
            </a:r>
            <a:endParaRPr lang="en-ZA" sz="2400" b="1" dirty="0">
              <a:solidFill>
                <a:prstClr val="white"/>
              </a:solidFill>
            </a:endParaRPr>
          </a:p>
        </p:txBody>
      </p:sp>
      <p:sp>
        <p:nvSpPr>
          <p:cNvPr id="4" name="Rounded Rectangle 3"/>
          <p:cNvSpPr/>
          <p:nvPr/>
        </p:nvSpPr>
        <p:spPr>
          <a:xfrm>
            <a:off x="2209800" y="2590800"/>
            <a:ext cx="35052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dirty="0" smtClean="0">
                <a:solidFill>
                  <a:prstClr val="white"/>
                </a:solidFill>
              </a:rPr>
              <a:t>MANUFACTURING/ PRODUCTION</a:t>
            </a:r>
            <a:endParaRPr lang="en-ZA" sz="2400" dirty="0">
              <a:solidFill>
                <a:prstClr val="white"/>
              </a:solidFill>
            </a:endParaRPr>
          </a:p>
        </p:txBody>
      </p:sp>
      <p:sp>
        <p:nvSpPr>
          <p:cNvPr id="6" name="Rounded Rectangle 5"/>
          <p:cNvSpPr/>
          <p:nvPr/>
        </p:nvSpPr>
        <p:spPr>
          <a:xfrm>
            <a:off x="3633216" y="3539490"/>
            <a:ext cx="2895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800" dirty="0" smtClean="0">
                <a:solidFill>
                  <a:prstClr val="white"/>
                </a:solidFill>
              </a:rPr>
              <a:t>DISTRIBUTION</a:t>
            </a:r>
            <a:endParaRPr lang="en-ZA" sz="2800" dirty="0">
              <a:solidFill>
                <a:prstClr val="white"/>
              </a:solidFill>
            </a:endParaRPr>
          </a:p>
        </p:txBody>
      </p:sp>
      <p:sp>
        <p:nvSpPr>
          <p:cNvPr id="7" name="Rounded Rectangle 6"/>
          <p:cNvSpPr/>
          <p:nvPr/>
        </p:nvSpPr>
        <p:spPr>
          <a:xfrm>
            <a:off x="5486400" y="4423410"/>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solidFill>
                  <a:prstClr val="white"/>
                </a:solidFill>
              </a:rPr>
              <a:t>WHOLESALE&amp; RETAIL</a:t>
            </a:r>
            <a:endParaRPr lang="en-ZA" sz="2000" dirty="0">
              <a:solidFill>
                <a:prstClr val="white"/>
              </a:solidFill>
            </a:endParaRPr>
          </a:p>
        </p:txBody>
      </p:sp>
      <p:cxnSp>
        <p:nvCxnSpPr>
          <p:cNvPr id="11" name="Straight Arrow Connector 10"/>
          <p:cNvCxnSpPr>
            <a:endCxn id="34" idx="0"/>
          </p:cNvCxnSpPr>
          <p:nvPr/>
        </p:nvCxnSpPr>
        <p:spPr>
          <a:xfrm flipH="1">
            <a:off x="2895600" y="3162300"/>
            <a:ext cx="114300" cy="2125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36" idx="0"/>
          </p:cNvCxnSpPr>
          <p:nvPr/>
        </p:nvCxnSpPr>
        <p:spPr>
          <a:xfrm>
            <a:off x="5257800" y="4191000"/>
            <a:ext cx="0" cy="10744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2"/>
            <a:endCxn id="38" idx="0"/>
          </p:cNvCxnSpPr>
          <p:nvPr/>
        </p:nvCxnSpPr>
        <p:spPr>
          <a:xfrm flipH="1">
            <a:off x="6610350" y="5033010"/>
            <a:ext cx="57150" cy="37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3" idx="2"/>
          </p:cNvCxnSpPr>
          <p:nvPr/>
        </p:nvCxnSpPr>
        <p:spPr>
          <a:xfrm>
            <a:off x="2857500" y="1752599"/>
            <a:ext cx="381000" cy="457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371600" y="5600700"/>
            <a:ext cx="5562600" cy="213360"/>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914400" y="5334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prstClr val="white"/>
                </a:solidFill>
              </a:rPr>
              <a:t>TAX PAID</a:t>
            </a:r>
            <a:endParaRPr lang="en-ZA" dirty="0">
              <a:solidFill>
                <a:prstClr val="white"/>
              </a:solidFill>
            </a:endParaRPr>
          </a:p>
        </p:txBody>
      </p:sp>
      <p:sp>
        <p:nvSpPr>
          <p:cNvPr id="34" name="Oval 33"/>
          <p:cNvSpPr/>
          <p:nvPr/>
        </p:nvSpPr>
        <p:spPr>
          <a:xfrm>
            <a:off x="2438400" y="528828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prstClr val="white"/>
                </a:solidFill>
              </a:rPr>
              <a:t>TAX PAID</a:t>
            </a:r>
            <a:endParaRPr lang="en-ZA" dirty="0">
              <a:solidFill>
                <a:prstClr val="white"/>
              </a:solidFill>
            </a:endParaRPr>
          </a:p>
        </p:txBody>
      </p:sp>
      <p:sp>
        <p:nvSpPr>
          <p:cNvPr id="36" name="Oval 35"/>
          <p:cNvSpPr/>
          <p:nvPr/>
        </p:nvSpPr>
        <p:spPr>
          <a:xfrm>
            <a:off x="4800600" y="526542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prstClr val="white"/>
                </a:solidFill>
              </a:rPr>
              <a:t>TAX PAID</a:t>
            </a:r>
            <a:endParaRPr lang="en-ZA" dirty="0">
              <a:solidFill>
                <a:prstClr val="white"/>
              </a:solidFill>
            </a:endParaRPr>
          </a:p>
        </p:txBody>
      </p:sp>
      <p:sp>
        <p:nvSpPr>
          <p:cNvPr id="38" name="Oval 37"/>
          <p:cNvSpPr/>
          <p:nvPr/>
        </p:nvSpPr>
        <p:spPr>
          <a:xfrm>
            <a:off x="6153150" y="5410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prstClr val="white"/>
                </a:solidFill>
              </a:rPr>
              <a:t>TAX PAID</a:t>
            </a:r>
            <a:endParaRPr lang="en-ZA" dirty="0">
              <a:solidFill>
                <a:prstClr val="white"/>
              </a:solidFill>
            </a:endParaRPr>
          </a:p>
        </p:txBody>
      </p:sp>
      <p:cxnSp>
        <p:nvCxnSpPr>
          <p:cNvPr id="48" name="Straight Arrow Connector 47"/>
          <p:cNvCxnSpPr>
            <a:endCxn id="32" idx="0"/>
          </p:cNvCxnSpPr>
          <p:nvPr/>
        </p:nvCxnSpPr>
        <p:spPr>
          <a:xfrm>
            <a:off x="1371600" y="2209799"/>
            <a:ext cx="0" cy="3124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4038600" y="6324600"/>
            <a:ext cx="2133600" cy="365125"/>
          </a:xfrm>
        </p:spPr>
        <p:txBody>
          <a:bodyPr/>
          <a:lstStyle/>
          <a:p>
            <a:pPr algn="ctr"/>
            <a:fld id="{91AF47D8-8303-4DB7-989C-3762F75A448A}" type="slidenum">
              <a:rPr lang="en-US" smtClean="0">
                <a:solidFill>
                  <a:prstClr val="black">
                    <a:tint val="75000"/>
                  </a:prstClr>
                </a:solidFill>
              </a:rPr>
              <a:pPr algn="ctr"/>
              <a:t>9</a:t>
            </a:fld>
            <a:endParaRPr lang="en-US" dirty="0">
              <a:solidFill>
                <a:prstClr val="black">
                  <a:tint val="75000"/>
                </a:prstClr>
              </a:solidFill>
            </a:endParaRPr>
          </a:p>
        </p:txBody>
      </p:sp>
      <p:sp>
        <p:nvSpPr>
          <p:cNvPr id="8" name="Rectangle 7"/>
          <p:cNvSpPr/>
          <p:nvPr/>
        </p:nvSpPr>
        <p:spPr>
          <a:xfrm>
            <a:off x="6553200" y="2514600"/>
            <a:ext cx="2133600"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800" b="1" dirty="0" smtClean="0">
                <a:solidFill>
                  <a:prstClr val="white"/>
                </a:solidFill>
              </a:rPr>
              <a:t>SERVICES</a:t>
            </a:r>
            <a:endParaRPr lang="en-ZA" sz="2800" b="1" dirty="0">
              <a:solidFill>
                <a:prstClr val="white"/>
              </a:solidFill>
            </a:endParaRPr>
          </a:p>
        </p:txBody>
      </p:sp>
      <p:cxnSp>
        <p:nvCxnSpPr>
          <p:cNvPr id="10" name="Straight Arrow Connector 9"/>
          <p:cNvCxnSpPr>
            <a:stCxn id="8" idx="2"/>
          </p:cNvCxnSpPr>
          <p:nvPr/>
        </p:nvCxnSpPr>
        <p:spPr>
          <a:xfrm>
            <a:off x="7620000" y="3162300"/>
            <a:ext cx="533400" cy="2324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7911084" y="5410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prstClr val="white"/>
                </a:solidFill>
              </a:rPr>
              <a:t>TAX PAID</a:t>
            </a:r>
            <a:endParaRPr lang="en-ZA" dirty="0">
              <a:solidFill>
                <a:prstClr val="white"/>
              </a:solidFill>
            </a:endParaRPr>
          </a:p>
        </p:txBody>
      </p:sp>
    </p:spTree>
    <p:extLst>
      <p:ext uri="{BB962C8B-B14F-4D97-AF65-F5344CB8AC3E}">
        <p14:creationId xmlns:p14="http://schemas.microsoft.com/office/powerpoint/2010/main" val="2559503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2471</TotalTime>
  <Words>1650</Words>
  <Application>Microsoft Office PowerPoint</Application>
  <PresentationFormat>On-screen Show (4:3)</PresentationFormat>
  <Paragraphs>210</Paragraphs>
  <Slides>27</Slides>
  <Notes>1</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RPD - CLIVE CHIBABE</dc:creator>
  <cp:lastModifiedBy>A2 - MOSES SHUKO</cp:lastModifiedBy>
  <cp:revision>175</cp:revision>
  <dcterms:created xsi:type="dcterms:W3CDTF">2019-01-09T06:39:38Z</dcterms:created>
  <dcterms:modified xsi:type="dcterms:W3CDTF">2019-05-24T05:58:09Z</dcterms:modified>
</cp:coreProperties>
</file>