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 id="2147483696" r:id="rId3"/>
  </p:sldMasterIdLst>
  <p:notesMasterIdLst>
    <p:notesMasterId r:id="rId31"/>
  </p:notesMasterIdLst>
  <p:sldIdLst>
    <p:sldId id="257" r:id="rId4"/>
    <p:sldId id="256" r:id="rId5"/>
    <p:sldId id="307" r:id="rId6"/>
    <p:sldId id="331" r:id="rId7"/>
    <p:sldId id="332" r:id="rId8"/>
    <p:sldId id="333" r:id="rId9"/>
    <p:sldId id="308" r:id="rId10"/>
    <p:sldId id="309" r:id="rId11"/>
    <p:sldId id="301" r:id="rId12"/>
    <p:sldId id="316" r:id="rId13"/>
    <p:sldId id="312" r:id="rId14"/>
    <p:sldId id="313" r:id="rId15"/>
    <p:sldId id="311" r:id="rId16"/>
    <p:sldId id="314" r:id="rId17"/>
    <p:sldId id="328" r:id="rId18"/>
    <p:sldId id="330" r:id="rId19"/>
    <p:sldId id="327" r:id="rId20"/>
    <p:sldId id="322" r:id="rId21"/>
    <p:sldId id="323" r:id="rId22"/>
    <p:sldId id="324" r:id="rId23"/>
    <p:sldId id="310" r:id="rId24"/>
    <p:sldId id="315" r:id="rId25"/>
    <p:sldId id="318" r:id="rId26"/>
    <p:sldId id="319" r:id="rId27"/>
    <p:sldId id="320" r:id="rId28"/>
    <p:sldId id="326" r:id="rId29"/>
    <p:sldId id="2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A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60"/>
      </p:cViewPr>
      <p:guideLst>
        <p:guide orient="horz" pos="2160"/>
        <p:guide pos="2880"/>
      </p:guideLst>
    </p:cSldViewPr>
  </p:slideViewPr>
  <p:notesTextViewPr>
    <p:cViewPr>
      <p:scale>
        <a:sx n="1" d="1"/>
        <a:sy n="1" d="1"/>
      </p:scale>
      <p:origin x="0" y="0"/>
    </p:cViewPr>
  </p:notesTextViewPr>
  <p:sorterViewPr>
    <p:cViewPr>
      <p:scale>
        <a:sx n="100" d="100"/>
        <a:sy n="100" d="100"/>
      </p:scale>
      <p:origin x="0" y="31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DDC37-F11E-461C-829D-FFC77B4E2F38}" type="datetimeFigureOut">
              <a:rPr lang="en-US" smtClean="0"/>
              <a:t>5/24/2019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8824A-1524-47AE-9EBE-B908B86D03F2}" type="slidenum">
              <a:rPr lang="en-US" smtClean="0"/>
              <a:t>‹#›</a:t>
            </a:fld>
            <a:endParaRPr lang="en-US" dirty="0"/>
          </a:p>
        </p:txBody>
      </p:sp>
    </p:spTree>
    <p:extLst>
      <p:ext uri="{BB962C8B-B14F-4D97-AF65-F5344CB8AC3E}">
        <p14:creationId xmlns:p14="http://schemas.microsoft.com/office/powerpoint/2010/main" val="2812351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8824A-1524-47AE-9EBE-B908B86D03F2}" type="slidenum">
              <a:rPr lang="en-US" smtClean="0"/>
              <a:t>1</a:t>
            </a:fld>
            <a:endParaRPr lang="en-US" dirty="0"/>
          </a:p>
        </p:txBody>
      </p:sp>
    </p:spTree>
    <p:extLst>
      <p:ext uri="{BB962C8B-B14F-4D97-AF65-F5344CB8AC3E}">
        <p14:creationId xmlns:p14="http://schemas.microsoft.com/office/powerpoint/2010/main" val="1945057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B5274C-C05D-4E18-AB1D-9FAD0ECA0B2A}" type="datetime1">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24684345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138F4-0E23-4D57-AE4E-651610E702BB}" type="datetime1">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21900738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28D2A-24D0-46A1-94BE-AA95C292C9BC}" type="datetime1">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24167595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B229E1-354A-4F89-A68B-26199746AA66}"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06935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54439-E8BC-413C-8C50-01939E88AB20}"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56732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43367-6AE1-4AEC-AD45-6E44805EF8D4}"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18533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397C0E-DC40-471D-8895-0D334FD9D720}" type="datetime1">
              <a:rPr lang="en-US" smtClean="0">
                <a:solidFill>
                  <a:prstClr val="black">
                    <a:tint val="75000"/>
                  </a:prstClr>
                </a:solidFill>
              </a:rPr>
              <a:t>5/24/2019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102933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140D75-0980-4356-9978-7DA535119191}" type="datetime1">
              <a:rPr lang="en-US" smtClean="0">
                <a:solidFill>
                  <a:prstClr val="black">
                    <a:tint val="75000"/>
                  </a:prstClr>
                </a:solidFill>
              </a:rPr>
              <a:t>5/24/2019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195840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7DC47B-0BA5-4C13-A827-B6D175AC8CD0}" type="datetime1">
              <a:rPr lang="en-US" smtClean="0">
                <a:solidFill>
                  <a:prstClr val="black">
                    <a:tint val="75000"/>
                  </a:prstClr>
                </a:solidFill>
              </a:rPr>
              <a:t>5/24/2019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pic>
        <p:nvPicPr>
          <p:cNvPr id="6" name="Picture 2" descr="C:\Users\Chibabec\Desktop\VARIOUS DESKTOP ITEMS\ZRA LOGO with new taglin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9400" y="5273484"/>
            <a:ext cx="2103834" cy="127971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userDrawn="1"/>
        </p:nvCxnSpPr>
        <p:spPr>
          <a:xfrm flipH="1">
            <a:off x="0" y="0"/>
            <a:ext cx="5943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2054"/>
          <p:cNvSpPr/>
          <p:nvPr userDrawn="1"/>
        </p:nvSpPr>
        <p:spPr>
          <a:xfrm>
            <a:off x="-11017" y="0"/>
            <a:ext cx="9166952" cy="5759721"/>
          </a:xfrm>
          <a:custGeom>
            <a:avLst/>
            <a:gdLst>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4876880 h 4876880"/>
              <a:gd name="connsiteX4" fmla="*/ 0 w 8153400"/>
              <a:gd name="connsiteY4" fmla="*/ 0 h 4876880"/>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1968427 h 4876880"/>
              <a:gd name="connsiteX4" fmla="*/ 0 w 8153400"/>
              <a:gd name="connsiteY4" fmla="*/ 0 h 4876880"/>
              <a:gd name="connsiteX0" fmla="*/ 11017 w 8164417"/>
              <a:gd name="connsiteY0" fmla="*/ 0 h 4876880"/>
              <a:gd name="connsiteX1" fmla="*/ 8164417 w 8164417"/>
              <a:gd name="connsiteY1" fmla="*/ 0 h 4876880"/>
              <a:gd name="connsiteX2" fmla="*/ 8164417 w 8164417"/>
              <a:gd name="connsiteY2" fmla="*/ 4876880 h 4876880"/>
              <a:gd name="connsiteX3" fmla="*/ 0 w 8164417"/>
              <a:gd name="connsiteY3" fmla="*/ 2387068 h 4876880"/>
              <a:gd name="connsiteX4" fmla="*/ 11017 w 8164417"/>
              <a:gd name="connsiteY4" fmla="*/ 0 h 4876880"/>
              <a:gd name="connsiteX0" fmla="*/ 11017 w 8164417"/>
              <a:gd name="connsiteY0" fmla="*/ 0 h 4854846"/>
              <a:gd name="connsiteX1" fmla="*/ 8164417 w 8164417"/>
              <a:gd name="connsiteY1" fmla="*/ 0 h 4854846"/>
              <a:gd name="connsiteX2" fmla="*/ 5013592 w 8164417"/>
              <a:gd name="connsiteY2" fmla="*/ 4854846 h 4854846"/>
              <a:gd name="connsiteX3" fmla="*/ 0 w 8164417"/>
              <a:gd name="connsiteY3" fmla="*/ 2387068 h 4854846"/>
              <a:gd name="connsiteX4" fmla="*/ 11017 w 8164417"/>
              <a:gd name="connsiteY4" fmla="*/ 0 h 4854846"/>
              <a:gd name="connsiteX0" fmla="*/ 11017 w 9166952"/>
              <a:gd name="connsiteY0" fmla="*/ 0 h 4854846"/>
              <a:gd name="connsiteX1" fmla="*/ 9166952 w 9166952"/>
              <a:gd name="connsiteY1" fmla="*/ 11017 h 4854846"/>
              <a:gd name="connsiteX2" fmla="*/ 5013592 w 9166952"/>
              <a:gd name="connsiteY2" fmla="*/ 4854846 h 4854846"/>
              <a:gd name="connsiteX3" fmla="*/ 0 w 9166952"/>
              <a:gd name="connsiteY3" fmla="*/ 2387068 h 4854846"/>
              <a:gd name="connsiteX4" fmla="*/ 11017 w 9166952"/>
              <a:gd name="connsiteY4" fmla="*/ 0 h 4854846"/>
              <a:gd name="connsiteX0" fmla="*/ 11017 w 9166952"/>
              <a:gd name="connsiteY0" fmla="*/ 0 h 4854846"/>
              <a:gd name="connsiteX1" fmla="*/ 9166952 w 9166952"/>
              <a:gd name="connsiteY1" fmla="*/ 11017 h 4854846"/>
              <a:gd name="connsiteX2" fmla="*/ 6830917 w 9166952"/>
              <a:gd name="connsiteY2" fmla="*/ 27336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4854846"/>
              <a:gd name="connsiteX1" fmla="*/ 9166952 w 9166952"/>
              <a:gd name="connsiteY1" fmla="*/ 11017 h 4854846"/>
              <a:gd name="connsiteX2" fmla="*/ 9155017 w 9166952"/>
              <a:gd name="connsiteY2" fmla="*/ 336232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74742"/>
              <a:gd name="connsiteY0" fmla="*/ 0 h 4854846"/>
              <a:gd name="connsiteX1" fmla="*/ 9166952 w 9174742"/>
              <a:gd name="connsiteY1" fmla="*/ 11017 h 4854846"/>
              <a:gd name="connsiteX2" fmla="*/ 9174067 w 9174742"/>
              <a:gd name="connsiteY2" fmla="*/ 16192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74742"/>
              <a:gd name="connsiteY0" fmla="*/ 0 h 4854846"/>
              <a:gd name="connsiteX1" fmla="*/ 9166952 w 9174742"/>
              <a:gd name="connsiteY1" fmla="*/ 11017 h 4854846"/>
              <a:gd name="connsiteX2" fmla="*/ 9174067 w 9174742"/>
              <a:gd name="connsiteY2" fmla="*/ 13144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66952"/>
              <a:gd name="connsiteY0" fmla="*/ 0 h 4854846"/>
              <a:gd name="connsiteX1" fmla="*/ 9166952 w 9166952"/>
              <a:gd name="connsiteY1" fmla="*/ 11017 h 4854846"/>
              <a:gd name="connsiteX2" fmla="*/ 9155017 w 9166952"/>
              <a:gd name="connsiteY2" fmla="*/ 35337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5759721"/>
              <a:gd name="connsiteX1" fmla="*/ 9166952 w 9166952"/>
              <a:gd name="connsiteY1" fmla="*/ 11017 h 5759721"/>
              <a:gd name="connsiteX2" fmla="*/ 9155017 w 9166952"/>
              <a:gd name="connsiteY2" fmla="*/ 3533775 h 5759721"/>
              <a:gd name="connsiteX3" fmla="*/ 4994542 w 9166952"/>
              <a:gd name="connsiteY3" fmla="*/ 5759721 h 5759721"/>
              <a:gd name="connsiteX4" fmla="*/ 0 w 9166952"/>
              <a:gd name="connsiteY4" fmla="*/ 2387068 h 5759721"/>
              <a:gd name="connsiteX5" fmla="*/ 11017 w 9166952"/>
              <a:gd name="connsiteY5" fmla="*/ 0 h 575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6952" h="5759721">
                <a:moveTo>
                  <a:pt x="11017" y="0"/>
                </a:moveTo>
                <a:lnTo>
                  <a:pt x="9166952" y="11017"/>
                </a:lnTo>
                <a:cubicBezTo>
                  <a:pt x="9162974" y="1128120"/>
                  <a:pt x="9158995" y="2416672"/>
                  <a:pt x="9155017" y="3533775"/>
                </a:cubicBezTo>
                <a:lnTo>
                  <a:pt x="4994542" y="5759721"/>
                </a:lnTo>
                <a:lnTo>
                  <a:pt x="0" y="2387068"/>
                </a:lnTo>
                <a:cubicBezTo>
                  <a:pt x="3672" y="1591379"/>
                  <a:pt x="7345" y="795689"/>
                  <a:pt x="11017" y="0"/>
                </a:cubicBez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2055"/>
          <p:cNvSpPr/>
          <p:nvPr userDrawn="1"/>
        </p:nvSpPr>
        <p:spPr>
          <a:xfrm>
            <a:off x="-33052" y="1752600"/>
            <a:ext cx="6652927" cy="3766293"/>
          </a:xfrm>
          <a:custGeom>
            <a:avLst/>
            <a:gdLst>
              <a:gd name="connsiteX0" fmla="*/ 0 w 5268817"/>
              <a:gd name="connsiteY0" fmla="*/ 0 h 1676399"/>
              <a:gd name="connsiteX1" fmla="*/ 5268817 w 5268817"/>
              <a:gd name="connsiteY1" fmla="*/ 0 h 1676399"/>
              <a:gd name="connsiteX2" fmla="*/ 5268817 w 5268817"/>
              <a:gd name="connsiteY2" fmla="*/ 1676399 h 1676399"/>
              <a:gd name="connsiteX3" fmla="*/ 0 w 5268817"/>
              <a:gd name="connsiteY3" fmla="*/ 1676399 h 1676399"/>
              <a:gd name="connsiteX4" fmla="*/ 0 w 5268817"/>
              <a:gd name="connsiteY4" fmla="*/ 0 h 1676399"/>
              <a:gd name="connsiteX0" fmla="*/ 0 w 5268817"/>
              <a:gd name="connsiteY0" fmla="*/ 0 h 2445744"/>
              <a:gd name="connsiteX1" fmla="*/ 4971361 w 5268817"/>
              <a:gd name="connsiteY1" fmla="*/ 2445744 h 2445744"/>
              <a:gd name="connsiteX2" fmla="*/ 5268817 w 5268817"/>
              <a:gd name="connsiteY2" fmla="*/ 1676399 h 2445744"/>
              <a:gd name="connsiteX3" fmla="*/ 0 w 5268817"/>
              <a:gd name="connsiteY3" fmla="*/ 1676399 h 2445744"/>
              <a:gd name="connsiteX4" fmla="*/ 0 w 5268817"/>
              <a:gd name="connsiteY4" fmla="*/ 0 h 2445744"/>
              <a:gd name="connsiteX0" fmla="*/ 0 w 4971361"/>
              <a:gd name="connsiteY0" fmla="*/ 0 h 3031473"/>
              <a:gd name="connsiteX1" fmla="*/ 4971361 w 4971361"/>
              <a:gd name="connsiteY1" fmla="*/ 2445744 h 3031473"/>
              <a:gd name="connsiteX2" fmla="*/ 4453568 w 4971361"/>
              <a:gd name="connsiteY2" fmla="*/ 3031473 h 3031473"/>
              <a:gd name="connsiteX3" fmla="*/ 0 w 4971361"/>
              <a:gd name="connsiteY3" fmla="*/ 1676399 h 3031473"/>
              <a:gd name="connsiteX4" fmla="*/ 0 w 4971361"/>
              <a:gd name="connsiteY4" fmla="*/ 0 h 3031473"/>
              <a:gd name="connsiteX0" fmla="*/ 0 w 4927294"/>
              <a:gd name="connsiteY0" fmla="*/ 0 h 3031473"/>
              <a:gd name="connsiteX1" fmla="*/ 4927294 w 4927294"/>
              <a:gd name="connsiteY1" fmla="*/ 2434727 h 3031473"/>
              <a:gd name="connsiteX2" fmla="*/ 4453568 w 4927294"/>
              <a:gd name="connsiteY2" fmla="*/ 3031473 h 3031473"/>
              <a:gd name="connsiteX3" fmla="*/ 0 w 4927294"/>
              <a:gd name="connsiteY3" fmla="*/ 1676399 h 3031473"/>
              <a:gd name="connsiteX4" fmla="*/ 0 w 4927294"/>
              <a:gd name="connsiteY4" fmla="*/ 0 h 3031473"/>
              <a:gd name="connsiteX0" fmla="*/ 0 w 4927294"/>
              <a:gd name="connsiteY0" fmla="*/ 0 h 3031473"/>
              <a:gd name="connsiteX1" fmla="*/ 11017 w 4927294"/>
              <a:gd name="connsiteY1" fmla="*/ 51260 h 3031473"/>
              <a:gd name="connsiteX2" fmla="*/ 4927294 w 4927294"/>
              <a:gd name="connsiteY2" fmla="*/ 2434727 h 3031473"/>
              <a:gd name="connsiteX3" fmla="*/ 4453568 w 4927294"/>
              <a:gd name="connsiteY3" fmla="*/ 3031473 h 3031473"/>
              <a:gd name="connsiteX4" fmla="*/ 0 w 4927294"/>
              <a:gd name="connsiteY4" fmla="*/ 1676399 h 3031473"/>
              <a:gd name="connsiteX5" fmla="*/ 0 w 4927294"/>
              <a:gd name="connsiteY5" fmla="*/ 0 h 3031473"/>
              <a:gd name="connsiteX0" fmla="*/ 0 w 5555944"/>
              <a:gd name="connsiteY0" fmla="*/ 0 h 3031473"/>
              <a:gd name="connsiteX1" fmla="*/ 11017 w 5555944"/>
              <a:gd name="connsiteY1" fmla="*/ 51260 h 3031473"/>
              <a:gd name="connsiteX2" fmla="*/ 5555944 w 5555944"/>
              <a:gd name="connsiteY2" fmla="*/ 2701427 h 3031473"/>
              <a:gd name="connsiteX3" fmla="*/ 4453568 w 5555944"/>
              <a:gd name="connsiteY3" fmla="*/ 3031473 h 3031473"/>
              <a:gd name="connsiteX4" fmla="*/ 0 w 5555944"/>
              <a:gd name="connsiteY4" fmla="*/ 1676399 h 3031473"/>
              <a:gd name="connsiteX5" fmla="*/ 0 w 5555944"/>
              <a:gd name="connsiteY5" fmla="*/ 0 h 3031473"/>
              <a:gd name="connsiteX0" fmla="*/ 0 w 5555944"/>
              <a:gd name="connsiteY0" fmla="*/ 0 h 3260073"/>
              <a:gd name="connsiteX1" fmla="*/ 11017 w 5555944"/>
              <a:gd name="connsiteY1" fmla="*/ 51260 h 3260073"/>
              <a:gd name="connsiteX2" fmla="*/ 5555944 w 5555944"/>
              <a:gd name="connsiteY2" fmla="*/ 2701427 h 3260073"/>
              <a:gd name="connsiteX3" fmla="*/ 4882193 w 5555944"/>
              <a:gd name="connsiteY3" fmla="*/ 3260073 h 3260073"/>
              <a:gd name="connsiteX4" fmla="*/ 0 w 5555944"/>
              <a:gd name="connsiteY4" fmla="*/ 1676399 h 3260073"/>
              <a:gd name="connsiteX5" fmla="*/ 0 w 5555944"/>
              <a:gd name="connsiteY5" fmla="*/ 0 h 3260073"/>
              <a:gd name="connsiteX0" fmla="*/ 0 w 5515839"/>
              <a:gd name="connsiteY0" fmla="*/ 0 h 3260073"/>
              <a:gd name="connsiteX1" fmla="*/ 11017 w 5515839"/>
              <a:gd name="connsiteY1" fmla="*/ 51260 h 3260073"/>
              <a:gd name="connsiteX2" fmla="*/ 5515839 w 5515839"/>
              <a:gd name="connsiteY2" fmla="*/ 2697416 h 3260073"/>
              <a:gd name="connsiteX3" fmla="*/ 4882193 w 5515839"/>
              <a:gd name="connsiteY3" fmla="*/ 3260073 h 3260073"/>
              <a:gd name="connsiteX4" fmla="*/ 0 w 5515839"/>
              <a:gd name="connsiteY4" fmla="*/ 1676399 h 3260073"/>
              <a:gd name="connsiteX5" fmla="*/ 0 w 5515839"/>
              <a:gd name="connsiteY5" fmla="*/ 0 h 3260073"/>
              <a:gd name="connsiteX0" fmla="*/ 0 w 5531881"/>
              <a:gd name="connsiteY0" fmla="*/ 0 h 3260073"/>
              <a:gd name="connsiteX1" fmla="*/ 11017 w 5531881"/>
              <a:gd name="connsiteY1" fmla="*/ 51260 h 3260073"/>
              <a:gd name="connsiteX2" fmla="*/ 5531881 w 5531881"/>
              <a:gd name="connsiteY2" fmla="*/ 2697416 h 3260073"/>
              <a:gd name="connsiteX3" fmla="*/ 4882193 w 5531881"/>
              <a:gd name="connsiteY3" fmla="*/ 3260073 h 3260073"/>
              <a:gd name="connsiteX4" fmla="*/ 0 w 5531881"/>
              <a:gd name="connsiteY4" fmla="*/ 1676399 h 3260073"/>
              <a:gd name="connsiteX5" fmla="*/ 0 w 5531881"/>
              <a:gd name="connsiteY5" fmla="*/ 0 h 3260073"/>
              <a:gd name="connsiteX0" fmla="*/ 0 w 5788804"/>
              <a:gd name="connsiteY0" fmla="*/ 0 h 3260073"/>
              <a:gd name="connsiteX1" fmla="*/ 11017 w 5788804"/>
              <a:gd name="connsiteY1" fmla="*/ 51260 h 3260073"/>
              <a:gd name="connsiteX2" fmla="*/ 5788804 w 5788804"/>
              <a:gd name="connsiteY2" fmla="*/ 2738855 h 3260073"/>
              <a:gd name="connsiteX3" fmla="*/ 4882193 w 5788804"/>
              <a:gd name="connsiteY3" fmla="*/ 3260073 h 3260073"/>
              <a:gd name="connsiteX4" fmla="*/ 0 w 5788804"/>
              <a:gd name="connsiteY4" fmla="*/ 1676399 h 3260073"/>
              <a:gd name="connsiteX5" fmla="*/ 0 w 5788804"/>
              <a:gd name="connsiteY5" fmla="*/ 0 h 3260073"/>
              <a:gd name="connsiteX0" fmla="*/ 0 w 5788804"/>
              <a:gd name="connsiteY0" fmla="*/ 0 h 3268361"/>
              <a:gd name="connsiteX1" fmla="*/ 11017 w 5788804"/>
              <a:gd name="connsiteY1" fmla="*/ 51260 h 3268361"/>
              <a:gd name="connsiteX2" fmla="*/ 5788804 w 5788804"/>
              <a:gd name="connsiteY2" fmla="*/ 2738855 h 3268361"/>
              <a:gd name="connsiteX3" fmla="*/ 4832466 w 5788804"/>
              <a:gd name="connsiteY3" fmla="*/ 3268361 h 3268361"/>
              <a:gd name="connsiteX4" fmla="*/ 0 w 5788804"/>
              <a:gd name="connsiteY4" fmla="*/ 1676399 h 3268361"/>
              <a:gd name="connsiteX5" fmla="*/ 0 w 5788804"/>
              <a:gd name="connsiteY5" fmla="*/ 0 h 3268361"/>
              <a:gd name="connsiteX0" fmla="*/ 0 w 5788804"/>
              <a:gd name="connsiteY0" fmla="*/ 0 h 3277104"/>
              <a:gd name="connsiteX1" fmla="*/ 11017 w 5788804"/>
              <a:gd name="connsiteY1" fmla="*/ 51260 h 3277104"/>
              <a:gd name="connsiteX2" fmla="*/ 5788804 w 5788804"/>
              <a:gd name="connsiteY2" fmla="*/ 2738855 h 3277104"/>
              <a:gd name="connsiteX3" fmla="*/ 4806237 w 5788804"/>
              <a:gd name="connsiteY3" fmla="*/ 3277104 h 3277104"/>
              <a:gd name="connsiteX4" fmla="*/ 0 w 5788804"/>
              <a:gd name="connsiteY4" fmla="*/ 1676399 h 3277104"/>
              <a:gd name="connsiteX5" fmla="*/ 0 w 5788804"/>
              <a:gd name="connsiteY5" fmla="*/ 0 h 3277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804" h="3277104">
                <a:moveTo>
                  <a:pt x="0" y="0"/>
                </a:moveTo>
                <a:cubicBezTo>
                  <a:pt x="7367" y="461"/>
                  <a:pt x="3650" y="50799"/>
                  <a:pt x="11017" y="51260"/>
                </a:cubicBezTo>
                <a:lnTo>
                  <a:pt x="5788804" y="2738855"/>
                </a:lnTo>
                <a:lnTo>
                  <a:pt x="4806237" y="3277104"/>
                </a:lnTo>
                <a:lnTo>
                  <a:pt x="0" y="167639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2056"/>
          <p:cNvSpPr/>
          <p:nvPr userDrawn="1"/>
        </p:nvSpPr>
        <p:spPr>
          <a:xfrm>
            <a:off x="-52101" y="2541059"/>
            <a:ext cx="6009834" cy="3258627"/>
          </a:xfrm>
          <a:custGeom>
            <a:avLst/>
            <a:gdLst>
              <a:gd name="connsiteX0" fmla="*/ 0 w 4927294"/>
              <a:gd name="connsiteY0" fmla="*/ 0 h 2514600"/>
              <a:gd name="connsiteX1" fmla="*/ 4927294 w 4927294"/>
              <a:gd name="connsiteY1" fmla="*/ 0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574754 w 4927294"/>
              <a:gd name="connsiteY1" fmla="*/ 198303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365433 w 4927294"/>
              <a:gd name="connsiteY1" fmla="*/ 127795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69685"/>
              <a:gd name="connsiteX1" fmla="*/ 4365433 w 4927294"/>
              <a:gd name="connsiteY1" fmla="*/ 1333041 h 2569685"/>
              <a:gd name="connsiteX2" fmla="*/ 4927294 w 4927294"/>
              <a:gd name="connsiteY2" fmla="*/ 2569685 h 2569685"/>
              <a:gd name="connsiteX3" fmla="*/ 0 w 4927294"/>
              <a:gd name="connsiteY3" fmla="*/ 2569685 h 2569685"/>
              <a:gd name="connsiteX4" fmla="*/ 0 w 4927294"/>
              <a:gd name="connsiteY4" fmla="*/ 0 h 2569685"/>
              <a:gd name="connsiteX0" fmla="*/ 0 w 4365433"/>
              <a:gd name="connsiteY0" fmla="*/ 0 h 2569685"/>
              <a:gd name="connsiteX1" fmla="*/ 4365433 w 4365433"/>
              <a:gd name="connsiteY1" fmla="*/ 1333041 h 2569685"/>
              <a:gd name="connsiteX2" fmla="*/ 3946793 w 4365433"/>
              <a:gd name="connsiteY2" fmla="*/ 1754437 h 2569685"/>
              <a:gd name="connsiteX3" fmla="*/ 0 w 4365433"/>
              <a:gd name="connsiteY3" fmla="*/ 2569685 h 2569685"/>
              <a:gd name="connsiteX4" fmla="*/ 0 w 4365433"/>
              <a:gd name="connsiteY4" fmla="*/ 0 h 2569685"/>
              <a:gd name="connsiteX0" fmla="*/ 22034 w 4387467"/>
              <a:gd name="connsiteY0" fmla="*/ 0 h 1754437"/>
              <a:gd name="connsiteX1" fmla="*/ 4387467 w 4387467"/>
              <a:gd name="connsiteY1" fmla="*/ 1333041 h 1754437"/>
              <a:gd name="connsiteX2" fmla="*/ 3968827 w 4387467"/>
              <a:gd name="connsiteY2" fmla="*/ 1754437 h 1754437"/>
              <a:gd name="connsiteX3" fmla="*/ 0 w 4387467"/>
              <a:gd name="connsiteY3" fmla="*/ 1225627 h 1754437"/>
              <a:gd name="connsiteX4" fmla="*/ 22034 w 4387467"/>
              <a:gd name="connsiteY4" fmla="*/ 0 h 1754437"/>
              <a:gd name="connsiteX0" fmla="*/ 22034 w 4387467"/>
              <a:gd name="connsiteY0" fmla="*/ 0 h 1765454"/>
              <a:gd name="connsiteX1" fmla="*/ 4387467 w 4387467"/>
              <a:gd name="connsiteY1" fmla="*/ 1333041 h 1765454"/>
              <a:gd name="connsiteX2" fmla="*/ 4023912 w 4387467"/>
              <a:gd name="connsiteY2" fmla="*/ 1765454 h 1765454"/>
              <a:gd name="connsiteX3" fmla="*/ 0 w 4387467"/>
              <a:gd name="connsiteY3" fmla="*/ 1225627 h 1765454"/>
              <a:gd name="connsiteX4" fmla="*/ 22034 w 4387467"/>
              <a:gd name="connsiteY4" fmla="*/ 0 h 1765454"/>
              <a:gd name="connsiteX0" fmla="*/ 22034 w 4409634"/>
              <a:gd name="connsiteY0" fmla="*/ 0 h 1765454"/>
              <a:gd name="connsiteX1" fmla="*/ 4409634 w 4409634"/>
              <a:gd name="connsiteY1" fmla="*/ 1333041 h 1765454"/>
              <a:gd name="connsiteX2" fmla="*/ 4023912 w 4409634"/>
              <a:gd name="connsiteY2" fmla="*/ 1765454 h 1765454"/>
              <a:gd name="connsiteX3" fmla="*/ 0 w 4409634"/>
              <a:gd name="connsiteY3" fmla="*/ 1225627 h 1765454"/>
              <a:gd name="connsiteX4" fmla="*/ 22034 w 4409634"/>
              <a:gd name="connsiteY4" fmla="*/ 0 h 1765454"/>
              <a:gd name="connsiteX0" fmla="*/ 22034 w 4409634"/>
              <a:gd name="connsiteY0" fmla="*/ 0 h 1770996"/>
              <a:gd name="connsiteX1" fmla="*/ 4409634 w 4409634"/>
              <a:gd name="connsiteY1" fmla="*/ 1333041 h 1770996"/>
              <a:gd name="connsiteX2" fmla="*/ 4057163 w 4409634"/>
              <a:gd name="connsiteY2" fmla="*/ 1770996 h 1770996"/>
              <a:gd name="connsiteX3" fmla="*/ 0 w 4409634"/>
              <a:gd name="connsiteY3" fmla="*/ 1225627 h 1770996"/>
              <a:gd name="connsiteX4" fmla="*/ 22034 w 4409634"/>
              <a:gd name="connsiteY4" fmla="*/ 0 h 1770996"/>
              <a:gd name="connsiteX0" fmla="*/ 22034 w 4409634"/>
              <a:gd name="connsiteY0" fmla="*/ 0 h 1715577"/>
              <a:gd name="connsiteX1" fmla="*/ 4409634 w 4409634"/>
              <a:gd name="connsiteY1" fmla="*/ 1277622 h 1715577"/>
              <a:gd name="connsiteX2" fmla="*/ 4057163 w 4409634"/>
              <a:gd name="connsiteY2" fmla="*/ 1715577 h 1715577"/>
              <a:gd name="connsiteX3" fmla="*/ 0 w 4409634"/>
              <a:gd name="connsiteY3" fmla="*/ 1170208 h 1715577"/>
              <a:gd name="connsiteX4" fmla="*/ 22034 w 4409634"/>
              <a:gd name="connsiteY4" fmla="*/ 0 h 1715577"/>
              <a:gd name="connsiteX0" fmla="*/ 22034 w 4409634"/>
              <a:gd name="connsiteY0" fmla="*/ 0 h 2191827"/>
              <a:gd name="connsiteX1" fmla="*/ 4409634 w 4409634"/>
              <a:gd name="connsiteY1" fmla="*/ 1277622 h 2191827"/>
              <a:gd name="connsiteX2" fmla="*/ 3876188 w 4409634"/>
              <a:gd name="connsiteY2" fmla="*/ 2191827 h 2191827"/>
              <a:gd name="connsiteX3" fmla="*/ 0 w 4409634"/>
              <a:gd name="connsiteY3" fmla="*/ 1170208 h 2191827"/>
              <a:gd name="connsiteX4" fmla="*/ 22034 w 4409634"/>
              <a:gd name="connsiteY4" fmla="*/ 0 h 2191827"/>
              <a:gd name="connsiteX0" fmla="*/ 22034 w 4190559"/>
              <a:gd name="connsiteY0" fmla="*/ 0 h 2191827"/>
              <a:gd name="connsiteX1" fmla="*/ 4190559 w 4190559"/>
              <a:gd name="connsiteY1" fmla="*/ 1715772 h 2191827"/>
              <a:gd name="connsiteX2" fmla="*/ 3876188 w 4190559"/>
              <a:gd name="connsiteY2" fmla="*/ 2191827 h 2191827"/>
              <a:gd name="connsiteX3" fmla="*/ 0 w 4190559"/>
              <a:gd name="connsiteY3" fmla="*/ 1170208 h 2191827"/>
              <a:gd name="connsiteX4" fmla="*/ 22034 w 4190559"/>
              <a:gd name="connsiteY4" fmla="*/ 0 h 2191827"/>
              <a:gd name="connsiteX0" fmla="*/ 22034 w 4190559"/>
              <a:gd name="connsiteY0" fmla="*/ 0 h 2287077"/>
              <a:gd name="connsiteX1" fmla="*/ 4190559 w 4190559"/>
              <a:gd name="connsiteY1" fmla="*/ 1715772 h 2287077"/>
              <a:gd name="connsiteX2" fmla="*/ 3838088 w 4190559"/>
              <a:gd name="connsiteY2" fmla="*/ 2287077 h 2287077"/>
              <a:gd name="connsiteX3" fmla="*/ 0 w 4190559"/>
              <a:gd name="connsiteY3" fmla="*/ 1170208 h 2287077"/>
              <a:gd name="connsiteX4" fmla="*/ 22034 w 4190559"/>
              <a:gd name="connsiteY4" fmla="*/ 0 h 2287077"/>
              <a:gd name="connsiteX0" fmla="*/ 12509 w 4190559"/>
              <a:gd name="connsiteY0" fmla="*/ 0 h 2468052"/>
              <a:gd name="connsiteX1" fmla="*/ 4190559 w 4190559"/>
              <a:gd name="connsiteY1" fmla="*/ 1896747 h 2468052"/>
              <a:gd name="connsiteX2" fmla="*/ 3838088 w 4190559"/>
              <a:gd name="connsiteY2" fmla="*/ 2468052 h 2468052"/>
              <a:gd name="connsiteX3" fmla="*/ 0 w 4190559"/>
              <a:gd name="connsiteY3" fmla="*/ 1351183 h 2468052"/>
              <a:gd name="connsiteX4" fmla="*/ 12509 w 4190559"/>
              <a:gd name="connsiteY4" fmla="*/ 0 h 2468052"/>
              <a:gd name="connsiteX0" fmla="*/ 12509 w 5181159"/>
              <a:gd name="connsiteY0" fmla="*/ 0 h 2468052"/>
              <a:gd name="connsiteX1" fmla="*/ 5181159 w 5181159"/>
              <a:gd name="connsiteY1" fmla="*/ 2230122 h 2468052"/>
              <a:gd name="connsiteX2" fmla="*/ 3838088 w 5181159"/>
              <a:gd name="connsiteY2" fmla="*/ 2468052 h 2468052"/>
              <a:gd name="connsiteX3" fmla="*/ 0 w 5181159"/>
              <a:gd name="connsiteY3" fmla="*/ 1351183 h 2468052"/>
              <a:gd name="connsiteX4" fmla="*/ 12509 w 5181159"/>
              <a:gd name="connsiteY4" fmla="*/ 0 h 2468052"/>
              <a:gd name="connsiteX0" fmla="*/ 12509 w 5181159"/>
              <a:gd name="connsiteY0" fmla="*/ 0 h 2649027"/>
              <a:gd name="connsiteX1" fmla="*/ 5181159 w 5181159"/>
              <a:gd name="connsiteY1" fmla="*/ 2230122 h 2649027"/>
              <a:gd name="connsiteX2" fmla="*/ 4714388 w 5181159"/>
              <a:gd name="connsiteY2" fmla="*/ 2649027 h 2649027"/>
              <a:gd name="connsiteX3" fmla="*/ 0 w 5181159"/>
              <a:gd name="connsiteY3" fmla="*/ 1351183 h 2649027"/>
              <a:gd name="connsiteX4" fmla="*/ 12509 w 5181159"/>
              <a:gd name="connsiteY4" fmla="*/ 0 h 2649027"/>
              <a:gd name="connsiteX0" fmla="*/ 12509 w 5181159"/>
              <a:gd name="connsiteY0" fmla="*/ 0 h 3230052"/>
              <a:gd name="connsiteX1" fmla="*/ 5181159 w 5181159"/>
              <a:gd name="connsiteY1" fmla="*/ 2230122 h 3230052"/>
              <a:gd name="connsiteX2" fmla="*/ 5028713 w 5181159"/>
              <a:gd name="connsiteY2" fmla="*/ 3230052 h 3230052"/>
              <a:gd name="connsiteX3" fmla="*/ 0 w 5181159"/>
              <a:gd name="connsiteY3" fmla="*/ 1351183 h 3230052"/>
              <a:gd name="connsiteX4" fmla="*/ 12509 w 5181159"/>
              <a:gd name="connsiteY4" fmla="*/ 0 h 3230052"/>
              <a:gd name="connsiteX0" fmla="*/ 12509 w 6009834"/>
              <a:gd name="connsiteY0" fmla="*/ 0 h 3230052"/>
              <a:gd name="connsiteX1" fmla="*/ 6009834 w 6009834"/>
              <a:gd name="connsiteY1" fmla="*/ 2725422 h 3230052"/>
              <a:gd name="connsiteX2" fmla="*/ 5028713 w 6009834"/>
              <a:gd name="connsiteY2" fmla="*/ 3230052 h 3230052"/>
              <a:gd name="connsiteX3" fmla="*/ 0 w 6009834"/>
              <a:gd name="connsiteY3" fmla="*/ 1351183 h 3230052"/>
              <a:gd name="connsiteX4" fmla="*/ 12509 w 6009834"/>
              <a:gd name="connsiteY4" fmla="*/ 0 h 3230052"/>
              <a:gd name="connsiteX0" fmla="*/ 12509 w 6009834"/>
              <a:gd name="connsiteY0" fmla="*/ 0 h 3258627"/>
              <a:gd name="connsiteX1" fmla="*/ 6009834 w 6009834"/>
              <a:gd name="connsiteY1" fmla="*/ 2725422 h 3258627"/>
              <a:gd name="connsiteX2" fmla="*/ 5028713 w 6009834"/>
              <a:gd name="connsiteY2" fmla="*/ 3258627 h 3258627"/>
              <a:gd name="connsiteX3" fmla="*/ 0 w 6009834"/>
              <a:gd name="connsiteY3" fmla="*/ 1351183 h 3258627"/>
              <a:gd name="connsiteX4" fmla="*/ 12509 w 6009834"/>
              <a:gd name="connsiteY4" fmla="*/ 0 h 325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9834" h="3258627">
                <a:moveTo>
                  <a:pt x="12509" y="0"/>
                </a:moveTo>
                <a:lnTo>
                  <a:pt x="6009834" y="2725422"/>
                </a:lnTo>
                <a:lnTo>
                  <a:pt x="5028713" y="3258627"/>
                </a:lnTo>
                <a:lnTo>
                  <a:pt x="0" y="1351183"/>
                </a:lnTo>
                <a:lnTo>
                  <a:pt x="12509"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Tree>
    <p:extLst>
      <p:ext uri="{BB962C8B-B14F-4D97-AF65-F5344CB8AC3E}">
        <p14:creationId xmlns:p14="http://schemas.microsoft.com/office/powerpoint/2010/main" val="38572829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B6FA9-8401-4F43-93A8-1A11BA34440C}" type="datetime1">
              <a:rPr lang="en-US" smtClean="0">
                <a:solidFill>
                  <a:prstClr val="black">
                    <a:tint val="75000"/>
                  </a:prstClr>
                </a:solidFill>
              </a:rPr>
              <a:t>5/24/2019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
        <p:nvSpPr>
          <p:cNvPr id="5"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 fmla="*/ 44068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44068 w 7086600"/>
              <a:gd name="connsiteY4" fmla="*/ 0 h 45719"/>
              <a:gd name="connsiteX0" fmla="*/ 33052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33052 w 7086600"/>
              <a:gd name="connsiteY4" fmla="*/ 0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466725 w 7562850"/>
              <a:gd name="connsiteY0" fmla="*/ 9525 h 609600"/>
              <a:gd name="connsiteX1" fmla="*/ 7543800 w 7562850"/>
              <a:gd name="connsiteY1" fmla="*/ 0 h 609600"/>
              <a:gd name="connsiteX2" fmla="*/ 7562850 w 7562850"/>
              <a:gd name="connsiteY2" fmla="*/ 19050 h 609600"/>
              <a:gd name="connsiteX3" fmla="*/ 7562850 w 7562850"/>
              <a:gd name="connsiteY3" fmla="*/ 609600 h 609600"/>
              <a:gd name="connsiteX4" fmla="*/ 0 w 7562850"/>
              <a:gd name="connsiteY4" fmla="*/ 600075 h 609600"/>
              <a:gd name="connsiteX5" fmla="*/ 466725 w 7562850"/>
              <a:gd name="connsiteY5" fmla="*/ 9525 h 609600"/>
              <a:gd name="connsiteX0" fmla="*/ -2 w 7096123"/>
              <a:gd name="connsiteY0" fmla="*/ 9525 h 1562100"/>
              <a:gd name="connsiteX1" fmla="*/ 7077073 w 7096123"/>
              <a:gd name="connsiteY1" fmla="*/ 0 h 1562100"/>
              <a:gd name="connsiteX2" fmla="*/ 7096123 w 7096123"/>
              <a:gd name="connsiteY2" fmla="*/ 19050 h 1562100"/>
              <a:gd name="connsiteX3" fmla="*/ 7096123 w 7096123"/>
              <a:gd name="connsiteY3" fmla="*/ 609600 h 1562100"/>
              <a:gd name="connsiteX4" fmla="*/ 1143187 w 7096123"/>
              <a:gd name="connsiteY4" fmla="*/ 1562100 h 1562100"/>
              <a:gd name="connsiteX5" fmla="*/ -2 w 7096123"/>
              <a:gd name="connsiteY5" fmla="*/ 9525 h 1562100"/>
              <a:gd name="connsiteX0" fmla="*/ 2 w 7096127"/>
              <a:gd name="connsiteY0" fmla="*/ 9525 h 1143000"/>
              <a:gd name="connsiteX1" fmla="*/ 7077077 w 7096127"/>
              <a:gd name="connsiteY1" fmla="*/ 0 h 1143000"/>
              <a:gd name="connsiteX2" fmla="*/ 7096127 w 7096127"/>
              <a:gd name="connsiteY2" fmla="*/ 19050 h 1143000"/>
              <a:gd name="connsiteX3" fmla="*/ 7096127 w 7096127"/>
              <a:gd name="connsiteY3" fmla="*/ 609600 h 1143000"/>
              <a:gd name="connsiteX4" fmla="*/ 2603345 w 7096127"/>
              <a:gd name="connsiteY4" fmla="*/ 1143000 h 1143000"/>
              <a:gd name="connsiteX5" fmla="*/ 2 w 7096127"/>
              <a:gd name="connsiteY5" fmla="*/ 9525 h 1143000"/>
              <a:gd name="connsiteX0" fmla="*/ 2451039 w 4492782"/>
              <a:gd name="connsiteY0" fmla="*/ 19050 h 1143000"/>
              <a:gd name="connsiteX1" fmla="*/ 4473732 w 4492782"/>
              <a:gd name="connsiteY1" fmla="*/ 0 h 1143000"/>
              <a:gd name="connsiteX2" fmla="*/ 4492782 w 4492782"/>
              <a:gd name="connsiteY2" fmla="*/ 19050 h 1143000"/>
              <a:gd name="connsiteX3" fmla="*/ 4492782 w 4492782"/>
              <a:gd name="connsiteY3" fmla="*/ 609600 h 1143000"/>
              <a:gd name="connsiteX4" fmla="*/ 0 w 4492782"/>
              <a:gd name="connsiteY4" fmla="*/ 1143000 h 1143000"/>
              <a:gd name="connsiteX5" fmla="*/ 2451039 w 4492782"/>
              <a:gd name="connsiteY5" fmla="*/ 19050 h 1143000"/>
              <a:gd name="connsiteX0" fmla="*/ 0 w 2041743"/>
              <a:gd name="connsiteY0" fmla="*/ 19050 h 1495425"/>
              <a:gd name="connsiteX1" fmla="*/ 2022693 w 2041743"/>
              <a:gd name="connsiteY1" fmla="*/ 0 h 1495425"/>
              <a:gd name="connsiteX2" fmla="*/ 2041743 w 2041743"/>
              <a:gd name="connsiteY2" fmla="*/ 19050 h 1495425"/>
              <a:gd name="connsiteX3" fmla="*/ 2041743 w 2041743"/>
              <a:gd name="connsiteY3" fmla="*/ 609600 h 1495425"/>
              <a:gd name="connsiteX4" fmla="*/ 1966863 w 2041743"/>
              <a:gd name="connsiteY4" fmla="*/ 1495425 h 1495425"/>
              <a:gd name="connsiteX5" fmla="*/ 0 w 2041743"/>
              <a:gd name="connsiteY5" fmla="*/ 19050 h 1495425"/>
              <a:gd name="connsiteX0" fmla="*/ 0 w 7171001"/>
              <a:gd name="connsiteY0" fmla="*/ 19050 h 1495425"/>
              <a:gd name="connsiteX1" fmla="*/ 7151951 w 7171001"/>
              <a:gd name="connsiteY1" fmla="*/ 0 h 1495425"/>
              <a:gd name="connsiteX2" fmla="*/ 7171001 w 7171001"/>
              <a:gd name="connsiteY2" fmla="*/ 19050 h 1495425"/>
              <a:gd name="connsiteX3" fmla="*/ 7171001 w 7171001"/>
              <a:gd name="connsiteY3" fmla="*/ 609600 h 1495425"/>
              <a:gd name="connsiteX4" fmla="*/ 7096121 w 7171001"/>
              <a:gd name="connsiteY4" fmla="*/ 1495425 h 1495425"/>
              <a:gd name="connsiteX5" fmla="*/ 0 w 7171001"/>
              <a:gd name="connsiteY5" fmla="*/ 19050 h 1495425"/>
              <a:gd name="connsiteX0" fmla="*/ 0 w 7208441"/>
              <a:gd name="connsiteY0" fmla="*/ 19050 h 1495425"/>
              <a:gd name="connsiteX1" fmla="*/ 7151951 w 7208441"/>
              <a:gd name="connsiteY1" fmla="*/ 0 h 1495425"/>
              <a:gd name="connsiteX2" fmla="*/ 7208441 w 7208441"/>
              <a:gd name="connsiteY2" fmla="*/ 238125 h 1495425"/>
              <a:gd name="connsiteX3" fmla="*/ 7171001 w 7208441"/>
              <a:gd name="connsiteY3" fmla="*/ 609600 h 1495425"/>
              <a:gd name="connsiteX4" fmla="*/ 7096121 w 7208441"/>
              <a:gd name="connsiteY4" fmla="*/ 1495425 h 1495425"/>
              <a:gd name="connsiteX5" fmla="*/ 0 w 7208441"/>
              <a:gd name="connsiteY5" fmla="*/ 19050 h 1495425"/>
              <a:gd name="connsiteX0" fmla="*/ 0 w 7171001"/>
              <a:gd name="connsiteY0" fmla="*/ 19050 h 1495425"/>
              <a:gd name="connsiteX1" fmla="*/ 7151951 w 7171001"/>
              <a:gd name="connsiteY1" fmla="*/ 0 h 1495425"/>
              <a:gd name="connsiteX2" fmla="*/ 7171001 w 7171001"/>
              <a:gd name="connsiteY2" fmla="*/ 609600 h 1495425"/>
              <a:gd name="connsiteX3" fmla="*/ 7096121 w 7171001"/>
              <a:gd name="connsiteY3" fmla="*/ 1495425 h 1495425"/>
              <a:gd name="connsiteX4" fmla="*/ 0 w 7171001"/>
              <a:gd name="connsiteY4" fmla="*/ 19050 h 1495425"/>
              <a:gd name="connsiteX0" fmla="*/ 0 w 7151951"/>
              <a:gd name="connsiteY0" fmla="*/ 19050 h 1495425"/>
              <a:gd name="connsiteX1" fmla="*/ 7151951 w 7151951"/>
              <a:gd name="connsiteY1" fmla="*/ 0 h 1495425"/>
              <a:gd name="connsiteX2" fmla="*/ 7096121 w 7151951"/>
              <a:gd name="connsiteY2" fmla="*/ 1495425 h 1495425"/>
              <a:gd name="connsiteX3" fmla="*/ 0 w 7151951"/>
              <a:gd name="connsiteY3" fmla="*/ 19050 h 1495425"/>
              <a:gd name="connsiteX0" fmla="*/ 0 w 7151951"/>
              <a:gd name="connsiteY0" fmla="*/ 19050 h 1127320"/>
              <a:gd name="connsiteX1" fmla="*/ 7151951 w 7151951"/>
              <a:gd name="connsiteY1" fmla="*/ 0 h 1127320"/>
              <a:gd name="connsiteX2" fmla="*/ 4636214 w 7151951"/>
              <a:gd name="connsiteY2" fmla="*/ 1127320 h 1127320"/>
              <a:gd name="connsiteX3" fmla="*/ 0 w 7151951"/>
              <a:gd name="connsiteY3" fmla="*/ 19050 h 1127320"/>
            </a:gdLst>
            <a:ahLst/>
            <a:cxnLst>
              <a:cxn ang="0">
                <a:pos x="connsiteX0" y="connsiteY0"/>
              </a:cxn>
              <a:cxn ang="0">
                <a:pos x="connsiteX1" y="connsiteY1"/>
              </a:cxn>
              <a:cxn ang="0">
                <a:pos x="connsiteX2" y="connsiteY2"/>
              </a:cxn>
              <a:cxn ang="0">
                <a:pos x="connsiteX3" y="connsiteY3"/>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 name="connsiteX0" fmla="*/ 7692320 w 7692320"/>
              <a:gd name="connsiteY0" fmla="*/ 0 h 765096"/>
              <a:gd name="connsiteX1" fmla="*/ 7486650 w 7692320"/>
              <a:gd name="connsiteY1" fmla="*/ 174546 h 765096"/>
              <a:gd name="connsiteX2" fmla="*/ 7486650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486650 w 7692320"/>
              <a:gd name="connsiteY1" fmla="*/ 174546 h 765096"/>
              <a:gd name="connsiteX2" fmla="*/ 7625292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625292 w 7692320"/>
              <a:gd name="connsiteY1" fmla="*/ 765096 h 765096"/>
              <a:gd name="connsiteX2" fmla="*/ 0 w 7692320"/>
              <a:gd name="connsiteY2" fmla="*/ 755572 h 765096"/>
              <a:gd name="connsiteX3" fmla="*/ 7692320 w 7692320"/>
              <a:gd name="connsiteY3" fmla="*/ 0 h 765096"/>
              <a:gd name="connsiteX0" fmla="*/ 7599892 w 7625292"/>
              <a:gd name="connsiteY0" fmla="*/ 0 h 750094"/>
              <a:gd name="connsiteX1" fmla="*/ 7625292 w 7625292"/>
              <a:gd name="connsiteY1" fmla="*/ 750094 h 750094"/>
              <a:gd name="connsiteX2" fmla="*/ 0 w 7625292"/>
              <a:gd name="connsiteY2" fmla="*/ 740570 h 750094"/>
              <a:gd name="connsiteX3" fmla="*/ 7599892 w 7625292"/>
              <a:gd name="connsiteY3" fmla="*/ 0 h 750094"/>
              <a:gd name="connsiteX0" fmla="*/ 7618327 w 7625292"/>
              <a:gd name="connsiteY0" fmla="*/ 0 h 750094"/>
              <a:gd name="connsiteX1" fmla="*/ 7625292 w 7625292"/>
              <a:gd name="connsiteY1" fmla="*/ 750094 h 750094"/>
              <a:gd name="connsiteX2" fmla="*/ 0 w 7625292"/>
              <a:gd name="connsiteY2" fmla="*/ 740570 h 750094"/>
              <a:gd name="connsiteX3" fmla="*/ 7618327 w 7625292"/>
              <a:gd name="connsiteY3" fmla="*/ 0 h 750094"/>
            </a:gdLst>
            <a:ahLst/>
            <a:cxnLst>
              <a:cxn ang="0">
                <a:pos x="connsiteX0" y="connsiteY0"/>
              </a:cxn>
              <a:cxn ang="0">
                <a:pos x="connsiteX1" y="connsiteY1"/>
              </a:cxn>
              <a:cxn ang="0">
                <a:pos x="connsiteX2" y="connsiteY2"/>
              </a:cxn>
              <a:cxn ang="0">
                <a:pos x="connsiteX3" y="connsiteY3"/>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2400300 w 5867400"/>
              <a:gd name="connsiteY1" fmla="*/ 22860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5867400 w 5867400"/>
              <a:gd name="connsiteY1" fmla="*/ 476249 h 476249"/>
              <a:gd name="connsiteX2" fmla="*/ 0 w 5867400"/>
              <a:gd name="connsiteY2" fmla="*/ 476249 h 476249"/>
              <a:gd name="connsiteX3" fmla="*/ 0 w 5867400"/>
              <a:gd name="connsiteY3" fmla="*/ 0 h 476249"/>
            </a:gdLst>
            <a:ahLst/>
            <a:cxnLst>
              <a:cxn ang="0">
                <a:pos x="connsiteX0" y="connsiteY0"/>
              </a:cxn>
              <a:cxn ang="0">
                <a:pos x="connsiteX1" y="connsiteY1"/>
              </a:cxn>
              <a:cxn ang="0">
                <a:pos x="connsiteX2" y="connsiteY2"/>
              </a:cxn>
              <a:cxn ang="0">
                <a:pos x="connsiteX3" y="connsiteY3"/>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extBox 11"/>
          <p:cNvSpPr txBox="1"/>
          <p:nvPr userDrawn="1"/>
        </p:nvSpPr>
        <p:spPr>
          <a:xfrm>
            <a:off x="6591300" y="6428601"/>
            <a:ext cx="2547407" cy="276999"/>
          </a:xfrm>
          <a:prstGeom prst="rect">
            <a:avLst/>
          </a:prstGeom>
          <a:noFill/>
        </p:spPr>
        <p:txBody>
          <a:bodyPr wrap="square" rtlCol="0">
            <a:spAutoFit/>
          </a:bodyPr>
          <a:lstStyle/>
          <a:p>
            <a:r>
              <a:rPr lang="en-US" sz="1200" b="1" dirty="0" smtClean="0">
                <a:solidFill>
                  <a:prstClr val="white"/>
                </a:solidFill>
                <a:latin typeface="Eras Medium ITC" panose="020B0602030504020804" pitchFamily="34" charset="0"/>
              </a:rPr>
              <a:t>My  Tax, Your Tax, Our Destiny</a:t>
            </a:r>
            <a:endParaRPr lang="en-US" sz="1200" b="1" dirty="0">
              <a:solidFill>
                <a:prstClr val="white"/>
              </a:solidFill>
              <a:latin typeface="Eras Medium ITC" panose="020B0602030504020804" pitchFamily="34" charset="0"/>
            </a:endParaRPr>
          </a:p>
        </p:txBody>
      </p:sp>
    </p:spTree>
    <p:extLst>
      <p:ext uri="{BB962C8B-B14F-4D97-AF65-F5344CB8AC3E}">
        <p14:creationId xmlns:p14="http://schemas.microsoft.com/office/powerpoint/2010/main" val="1544793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 fmla="*/ 44068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44068 w 7086600"/>
              <a:gd name="connsiteY4" fmla="*/ 0 h 45719"/>
              <a:gd name="connsiteX0" fmla="*/ 33052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33052 w 7086600"/>
              <a:gd name="connsiteY4" fmla="*/ 0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466725 w 7562850"/>
              <a:gd name="connsiteY0" fmla="*/ 9525 h 609600"/>
              <a:gd name="connsiteX1" fmla="*/ 7543800 w 7562850"/>
              <a:gd name="connsiteY1" fmla="*/ 0 h 609600"/>
              <a:gd name="connsiteX2" fmla="*/ 7562850 w 7562850"/>
              <a:gd name="connsiteY2" fmla="*/ 19050 h 609600"/>
              <a:gd name="connsiteX3" fmla="*/ 7562850 w 7562850"/>
              <a:gd name="connsiteY3" fmla="*/ 609600 h 609600"/>
              <a:gd name="connsiteX4" fmla="*/ 0 w 7562850"/>
              <a:gd name="connsiteY4" fmla="*/ 600075 h 609600"/>
              <a:gd name="connsiteX5" fmla="*/ 466725 w 7562850"/>
              <a:gd name="connsiteY5" fmla="*/ 9525 h 609600"/>
              <a:gd name="connsiteX0" fmla="*/ -2 w 7096123"/>
              <a:gd name="connsiteY0" fmla="*/ 9525 h 1562100"/>
              <a:gd name="connsiteX1" fmla="*/ 7077073 w 7096123"/>
              <a:gd name="connsiteY1" fmla="*/ 0 h 1562100"/>
              <a:gd name="connsiteX2" fmla="*/ 7096123 w 7096123"/>
              <a:gd name="connsiteY2" fmla="*/ 19050 h 1562100"/>
              <a:gd name="connsiteX3" fmla="*/ 7096123 w 7096123"/>
              <a:gd name="connsiteY3" fmla="*/ 609600 h 1562100"/>
              <a:gd name="connsiteX4" fmla="*/ 1143187 w 7096123"/>
              <a:gd name="connsiteY4" fmla="*/ 1562100 h 1562100"/>
              <a:gd name="connsiteX5" fmla="*/ -2 w 7096123"/>
              <a:gd name="connsiteY5" fmla="*/ 9525 h 1562100"/>
              <a:gd name="connsiteX0" fmla="*/ 2 w 7096127"/>
              <a:gd name="connsiteY0" fmla="*/ 9525 h 1143000"/>
              <a:gd name="connsiteX1" fmla="*/ 7077077 w 7096127"/>
              <a:gd name="connsiteY1" fmla="*/ 0 h 1143000"/>
              <a:gd name="connsiteX2" fmla="*/ 7096127 w 7096127"/>
              <a:gd name="connsiteY2" fmla="*/ 19050 h 1143000"/>
              <a:gd name="connsiteX3" fmla="*/ 7096127 w 7096127"/>
              <a:gd name="connsiteY3" fmla="*/ 609600 h 1143000"/>
              <a:gd name="connsiteX4" fmla="*/ 2603345 w 7096127"/>
              <a:gd name="connsiteY4" fmla="*/ 1143000 h 1143000"/>
              <a:gd name="connsiteX5" fmla="*/ 2 w 7096127"/>
              <a:gd name="connsiteY5" fmla="*/ 9525 h 1143000"/>
              <a:gd name="connsiteX0" fmla="*/ 2451039 w 4492782"/>
              <a:gd name="connsiteY0" fmla="*/ 19050 h 1143000"/>
              <a:gd name="connsiteX1" fmla="*/ 4473732 w 4492782"/>
              <a:gd name="connsiteY1" fmla="*/ 0 h 1143000"/>
              <a:gd name="connsiteX2" fmla="*/ 4492782 w 4492782"/>
              <a:gd name="connsiteY2" fmla="*/ 19050 h 1143000"/>
              <a:gd name="connsiteX3" fmla="*/ 4492782 w 4492782"/>
              <a:gd name="connsiteY3" fmla="*/ 609600 h 1143000"/>
              <a:gd name="connsiteX4" fmla="*/ 0 w 4492782"/>
              <a:gd name="connsiteY4" fmla="*/ 1143000 h 1143000"/>
              <a:gd name="connsiteX5" fmla="*/ 2451039 w 4492782"/>
              <a:gd name="connsiteY5" fmla="*/ 19050 h 1143000"/>
              <a:gd name="connsiteX0" fmla="*/ 0 w 2041743"/>
              <a:gd name="connsiteY0" fmla="*/ 19050 h 1495425"/>
              <a:gd name="connsiteX1" fmla="*/ 2022693 w 2041743"/>
              <a:gd name="connsiteY1" fmla="*/ 0 h 1495425"/>
              <a:gd name="connsiteX2" fmla="*/ 2041743 w 2041743"/>
              <a:gd name="connsiteY2" fmla="*/ 19050 h 1495425"/>
              <a:gd name="connsiteX3" fmla="*/ 2041743 w 2041743"/>
              <a:gd name="connsiteY3" fmla="*/ 609600 h 1495425"/>
              <a:gd name="connsiteX4" fmla="*/ 1966863 w 2041743"/>
              <a:gd name="connsiteY4" fmla="*/ 1495425 h 1495425"/>
              <a:gd name="connsiteX5" fmla="*/ 0 w 2041743"/>
              <a:gd name="connsiteY5" fmla="*/ 19050 h 1495425"/>
              <a:gd name="connsiteX0" fmla="*/ 0 w 7171001"/>
              <a:gd name="connsiteY0" fmla="*/ 19050 h 1495425"/>
              <a:gd name="connsiteX1" fmla="*/ 7151951 w 7171001"/>
              <a:gd name="connsiteY1" fmla="*/ 0 h 1495425"/>
              <a:gd name="connsiteX2" fmla="*/ 7171001 w 7171001"/>
              <a:gd name="connsiteY2" fmla="*/ 19050 h 1495425"/>
              <a:gd name="connsiteX3" fmla="*/ 7171001 w 7171001"/>
              <a:gd name="connsiteY3" fmla="*/ 609600 h 1495425"/>
              <a:gd name="connsiteX4" fmla="*/ 7096121 w 7171001"/>
              <a:gd name="connsiteY4" fmla="*/ 1495425 h 1495425"/>
              <a:gd name="connsiteX5" fmla="*/ 0 w 7171001"/>
              <a:gd name="connsiteY5" fmla="*/ 19050 h 1495425"/>
              <a:gd name="connsiteX0" fmla="*/ 0 w 7208441"/>
              <a:gd name="connsiteY0" fmla="*/ 19050 h 1495425"/>
              <a:gd name="connsiteX1" fmla="*/ 7151951 w 7208441"/>
              <a:gd name="connsiteY1" fmla="*/ 0 h 1495425"/>
              <a:gd name="connsiteX2" fmla="*/ 7208441 w 7208441"/>
              <a:gd name="connsiteY2" fmla="*/ 238125 h 1495425"/>
              <a:gd name="connsiteX3" fmla="*/ 7171001 w 7208441"/>
              <a:gd name="connsiteY3" fmla="*/ 609600 h 1495425"/>
              <a:gd name="connsiteX4" fmla="*/ 7096121 w 7208441"/>
              <a:gd name="connsiteY4" fmla="*/ 1495425 h 1495425"/>
              <a:gd name="connsiteX5" fmla="*/ 0 w 7208441"/>
              <a:gd name="connsiteY5" fmla="*/ 19050 h 1495425"/>
              <a:gd name="connsiteX0" fmla="*/ 0 w 7171001"/>
              <a:gd name="connsiteY0" fmla="*/ 19050 h 1495425"/>
              <a:gd name="connsiteX1" fmla="*/ 7151951 w 7171001"/>
              <a:gd name="connsiteY1" fmla="*/ 0 h 1495425"/>
              <a:gd name="connsiteX2" fmla="*/ 7171001 w 7171001"/>
              <a:gd name="connsiteY2" fmla="*/ 609600 h 1495425"/>
              <a:gd name="connsiteX3" fmla="*/ 7096121 w 7171001"/>
              <a:gd name="connsiteY3" fmla="*/ 1495425 h 1495425"/>
              <a:gd name="connsiteX4" fmla="*/ 0 w 7171001"/>
              <a:gd name="connsiteY4" fmla="*/ 19050 h 1495425"/>
              <a:gd name="connsiteX0" fmla="*/ 0 w 7151951"/>
              <a:gd name="connsiteY0" fmla="*/ 19050 h 1495425"/>
              <a:gd name="connsiteX1" fmla="*/ 7151951 w 7151951"/>
              <a:gd name="connsiteY1" fmla="*/ 0 h 1495425"/>
              <a:gd name="connsiteX2" fmla="*/ 7096121 w 7151951"/>
              <a:gd name="connsiteY2" fmla="*/ 1495425 h 1495425"/>
              <a:gd name="connsiteX3" fmla="*/ 0 w 7151951"/>
              <a:gd name="connsiteY3" fmla="*/ 19050 h 1495425"/>
              <a:gd name="connsiteX0" fmla="*/ 0 w 7151951"/>
              <a:gd name="connsiteY0" fmla="*/ 19050 h 1127320"/>
              <a:gd name="connsiteX1" fmla="*/ 7151951 w 7151951"/>
              <a:gd name="connsiteY1" fmla="*/ 0 h 1127320"/>
              <a:gd name="connsiteX2" fmla="*/ 4636214 w 7151951"/>
              <a:gd name="connsiteY2" fmla="*/ 1127320 h 1127320"/>
              <a:gd name="connsiteX3" fmla="*/ 0 w 7151951"/>
              <a:gd name="connsiteY3" fmla="*/ 19050 h 1127320"/>
            </a:gdLst>
            <a:ahLst/>
            <a:cxnLst>
              <a:cxn ang="0">
                <a:pos x="connsiteX0" y="connsiteY0"/>
              </a:cxn>
              <a:cxn ang="0">
                <a:pos x="connsiteX1" y="connsiteY1"/>
              </a:cxn>
              <a:cxn ang="0">
                <a:pos x="connsiteX2" y="connsiteY2"/>
              </a:cxn>
              <a:cxn ang="0">
                <a:pos x="connsiteX3" y="connsiteY3"/>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 name="connsiteX0" fmla="*/ 7692320 w 7692320"/>
              <a:gd name="connsiteY0" fmla="*/ 0 h 765096"/>
              <a:gd name="connsiteX1" fmla="*/ 7486650 w 7692320"/>
              <a:gd name="connsiteY1" fmla="*/ 174546 h 765096"/>
              <a:gd name="connsiteX2" fmla="*/ 7486650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486650 w 7692320"/>
              <a:gd name="connsiteY1" fmla="*/ 174546 h 765096"/>
              <a:gd name="connsiteX2" fmla="*/ 7625292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625292 w 7692320"/>
              <a:gd name="connsiteY1" fmla="*/ 765096 h 765096"/>
              <a:gd name="connsiteX2" fmla="*/ 0 w 7692320"/>
              <a:gd name="connsiteY2" fmla="*/ 755572 h 765096"/>
              <a:gd name="connsiteX3" fmla="*/ 7692320 w 7692320"/>
              <a:gd name="connsiteY3" fmla="*/ 0 h 765096"/>
              <a:gd name="connsiteX0" fmla="*/ 7599892 w 7625292"/>
              <a:gd name="connsiteY0" fmla="*/ 0 h 750094"/>
              <a:gd name="connsiteX1" fmla="*/ 7625292 w 7625292"/>
              <a:gd name="connsiteY1" fmla="*/ 750094 h 750094"/>
              <a:gd name="connsiteX2" fmla="*/ 0 w 7625292"/>
              <a:gd name="connsiteY2" fmla="*/ 740570 h 750094"/>
              <a:gd name="connsiteX3" fmla="*/ 7599892 w 7625292"/>
              <a:gd name="connsiteY3" fmla="*/ 0 h 750094"/>
              <a:gd name="connsiteX0" fmla="*/ 7618327 w 7625292"/>
              <a:gd name="connsiteY0" fmla="*/ 0 h 750094"/>
              <a:gd name="connsiteX1" fmla="*/ 7625292 w 7625292"/>
              <a:gd name="connsiteY1" fmla="*/ 750094 h 750094"/>
              <a:gd name="connsiteX2" fmla="*/ 0 w 7625292"/>
              <a:gd name="connsiteY2" fmla="*/ 740570 h 750094"/>
              <a:gd name="connsiteX3" fmla="*/ 7618327 w 7625292"/>
              <a:gd name="connsiteY3" fmla="*/ 0 h 750094"/>
            </a:gdLst>
            <a:ahLst/>
            <a:cxnLst>
              <a:cxn ang="0">
                <a:pos x="connsiteX0" y="connsiteY0"/>
              </a:cxn>
              <a:cxn ang="0">
                <a:pos x="connsiteX1" y="connsiteY1"/>
              </a:cxn>
              <a:cxn ang="0">
                <a:pos x="connsiteX2" y="connsiteY2"/>
              </a:cxn>
              <a:cxn ang="0">
                <a:pos x="connsiteX3" y="connsiteY3"/>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2400300 w 5867400"/>
              <a:gd name="connsiteY1" fmla="*/ 22860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5867400 w 5867400"/>
              <a:gd name="connsiteY1" fmla="*/ 476249 h 476249"/>
              <a:gd name="connsiteX2" fmla="*/ 0 w 5867400"/>
              <a:gd name="connsiteY2" fmla="*/ 476249 h 476249"/>
              <a:gd name="connsiteX3" fmla="*/ 0 w 5867400"/>
              <a:gd name="connsiteY3" fmla="*/ 0 h 476249"/>
            </a:gdLst>
            <a:ahLst/>
            <a:cxnLst>
              <a:cxn ang="0">
                <a:pos x="connsiteX0" y="connsiteY0"/>
              </a:cxn>
              <a:cxn ang="0">
                <a:pos x="connsiteX1" y="connsiteY1"/>
              </a:cxn>
              <a:cxn ang="0">
                <a:pos x="connsiteX2" y="connsiteY2"/>
              </a:cxn>
              <a:cxn ang="0">
                <a:pos x="connsiteX3" y="connsiteY3"/>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916B5-654D-46BA-92FF-F10BFFC1B009}" type="datetime1">
              <a:rPr lang="en-US" smtClean="0">
                <a:solidFill>
                  <a:prstClr val="black">
                    <a:tint val="75000"/>
                  </a:prstClr>
                </a:solidFill>
              </a:rPr>
              <a:t>5/24/2019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95424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E5993-56BB-441A-BE89-2B773C762C65}" type="datetime1">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27502407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1D7CD-B3F9-4ADE-AA45-FB577BD275A8}" type="datetime1">
              <a:rPr lang="en-US" smtClean="0">
                <a:solidFill>
                  <a:prstClr val="black">
                    <a:tint val="75000"/>
                  </a:prstClr>
                </a:solidFill>
              </a:rPr>
              <a:t>5/24/2019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322676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DDFA7E-933A-4587-B7BC-EA154AB34631}"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669268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CBB60-7B95-41CF-AE4F-50B511874ED8}"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11075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4F925A-1BC0-4FE9-9B22-B074525B442A}"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581178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C7248-293B-4989-8E45-232BC3179211}"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981310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416BD-8F51-4BD4-95B7-53CAB78DD64E}"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785774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5F826F-1522-4578-BE28-2D2CDE4C4AB4}" type="datetime1">
              <a:rPr lang="en-US" smtClean="0">
                <a:solidFill>
                  <a:prstClr val="black">
                    <a:tint val="75000"/>
                  </a:prstClr>
                </a:solidFill>
              </a:rPr>
              <a:t>5/24/2019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5089868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22060-6352-44FD-852F-4B180D398DE1}" type="datetime1">
              <a:rPr lang="en-US" smtClean="0">
                <a:solidFill>
                  <a:prstClr val="black">
                    <a:tint val="75000"/>
                  </a:prstClr>
                </a:solidFill>
              </a:rPr>
              <a:t>5/24/2019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741436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09DC62-AB7D-46F5-9161-CF8550805162}" type="datetime1">
              <a:rPr lang="en-US" smtClean="0">
                <a:solidFill>
                  <a:prstClr val="black">
                    <a:tint val="75000"/>
                  </a:prstClr>
                </a:solidFill>
              </a:rPr>
              <a:t>5/24/2019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pic>
        <p:nvPicPr>
          <p:cNvPr id="6" name="Picture 2" descr="C:\Users\Chibabec\Desktop\VARIOUS DESKTOP ITEMS\ZRA LOGO with new taglin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9400" y="5273484"/>
            <a:ext cx="2103834" cy="127971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userDrawn="1"/>
        </p:nvCxnSpPr>
        <p:spPr>
          <a:xfrm flipH="1">
            <a:off x="0" y="0"/>
            <a:ext cx="5943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2054"/>
          <p:cNvSpPr/>
          <p:nvPr userDrawn="1"/>
        </p:nvSpPr>
        <p:spPr>
          <a:xfrm>
            <a:off x="-11017" y="0"/>
            <a:ext cx="9166952" cy="5759721"/>
          </a:xfrm>
          <a:custGeom>
            <a:avLst/>
            <a:gdLst>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4876880 h 4876880"/>
              <a:gd name="connsiteX4" fmla="*/ 0 w 8153400"/>
              <a:gd name="connsiteY4" fmla="*/ 0 h 4876880"/>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1968427 h 4876880"/>
              <a:gd name="connsiteX4" fmla="*/ 0 w 8153400"/>
              <a:gd name="connsiteY4" fmla="*/ 0 h 4876880"/>
              <a:gd name="connsiteX0" fmla="*/ 11017 w 8164417"/>
              <a:gd name="connsiteY0" fmla="*/ 0 h 4876880"/>
              <a:gd name="connsiteX1" fmla="*/ 8164417 w 8164417"/>
              <a:gd name="connsiteY1" fmla="*/ 0 h 4876880"/>
              <a:gd name="connsiteX2" fmla="*/ 8164417 w 8164417"/>
              <a:gd name="connsiteY2" fmla="*/ 4876880 h 4876880"/>
              <a:gd name="connsiteX3" fmla="*/ 0 w 8164417"/>
              <a:gd name="connsiteY3" fmla="*/ 2387068 h 4876880"/>
              <a:gd name="connsiteX4" fmla="*/ 11017 w 8164417"/>
              <a:gd name="connsiteY4" fmla="*/ 0 h 4876880"/>
              <a:gd name="connsiteX0" fmla="*/ 11017 w 8164417"/>
              <a:gd name="connsiteY0" fmla="*/ 0 h 4854846"/>
              <a:gd name="connsiteX1" fmla="*/ 8164417 w 8164417"/>
              <a:gd name="connsiteY1" fmla="*/ 0 h 4854846"/>
              <a:gd name="connsiteX2" fmla="*/ 5013592 w 8164417"/>
              <a:gd name="connsiteY2" fmla="*/ 4854846 h 4854846"/>
              <a:gd name="connsiteX3" fmla="*/ 0 w 8164417"/>
              <a:gd name="connsiteY3" fmla="*/ 2387068 h 4854846"/>
              <a:gd name="connsiteX4" fmla="*/ 11017 w 8164417"/>
              <a:gd name="connsiteY4" fmla="*/ 0 h 4854846"/>
              <a:gd name="connsiteX0" fmla="*/ 11017 w 9166952"/>
              <a:gd name="connsiteY0" fmla="*/ 0 h 4854846"/>
              <a:gd name="connsiteX1" fmla="*/ 9166952 w 9166952"/>
              <a:gd name="connsiteY1" fmla="*/ 11017 h 4854846"/>
              <a:gd name="connsiteX2" fmla="*/ 5013592 w 9166952"/>
              <a:gd name="connsiteY2" fmla="*/ 4854846 h 4854846"/>
              <a:gd name="connsiteX3" fmla="*/ 0 w 9166952"/>
              <a:gd name="connsiteY3" fmla="*/ 2387068 h 4854846"/>
              <a:gd name="connsiteX4" fmla="*/ 11017 w 9166952"/>
              <a:gd name="connsiteY4" fmla="*/ 0 h 4854846"/>
              <a:gd name="connsiteX0" fmla="*/ 11017 w 9166952"/>
              <a:gd name="connsiteY0" fmla="*/ 0 h 4854846"/>
              <a:gd name="connsiteX1" fmla="*/ 9166952 w 9166952"/>
              <a:gd name="connsiteY1" fmla="*/ 11017 h 4854846"/>
              <a:gd name="connsiteX2" fmla="*/ 6830917 w 9166952"/>
              <a:gd name="connsiteY2" fmla="*/ 27336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4854846"/>
              <a:gd name="connsiteX1" fmla="*/ 9166952 w 9166952"/>
              <a:gd name="connsiteY1" fmla="*/ 11017 h 4854846"/>
              <a:gd name="connsiteX2" fmla="*/ 9155017 w 9166952"/>
              <a:gd name="connsiteY2" fmla="*/ 336232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74742"/>
              <a:gd name="connsiteY0" fmla="*/ 0 h 4854846"/>
              <a:gd name="connsiteX1" fmla="*/ 9166952 w 9174742"/>
              <a:gd name="connsiteY1" fmla="*/ 11017 h 4854846"/>
              <a:gd name="connsiteX2" fmla="*/ 9174067 w 9174742"/>
              <a:gd name="connsiteY2" fmla="*/ 16192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74742"/>
              <a:gd name="connsiteY0" fmla="*/ 0 h 4854846"/>
              <a:gd name="connsiteX1" fmla="*/ 9166952 w 9174742"/>
              <a:gd name="connsiteY1" fmla="*/ 11017 h 4854846"/>
              <a:gd name="connsiteX2" fmla="*/ 9174067 w 9174742"/>
              <a:gd name="connsiteY2" fmla="*/ 13144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66952"/>
              <a:gd name="connsiteY0" fmla="*/ 0 h 4854846"/>
              <a:gd name="connsiteX1" fmla="*/ 9166952 w 9166952"/>
              <a:gd name="connsiteY1" fmla="*/ 11017 h 4854846"/>
              <a:gd name="connsiteX2" fmla="*/ 9155017 w 9166952"/>
              <a:gd name="connsiteY2" fmla="*/ 35337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5759721"/>
              <a:gd name="connsiteX1" fmla="*/ 9166952 w 9166952"/>
              <a:gd name="connsiteY1" fmla="*/ 11017 h 5759721"/>
              <a:gd name="connsiteX2" fmla="*/ 9155017 w 9166952"/>
              <a:gd name="connsiteY2" fmla="*/ 3533775 h 5759721"/>
              <a:gd name="connsiteX3" fmla="*/ 4994542 w 9166952"/>
              <a:gd name="connsiteY3" fmla="*/ 5759721 h 5759721"/>
              <a:gd name="connsiteX4" fmla="*/ 0 w 9166952"/>
              <a:gd name="connsiteY4" fmla="*/ 2387068 h 5759721"/>
              <a:gd name="connsiteX5" fmla="*/ 11017 w 9166952"/>
              <a:gd name="connsiteY5" fmla="*/ 0 h 575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6952" h="5759721">
                <a:moveTo>
                  <a:pt x="11017" y="0"/>
                </a:moveTo>
                <a:lnTo>
                  <a:pt x="9166952" y="11017"/>
                </a:lnTo>
                <a:cubicBezTo>
                  <a:pt x="9162974" y="1128120"/>
                  <a:pt x="9158995" y="2416672"/>
                  <a:pt x="9155017" y="3533775"/>
                </a:cubicBezTo>
                <a:lnTo>
                  <a:pt x="4994542" y="5759721"/>
                </a:lnTo>
                <a:lnTo>
                  <a:pt x="0" y="2387068"/>
                </a:lnTo>
                <a:cubicBezTo>
                  <a:pt x="3672" y="1591379"/>
                  <a:pt x="7345" y="795689"/>
                  <a:pt x="11017" y="0"/>
                </a:cubicBez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2055"/>
          <p:cNvSpPr/>
          <p:nvPr userDrawn="1"/>
        </p:nvSpPr>
        <p:spPr>
          <a:xfrm>
            <a:off x="-33052" y="1752600"/>
            <a:ext cx="6652927" cy="3766293"/>
          </a:xfrm>
          <a:custGeom>
            <a:avLst/>
            <a:gdLst>
              <a:gd name="connsiteX0" fmla="*/ 0 w 5268817"/>
              <a:gd name="connsiteY0" fmla="*/ 0 h 1676399"/>
              <a:gd name="connsiteX1" fmla="*/ 5268817 w 5268817"/>
              <a:gd name="connsiteY1" fmla="*/ 0 h 1676399"/>
              <a:gd name="connsiteX2" fmla="*/ 5268817 w 5268817"/>
              <a:gd name="connsiteY2" fmla="*/ 1676399 h 1676399"/>
              <a:gd name="connsiteX3" fmla="*/ 0 w 5268817"/>
              <a:gd name="connsiteY3" fmla="*/ 1676399 h 1676399"/>
              <a:gd name="connsiteX4" fmla="*/ 0 w 5268817"/>
              <a:gd name="connsiteY4" fmla="*/ 0 h 1676399"/>
              <a:gd name="connsiteX0" fmla="*/ 0 w 5268817"/>
              <a:gd name="connsiteY0" fmla="*/ 0 h 2445744"/>
              <a:gd name="connsiteX1" fmla="*/ 4971361 w 5268817"/>
              <a:gd name="connsiteY1" fmla="*/ 2445744 h 2445744"/>
              <a:gd name="connsiteX2" fmla="*/ 5268817 w 5268817"/>
              <a:gd name="connsiteY2" fmla="*/ 1676399 h 2445744"/>
              <a:gd name="connsiteX3" fmla="*/ 0 w 5268817"/>
              <a:gd name="connsiteY3" fmla="*/ 1676399 h 2445744"/>
              <a:gd name="connsiteX4" fmla="*/ 0 w 5268817"/>
              <a:gd name="connsiteY4" fmla="*/ 0 h 2445744"/>
              <a:gd name="connsiteX0" fmla="*/ 0 w 4971361"/>
              <a:gd name="connsiteY0" fmla="*/ 0 h 3031473"/>
              <a:gd name="connsiteX1" fmla="*/ 4971361 w 4971361"/>
              <a:gd name="connsiteY1" fmla="*/ 2445744 h 3031473"/>
              <a:gd name="connsiteX2" fmla="*/ 4453568 w 4971361"/>
              <a:gd name="connsiteY2" fmla="*/ 3031473 h 3031473"/>
              <a:gd name="connsiteX3" fmla="*/ 0 w 4971361"/>
              <a:gd name="connsiteY3" fmla="*/ 1676399 h 3031473"/>
              <a:gd name="connsiteX4" fmla="*/ 0 w 4971361"/>
              <a:gd name="connsiteY4" fmla="*/ 0 h 3031473"/>
              <a:gd name="connsiteX0" fmla="*/ 0 w 4927294"/>
              <a:gd name="connsiteY0" fmla="*/ 0 h 3031473"/>
              <a:gd name="connsiteX1" fmla="*/ 4927294 w 4927294"/>
              <a:gd name="connsiteY1" fmla="*/ 2434727 h 3031473"/>
              <a:gd name="connsiteX2" fmla="*/ 4453568 w 4927294"/>
              <a:gd name="connsiteY2" fmla="*/ 3031473 h 3031473"/>
              <a:gd name="connsiteX3" fmla="*/ 0 w 4927294"/>
              <a:gd name="connsiteY3" fmla="*/ 1676399 h 3031473"/>
              <a:gd name="connsiteX4" fmla="*/ 0 w 4927294"/>
              <a:gd name="connsiteY4" fmla="*/ 0 h 3031473"/>
              <a:gd name="connsiteX0" fmla="*/ 0 w 4927294"/>
              <a:gd name="connsiteY0" fmla="*/ 0 h 3031473"/>
              <a:gd name="connsiteX1" fmla="*/ 11017 w 4927294"/>
              <a:gd name="connsiteY1" fmla="*/ 51260 h 3031473"/>
              <a:gd name="connsiteX2" fmla="*/ 4927294 w 4927294"/>
              <a:gd name="connsiteY2" fmla="*/ 2434727 h 3031473"/>
              <a:gd name="connsiteX3" fmla="*/ 4453568 w 4927294"/>
              <a:gd name="connsiteY3" fmla="*/ 3031473 h 3031473"/>
              <a:gd name="connsiteX4" fmla="*/ 0 w 4927294"/>
              <a:gd name="connsiteY4" fmla="*/ 1676399 h 3031473"/>
              <a:gd name="connsiteX5" fmla="*/ 0 w 4927294"/>
              <a:gd name="connsiteY5" fmla="*/ 0 h 3031473"/>
              <a:gd name="connsiteX0" fmla="*/ 0 w 5555944"/>
              <a:gd name="connsiteY0" fmla="*/ 0 h 3031473"/>
              <a:gd name="connsiteX1" fmla="*/ 11017 w 5555944"/>
              <a:gd name="connsiteY1" fmla="*/ 51260 h 3031473"/>
              <a:gd name="connsiteX2" fmla="*/ 5555944 w 5555944"/>
              <a:gd name="connsiteY2" fmla="*/ 2701427 h 3031473"/>
              <a:gd name="connsiteX3" fmla="*/ 4453568 w 5555944"/>
              <a:gd name="connsiteY3" fmla="*/ 3031473 h 3031473"/>
              <a:gd name="connsiteX4" fmla="*/ 0 w 5555944"/>
              <a:gd name="connsiteY4" fmla="*/ 1676399 h 3031473"/>
              <a:gd name="connsiteX5" fmla="*/ 0 w 5555944"/>
              <a:gd name="connsiteY5" fmla="*/ 0 h 3031473"/>
              <a:gd name="connsiteX0" fmla="*/ 0 w 5555944"/>
              <a:gd name="connsiteY0" fmla="*/ 0 h 3260073"/>
              <a:gd name="connsiteX1" fmla="*/ 11017 w 5555944"/>
              <a:gd name="connsiteY1" fmla="*/ 51260 h 3260073"/>
              <a:gd name="connsiteX2" fmla="*/ 5555944 w 5555944"/>
              <a:gd name="connsiteY2" fmla="*/ 2701427 h 3260073"/>
              <a:gd name="connsiteX3" fmla="*/ 4882193 w 5555944"/>
              <a:gd name="connsiteY3" fmla="*/ 3260073 h 3260073"/>
              <a:gd name="connsiteX4" fmla="*/ 0 w 5555944"/>
              <a:gd name="connsiteY4" fmla="*/ 1676399 h 3260073"/>
              <a:gd name="connsiteX5" fmla="*/ 0 w 5555944"/>
              <a:gd name="connsiteY5" fmla="*/ 0 h 3260073"/>
              <a:gd name="connsiteX0" fmla="*/ 0 w 5515839"/>
              <a:gd name="connsiteY0" fmla="*/ 0 h 3260073"/>
              <a:gd name="connsiteX1" fmla="*/ 11017 w 5515839"/>
              <a:gd name="connsiteY1" fmla="*/ 51260 h 3260073"/>
              <a:gd name="connsiteX2" fmla="*/ 5515839 w 5515839"/>
              <a:gd name="connsiteY2" fmla="*/ 2697416 h 3260073"/>
              <a:gd name="connsiteX3" fmla="*/ 4882193 w 5515839"/>
              <a:gd name="connsiteY3" fmla="*/ 3260073 h 3260073"/>
              <a:gd name="connsiteX4" fmla="*/ 0 w 5515839"/>
              <a:gd name="connsiteY4" fmla="*/ 1676399 h 3260073"/>
              <a:gd name="connsiteX5" fmla="*/ 0 w 5515839"/>
              <a:gd name="connsiteY5" fmla="*/ 0 h 3260073"/>
              <a:gd name="connsiteX0" fmla="*/ 0 w 5531881"/>
              <a:gd name="connsiteY0" fmla="*/ 0 h 3260073"/>
              <a:gd name="connsiteX1" fmla="*/ 11017 w 5531881"/>
              <a:gd name="connsiteY1" fmla="*/ 51260 h 3260073"/>
              <a:gd name="connsiteX2" fmla="*/ 5531881 w 5531881"/>
              <a:gd name="connsiteY2" fmla="*/ 2697416 h 3260073"/>
              <a:gd name="connsiteX3" fmla="*/ 4882193 w 5531881"/>
              <a:gd name="connsiteY3" fmla="*/ 3260073 h 3260073"/>
              <a:gd name="connsiteX4" fmla="*/ 0 w 5531881"/>
              <a:gd name="connsiteY4" fmla="*/ 1676399 h 3260073"/>
              <a:gd name="connsiteX5" fmla="*/ 0 w 5531881"/>
              <a:gd name="connsiteY5" fmla="*/ 0 h 3260073"/>
              <a:gd name="connsiteX0" fmla="*/ 0 w 5788804"/>
              <a:gd name="connsiteY0" fmla="*/ 0 h 3260073"/>
              <a:gd name="connsiteX1" fmla="*/ 11017 w 5788804"/>
              <a:gd name="connsiteY1" fmla="*/ 51260 h 3260073"/>
              <a:gd name="connsiteX2" fmla="*/ 5788804 w 5788804"/>
              <a:gd name="connsiteY2" fmla="*/ 2738855 h 3260073"/>
              <a:gd name="connsiteX3" fmla="*/ 4882193 w 5788804"/>
              <a:gd name="connsiteY3" fmla="*/ 3260073 h 3260073"/>
              <a:gd name="connsiteX4" fmla="*/ 0 w 5788804"/>
              <a:gd name="connsiteY4" fmla="*/ 1676399 h 3260073"/>
              <a:gd name="connsiteX5" fmla="*/ 0 w 5788804"/>
              <a:gd name="connsiteY5" fmla="*/ 0 h 3260073"/>
              <a:gd name="connsiteX0" fmla="*/ 0 w 5788804"/>
              <a:gd name="connsiteY0" fmla="*/ 0 h 3268361"/>
              <a:gd name="connsiteX1" fmla="*/ 11017 w 5788804"/>
              <a:gd name="connsiteY1" fmla="*/ 51260 h 3268361"/>
              <a:gd name="connsiteX2" fmla="*/ 5788804 w 5788804"/>
              <a:gd name="connsiteY2" fmla="*/ 2738855 h 3268361"/>
              <a:gd name="connsiteX3" fmla="*/ 4832466 w 5788804"/>
              <a:gd name="connsiteY3" fmla="*/ 3268361 h 3268361"/>
              <a:gd name="connsiteX4" fmla="*/ 0 w 5788804"/>
              <a:gd name="connsiteY4" fmla="*/ 1676399 h 3268361"/>
              <a:gd name="connsiteX5" fmla="*/ 0 w 5788804"/>
              <a:gd name="connsiteY5" fmla="*/ 0 h 3268361"/>
              <a:gd name="connsiteX0" fmla="*/ 0 w 5788804"/>
              <a:gd name="connsiteY0" fmla="*/ 0 h 3277104"/>
              <a:gd name="connsiteX1" fmla="*/ 11017 w 5788804"/>
              <a:gd name="connsiteY1" fmla="*/ 51260 h 3277104"/>
              <a:gd name="connsiteX2" fmla="*/ 5788804 w 5788804"/>
              <a:gd name="connsiteY2" fmla="*/ 2738855 h 3277104"/>
              <a:gd name="connsiteX3" fmla="*/ 4806237 w 5788804"/>
              <a:gd name="connsiteY3" fmla="*/ 3277104 h 3277104"/>
              <a:gd name="connsiteX4" fmla="*/ 0 w 5788804"/>
              <a:gd name="connsiteY4" fmla="*/ 1676399 h 3277104"/>
              <a:gd name="connsiteX5" fmla="*/ 0 w 5788804"/>
              <a:gd name="connsiteY5" fmla="*/ 0 h 3277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804" h="3277104">
                <a:moveTo>
                  <a:pt x="0" y="0"/>
                </a:moveTo>
                <a:cubicBezTo>
                  <a:pt x="7367" y="461"/>
                  <a:pt x="3650" y="50799"/>
                  <a:pt x="11017" y="51260"/>
                </a:cubicBezTo>
                <a:lnTo>
                  <a:pt x="5788804" y="2738855"/>
                </a:lnTo>
                <a:lnTo>
                  <a:pt x="4806237" y="3277104"/>
                </a:lnTo>
                <a:lnTo>
                  <a:pt x="0" y="167639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2056"/>
          <p:cNvSpPr/>
          <p:nvPr userDrawn="1"/>
        </p:nvSpPr>
        <p:spPr>
          <a:xfrm>
            <a:off x="-52101" y="2541059"/>
            <a:ext cx="6009834" cy="3258627"/>
          </a:xfrm>
          <a:custGeom>
            <a:avLst/>
            <a:gdLst>
              <a:gd name="connsiteX0" fmla="*/ 0 w 4927294"/>
              <a:gd name="connsiteY0" fmla="*/ 0 h 2514600"/>
              <a:gd name="connsiteX1" fmla="*/ 4927294 w 4927294"/>
              <a:gd name="connsiteY1" fmla="*/ 0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574754 w 4927294"/>
              <a:gd name="connsiteY1" fmla="*/ 198303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365433 w 4927294"/>
              <a:gd name="connsiteY1" fmla="*/ 127795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69685"/>
              <a:gd name="connsiteX1" fmla="*/ 4365433 w 4927294"/>
              <a:gd name="connsiteY1" fmla="*/ 1333041 h 2569685"/>
              <a:gd name="connsiteX2" fmla="*/ 4927294 w 4927294"/>
              <a:gd name="connsiteY2" fmla="*/ 2569685 h 2569685"/>
              <a:gd name="connsiteX3" fmla="*/ 0 w 4927294"/>
              <a:gd name="connsiteY3" fmla="*/ 2569685 h 2569685"/>
              <a:gd name="connsiteX4" fmla="*/ 0 w 4927294"/>
              <a:gd name="connsiteY4" fmla="*/ 0 h 2569685"/>
              <a:gd name="connsiteX0" fmla="*/ 0 w 4365433"/>
              <a:gd name="connsiteY0" fmla="*/ 0 h 2569685"/>
              <a:gd name="connsiteX1" fmla="*/ 4365433 w 4365433"/>
              <a:gd name="connsiteY1" fmla="*/ 1333041 h 2569685"/>
              <a:gd name="connsiteX2" fmla="*/ 3946793 w 4365433"/>
              <a:gd name="connsiteY2" fmla="*/ 1754437 h 2569685"/>
              <a:gd name="connsiteX3" fmla="*/ 0 w 4365433"/>
              <a:gd name="connsiteY3" fmla="*/ 2569685 h 2569685"/>
              <a:gd name="connsiteX4" fmla="*/ 0 w 4365433"/>
              <a:gd name="connsiteY4" fmla="*/ 0 h 2569685"/>
              <a:gd name="connsiteX0" fmla="*/ 22034 w 4387467"/>
              <a:gd name="connsiteY0" fmla="*/ 0 h 1754437"/>
              <a:gd name="connsiteX1" fmla="*/ 4387467 w 4387467"/>
              <a:gd name="connsiteY1" fmla="*/ 1333041 h 1754437"/>
              <a:gd name="connsiteX2" fmla="*/ 3968827 w 4387467"/>
              <a:gd name="connsiteY2" fmla="*/ 1754437 h 1754437"/>
              <a:gd name="connsiteX3" fmla="*/ 0 w 4387467"/>
              <a:gd name="connsiteY3" fmla="*/ 1225627 h 1754437"/>
              <a:gd name="connsiteX4" fmla="*/ 22034 w 4387467"/>
              <a:gd name="connsiteY4" fmla="*/ 0 h 1754437"/>
              <a:gd name="connsiteX0" fmla="*/ 22034 w 4387467"/>
              <a:gd name="connsiteY0" fmla="*/ 0 h 1765454"/>
              <a:gd name="connsiteX1" fmla="*/ 4387467 w 4387467"/>
              <a:gd name="connsiteY1" fmla="*/ 1333041 h 1765454"/>
              <a:gd name="connsiteX2" fmla="*/ 4023912 w 4387467"/>
              <a:gd name="connsiteY2" fmla="*/ 1765454 h 1765454"/>
              <a:gd name="connsiteX3" fmla="*/ 0 w 4387467"/>
              <a:gd name="connsiteY3" fmla="*/ 1225627 h 1765454"/>
              <a:gd name="connsiteX4" fmla="*/ 22034 w 4387467"/>
              <a:gd name="connsiteY4" fmla="*/ 0 h 1765454"/>
              <a:gd name="connsiteX0" fmla="*/ 22034 w 4409634"/>
              <a:gd name="connsiteY0" fmla="*/ 0 h 1765454"/>
              <a:gd name="connsiteX1" fmla="*/ 4409634 w 4409634"/>
              <a:gd name="connsiteY1" fmla="*/ 1333041 h 1765454"/>
              <a:gd name="connsiteX2" fmla="*/ 4023912 w 4409634"/>
              <a:gd name="connsiteY2" fmla="*/ 1765454 h 1765454"/>
              <a:gd name="connsiteX3" fmla="*/ 0 w 4409634"/>
              <a:gd name="connsiteY3" fmla="*/ 1225627 h 1765454"/>
              <a:gd name="connsiteX4" fmla="*/ 22034 w 4409634"/>
              <a:gd name="connsiteY4" fmla="*/ 0 h 1765454"/>
              <a:gd name="connsiteX0" fmla="*/ 22034 w 4409634"/>
              <a:gd name="connsiteY0" fmla="*/ 0 h 1770996"/>
              <a:gd name="connsiteX1" fmla="*/ 4409634 w 4409634"/>
              <a:gd name="connsiteY1" fmla="*/ 1333041 h 1770996"/>
              <a:gd name="connsiteX2" fmla="*/ 4057163 w 4409634"/>
              <a:gd name="connsiteY2" fmla="*/ 1770996 h 1770996"/>
              <a:gd name="connsiteX3" fmla="*/ 0 w 4409634"/>
              <a:gd name="connsiteY3" fmla="*/ 1225627 h 1770996"/>
              <a:gd name="connsiteX4" fmla="*/ 22034 w 4409634"/>
              <a:gd name="connsiteY4" fmla="*/ 0 h 1770996"/>
              <a:gd name="connsiteX0" fmla="*/ 22034 w 4409634"/>
              <a:gd name="connsiteY0" fmla="*/ 0 h 1715577"/>
              <a:gd name="connsiteX1" fmla="*/ 4409634 w 4409634"/>
              <a:gd name="connsiteY1" fmla="*/ 1277622 h 1715577"/>
              <a:gd name="connsiteX2" fmla="*/ 4057163 w 4409634"/>
              <a:gd name="connsiteY2" fmla="*/ 1715577 h 1715577"/>
              <a:gd name="connsiteX3" fmla="*/ 0 w 4409634"/>
              <a:gd name="connsiteY3" fmla="*/ 1170208 h 1715577"/>
              <a:gd name="connsiteX4" fmla="*/ 22034 w 4409634"/>
              <a:gd name="connsiteY4" fmla="*/ 0 h 1715577"/>
              <a:gd name="connsiteX0" fmla="*/ 22034 w 4409634"/>
              <a:gd name="connsiteY0" fmla="*/ 0 h 2191827"/>
              <a:gd name="connsiteX1" fmla="*/ 4409634 w 4409634"/>
              <a:gd name="connsiteY1" fmla="*/ 1277622 h 2191827"/>
              <a:gd name="connsiteX2" fmla="*/ 3876188 w 4409634"/>
              <a:gd name="connsiteY2" fmla="*/ 2191827 h 2191827"/>
              <a:gd name="connsiteX3" fmla="*/ 0 w 4409634"/>
              <a:gd name="connsiteY3" fmla="*/ 1170208 h 2191827"/>
              <a:gd name="connsiteX4" fmla="*/ 22034 w 4409634"/>
              <a:gd name="connsiteY4" fmla="*/ 0 h 2191827"/>
              <a:gd name="connsiteX0" fmla="*/ 22034 w 4190559"/>
              <a:gd name="connsiteY0" fmla="*/ 0 h 2191827"/>
              <a:gd name="connsiteX1" fmla="*/ 4190559 w 4190559"/>
              <a:gd name="connsiteY1" fmla="*/ 1715772 h 2191827"/>
              <a:gd name="connsiteX2" fmla="*/ 3876188 w 4190559"/>
              <a:gd name="connsiteY2" fmla="*/ 2191827 h 2191827"/>
              <a:gd name="connsiteX3" fmla="*/ 0 w 4190559"/>
              <a:gd name="connsiteY3" fmla="*/ 1170208 h 2191827"/>
              <a:gd name="connsiteX4" fmla="*/ 22034 w 4190559"/>
              <a:gd name="connsiteY4" fmla="*/ 0 h 2191827"/>
              <a:gd name="connsiteX0" fmla="*/ 22034 w 4190559"/>
              <a:gd name="connsiteY0" fmla="*/ 0 h 2287077"/>
              <a:gd name="connsiteX1" fmla="*/ 4190559 w 4190559"/>
              <a:gd name="connsiteY1" fmla="*/ 1715772 h 2287077"/>
              <a:gd name="connsiteX2" fmla="*/ 3838088 w 4190559"/>
              <a:gd name="connsiteY2" fmla="*/ 2287077 h 2287077"/>
              <a:gd name="connsiteX3" fmla="*/ 0 w 4190559"/>
              <a:gd name="connsiteY3" fmla="*/ 1170208 h 2287077"/>
              <a:gd name="connsiteX4" fmla="*/ 22034 w 4190559"/>
              <a:gd name="connsiteY4" fmla="*/ 0 h 2287077"/>
              <a:gd name="connsiteX0" fmla="*/ 12509 w 4190559"/>
              <a:gd name="connsiteY0" fmla="*/ 0 h 2468052"/>
              <a:gd name="connsiteX1" fmla="*/ 4190559 w 4190559"/>
              <a:gd name="connsiteY1" fmla="*/ 1896747 h 2468052"/>
              <a:gd name="connsiteX2" fmla="*/ 3838088 w 4190559"/>
              <a:gd name="connsiteY2" fmla="*/ 2468052 h 2468052"/>
              <a:gd name="connsiteX3" fmla="*/ 0 w 4190559"/>
              <a:gd name="connsiteY3" fmla="*/ 1351183 h 2468052"/>
              <a:gd name="connsiteX4" fmla="*/ 12509 w 4190559"/>
              <a:gd name="connsiteY4" fmla="*/ 0 h 2468052"/>
              <a:gd name="connsiteX0" fmla="*/ 12509 w 5181159"/>
              <a:gd name="connsiteY0" fmla="*/ 0 h 2468052"/>
              <a:gd name="connsiteX1" fmla="*/ 5181159 w 5181159"/>
              <a:gd name="connsiteY1" fmla="*/ 2230122 h 2468052"/>
              <a:gd name="connsiteX2" fmla="*/ 3838088 w 5181159"/>
              <a:gd name="connsiteY2" fmla="*/ 2468052 h 2468052"/>
              <a:gd name="connsiteX3" fmla="*/ 0 w 5181159"/>
              <a:gd name="connsiteY3" fmla="*/ 1351183 h 2468052"/>
              <a:gd name="connsiteX4" fmla="*/ 12509 w 5181159"/>
              <a:gd name="connsiteY4" fmla="*/ 0 h 2468052"/>
              <a:gd name="connsiteX0" fmla="*/ 12509 w 5181159"/>
              <a:gd name="connsiteY0" fmla="*/ 0 h 2649027"/>
              <a:gd name="connsiteX1" fmla="*/ 5181159 w 5181159"/>
              <a:gd name="connsiteY1" fmla="*/ 2230122 h 2649027"/>
              <a:gd name="connsiteX2" fmla="*/ 4714388 w 5181159"/>
              <a:gd name="connsiteY2" fmla="*/ 2649027 h 2649027"/>
              <a:gd name="connsiteX3" fmla="*/ 0 w 5181159"/>
              <a:gd name="connsiteY3" fmla="*/ 1351183 h 2649027"/>
              <a:gd name="connsiteX4" fmla="*/ 12509 w 5181159"/>
              <a:gd name="connsiteY4" fmla="*/ 0 h 2649027"/>
              <a:gd name="connsiteX0" fmla="*/ 12509 w 5181159"/>
              <a:gd name="connsiteY0" fmla="*/ 0 h 3230052"/>
              <a:gd name="connsiteX1" fmla="*/ 5181159 w 5181159"/>
              <a:gd name="connsiteY1" fmla="*/ 2230122 h 3230052"/>
              <a:gd name="connsiteX2" fmla="*/ 5028713 w 5181159"/>
              <a:gd name="connsiteY2" fmla="*/ 3230052 h 3230052"/>
              <a:gd name="connsiteX3" fmla="*/ 0 w 5181159"/>
              <a:gd name="connsiteY3" fmla="*/ 1351183 h 3230052"/>
              <a:gd name="connsiteX4" fmla="*/ 12509 w 5181159"/>
              <a:gd name="connsiteY4" fmla="*/ 0 h 3230052"/>
              <a:gd name="connsiteX0" fmla="*/ 12509 w 6009834"/>
              <a:gd name="connsiteY0" fmla="*/ 0 h 3230052"/>
              <a:gd name="connsiteX1" fmla="*/ 6009834 w 6009834"/>
              <a:gd name="connsiteY1" fmla="*/ 2725422 h 3230052"/>
              <a:gd name="connsiteX2" fmla="*/ 5028713 w 6009834"/>
              <a:gd name="connsiteY2" fmla="*/ 3230052 h 3230052"/>
              <a:gd name="connsiteX3" fmla="*/ 0 w 6009834"/>
              <a:gd name="connsiteY3" fmla="*/ 1351183 h 3230052"/>
              <a:gd name="connsiteX4" fmla="*/ 12509 w 6009834"/>
              <a:gd name="connsiteY4" fmla="*/ 0 h 3230052"/>
              <a:gd name="connsiteX0" fmla="*/ 12509 w 6009834"/>
              <a:gd name="connsiteY0" fmla="*/ 0 h 3258627"/>
              <a:gd name="connsiteX1" fmla="*/ 6009834 w 6009834"/>
              <a:gd name="connsiteY1" fmla="*/ 2725422 h 3258627"/>
              <a:gd name="connsiteX2" fmla="*/ 5028713 w 6009834"/>
              <a:gd name="connsiteY2" fmla="*/ 3258627 h 3258627"/>
              <a:gd name="connsiteX3" fmla="*/ 0 w 6009834"/>
              <a:gd name="connsiteY3" fmla="*/ 1351183 h 3258627"/>
              <a:gd name="connsiteX4" fmla="*/ 12509 w 6009834"/>
              <a:gd name="connsiteY4" fmla="*/ 0 h 325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9834" h="3258627">
                <a:moveTo>
                  <a:pt x="12509" y="0"/>
                </a:moveTo>
                <a:lnTo>
                  <a:pt x="6009834" y="2725422"/>
                </a:lnTo>
                <a:lnTo>
                  <a:pt x="5028713" y="3258627"/>
                </a:lnTo>
                <a:lnTo>
                  <a:pt x="0" y="1351183"/>
                </a:lnTo>
                <a:lnTo>
                  <a:pt x="12509"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Tree>
    <p:extLst>
      <p:ext uri="{BB962C8B-B14F-4D97-AF65-F5344CB8AC3E}">
        <p14:creationId xmlns:p14="http://schemas.microsoft.com/office/powerpoint/2010/main" val="257834595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46A6E-9B1C-40A8-8D88-A60B3D70B6F3}" type="datetime1">
              <a:rPr lang="en-US" smtClean="0">
                <a:solidFill>
                  <a:prstClr val="black">
                    <a:tint val="75000"/>
                  </a:prstClr>
                </a:solidFill>
              </a:rPr>
              <a:t>5/24/2019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
        <p:nvSpPr>
          <p:cNvPr id="5"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 fmla="*/ 44068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44068 w 7086600"/>
              <a:gd name="connsiteY4" fmla="*/ 0 h 45719"/>
              <a:gd name="connsiteX0" fmla="*/ 33052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33052 w 7086600"/>
              <a:gd name="connsiteY4" fmla="*/ 0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466725 w 7562850"/>
              <a:gd name="connsiteY0" fmla="*/ 9525 h 609600"/>
              <a:gd name="connsiteX1" fmla="*/ 7543800 w 7562850"/>
              <a:gd name="connsiteY1" fmla="*/ 0 h 609600"/>
              <a:gd name="connsiteX2" fmla="*/ 7562850 w 7562850"/>
              <a:gd name="connsiteY2" fmla="*/ 19050 h 609600"/>
              <a:gd name="connsiteX3" fmla="*/ 7562850 w 7562850"/>
              <a:gd name="connsiteY3" fmla="*/ 609600 h 609600"/>
              <a:gd name="connsiteX4" fmla="*/ 0 w 7562850"/>
              <a:gd name="connsiteY4" fmla="*/ 600075 h 609600"/>
              <a:gd name="connsiteX5" fmla="*/ 466725 w 7562850"/>
              <a:gd name="connsiteY5" fmla="*/ 9525 h 609600"/>
              <a:gd name="connsiteX0" fmla="*/ -2 w 7096123"/>
              <a:gd name="connsiteY0" fmla="*/ 9525 h 1562100"/>
              <a:gd name="connsiteX1" fmla="*/ 7077073 w 7096123"/>
              <a:gd name="connsiteY1" fmla="*/ 0 h 1562100"/>
              <a:gd name="connsiteX2" fmla="*/ 7096123 w 7096123"/>
              <a:gd name="connsiteY2" fmla="*/ 19050 h 1562100"/>
              <a:gd name="connsiteX3" fmla="*/ 7096123 w 7096123"/>
              <a:gd name="connsiteY3" fmla="*/ 609600 h 1562100"/>
              <a:gd name="connsiteX4" fmla="*/ 1143187 w 7096123"/>
              <a:gd name="connsiteY4" fmla="*/ 1562100 h 1562100"/>
              <a:gd name="connsiteX5" fmla="*/ -2 w 7096123"/>
              <a:gd name="connsiteY5" fmla="*/ 9525 h 1562100"/>
              <a:gd name="connsiteX0" fmla="*/ 2 w 7096127"/>
              <a:gd name="connsiteY0" fmla="*/ 9525 h 1143000"/>
              <a:gd name="connsiteX1" fmla="*/ 7077077 w 7096127"/>
              <a:gd name="connsiteY1" fmla="*/ 0 h 1143000"/>
              <a:gd name="connsiteX2" fmla="*/ 7096127 w 7096127"/>
              <a:gd name="connsiteY2" fmla="*/ 19050 h 1143000"/>
              <a:gd name="connsiteX3" fmla="*/ 7096127 w 7096127"/>
              <a:gd name="connsiteY3" fmla="*/ 609600 h 1143000"/>
              <a:gd name="connsiteX4" fmla="*/ 2603345 w 7096127"/>
              <a:gd name="connsiteY4" fmla="*/ 1143000 h 1143000"/>
              <a:gd name="connsiteX5" fmla="*/ 2 w 7096127"/>
              <a:gd name="connsiteY5" fmla="*/ 9525 h 1143000"/>
              <a:gd name="connsiteX0" fmla="*/ 2451039 w 4492782"/>
              <a:gd name="connsiteY0" fmla="*/ 19050 h 1143000"/>
              <a:gd name="connsiteX1" fmla="*/ 4473732 w 4492782"/>
              <a:gd name="connsiteY1" fmla="*/ 0 h 1143000"/>
              <a:gd name="connsiteX2" fmla="*/ 4492782 w 4492782"/>
              <a:gd name="connsiteY2" fmla="*/ 19050 h 1143000"/>
              <a:gd name="connsiteX3" fmla="*/ 4492782 w 4492782"/>
              <a:gd name="connsiteY3" fmla="*/ 609600 h 1143000"/>
              <a:gd name="connsiteX4" fmla="*/ 0 w 4492782"/>
              <a:gd name="connsiteY4" fmla="*/ 1143000 h 1143000"/>
              <a:gd name="connsiteX5" fmla="*/ 2451039 w 4492782"/>
              <a:gd name="connsiteY5" fmla="*/ 19050 h 1143000"/>
              <a:gd name="connsiteX0" fmla="*/ 0 w 2041743"/>
              <a:gd name="connsiteY0" fmla="*/ 19050 h 1495425"/>
              <a:gd name="connsiteX1" fmla="*/ 2022693 w 2041743"/>
              <a:gd name="connsiteY1" fmla="*/ 0 h 1495425"/>
              <a:gd name="connsiteX2" fmla="*/ 2041743 w 2041743"/>
              <a:gd name="connsiteY2" fmla="*/ 19050 h 1495425"/>
              <a:gd name="connsiteX3" fmla="*/ 2041743 w 2041743"/>
              <a:gd name="connsiteY3" fmla="*/ 609600 h 1495425"/>
              <a:gd name="connsiteX4" fmla="*/ 1966863 w 2041743"/>
              <a:gd name="connsiteY4" fmla="*/ 1495425 h 1495425"/>
              <a:gd name="connsiteX5" fmla="*/ 0 w 2041743"/>
              <a:gd name="connsiteY5" fmla="*/ 19050 h 1495425"/>
              <a:gd name="connsiteX0" fmla="*/ 0 w 7171001"/>
              <a:gd name="connsiteY0" fmla="*/ 19050 h 1495425"/>
              <a:gd name="connsiteX1" fmla="*/ 7151951 w 7171001"/>
              <a:gd name="connsiteY1" fmla="*/ 0 h 1495425"/>
              <a:gd name="connsiteX2" fmla="*/ 7171001 w 7171001"/>
              <a:gd name="connsiteY2" fmla="*/ 19050 h 1495425"/>
              <a:gd name="connsiteX3" fmla="*/ 7171001 w 7171001"/>
              <a:gd name="connsiteY3" fmla="*/ 609600 h 1495425"/>
              <a:gd name="connsiteX4" fmla="*/ 7096121 w 7171001"/>
              <a:gd name="connsiteY4" fmla="*/ 1495425 h 1495425"/>
              <a:gd name="connsiteX5" fmla="*/ 0 w 7171001"/>
              <a:gd name="connsiteY5" fmla="*/ 19050 h 1495425"/>
              <a:gd name="connsiteX0" fmla="*/ 0 w 7208441"/>
              <a:gd name="connsiteY0" fmla="*/ 19050 h 1495425"/>
              <a:gd name="connsiteX1" fmla="*/ 7151951 w 7208441"/>
              <a:gd name="connsiteY1" fmla="*/ 0 h 1495425"/>
              <a:gd name="connsiteX2" fmla="*/ 7208441 w 7208441"/>
              <a:gd name="connsiteY2" fmla="*/ 238125 h 1495425"/>
              <a:gd name="connsiteX3" fmla="*/ 7171001 w 7208441"/>
              <a:gd name="connsiteY3" fmla="*/ 609600 h 1495425"/>
              <a:gd name="connsiteX4" fmla="*/ 7096121 w 7208441"/>
              <a:gd name="connsiteY4" fmla="*/ 1495425 h 1495425"/>
              <a:gd name="connsiteX5" fmla="*/ 0 w 7208441"/>
              <a:gd name="connsiteY5" fmla="*/ 19050 h 1495425"/>
              <a:gd name="connsiteX0" fmla="*/ 0 w 7171001"/>
              <a:gd name="connsiteY0" fmla="*/ 19050 h 1495425"/>
              <a:gd name="connsiteX1" fmla="*/ 7151951 w 7171001"/>
              <a:gd name="connsiteY1" fmla="*/ 0 h 1495425"/>
              <a:gd name="connsiteX2" fmla="*/ 7171001 w 7171001"/>
              <a:gd name="connsiteY2" fmla="*/ 609600 h 1495425"/>
              <a:gd name="connsiteX3" fmla="*/ 7096121 w 7171001"/>
              <a:gd name="connsiteY3" fmla="*/ 1495425 h 1495425"/>
              <a:gd name="connsiteX4" fmla="*/ 0 w 7171001"/>
              <a:gd name="connsiteY4" fmla="*/ 19050 h 1495425"/>
              <a:gd name="connsiteX0" fmla="*/ 0 w 7151951"/>
              <a:gd name="connsiteY0" fmla="*/ 19050 h 1495425"/>
              <a:gd name="connsiteX1" fmla="*/ 7151951 w 7151951"/>
              <a:gd name="connsiteY1" fmla="*/ 0 h 1495425"/>
              <a:gd name="connsiteX2" fmla="*/ 7096121 w 7151951"/>
              <a:gd name="connsiteY2" fmla="*/ 1495425 h 1495425"/>
              <a:gd name="connsiteX3" fmla="*/ 0 w 7151951"/>
              <a:gd name="connsiteY3" fmla="*/ 19050 h 1495425"/>
              <a:gd name="connsiteX0" fmla="*/ 0 w 7151951"/>
              <a:gd name="connsiteY0" fmla="*/ 19050 h 1127320"/>
              <a:gd name="connsiteX1" fmla="*/ 7151951 w 7151951"/>
              <a:gd name="connsiteY1" fmla="*/ 0 h 1127320"/>
              <a:gd name="connsiteX2" fmla="*/ 4636214 w 7151951"/>
              <a:gd name="connsiteY2" fmla="*/ 1127320 h 1127320"/>
              <a:gd name="connsiteX3" fmla="*/ 0 w 7151951"/>
              <a:gd name="connsiteY3" fmla="*/ 19050 h 1127320"/>
            </a:gdLst>
            <a:ahLst/>
            <a:cxnLst>
              <a:cxn ang="0">
                <a:pos x="connsiteX0" y="connsiteY0"/>
              </a:cxn>
              <a:cxn ang="0">
                <a:pos x="connsiteX1" y="connsiteY1"/>
              </a:cxn>
              <a:cxn ang="0">
                <a:pos x="connsiteX2" y="connsiteY2"/>
              </a:cxn>
              <a:cxn ang="0">
                <a:pos x="connsiteX3" y="connsiteY3"/>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 name="connsiteX0" fmla="*/ 7692320 w 7692320"/>
              <a:gd name="connsiteY0" fmla="*/ 0 h 765096"/>
              <a:gd name="connsiteX1" fmla="*/ 7486650 w 7692320"/>
              <a:gd name="connsiteY1" fmla="*/ 174546 h 765096"/>
              <a:gd name="connsiteX2" fmla="*/ 7486650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486650 w 7692320"/>
              <a:gd name="connsiteY1" fmla="*/ 174546 h 765096"/>
              <a:gd name="connsiteX2" fmla="*/ 7625292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625292 w 7692320"/>
              <a:gd name="connsiteY1" fmla="*/ 765096 h 765096"/>
              <a:gd name="connsiteX2" fmla="*/ 0 w 7692320"/>
              <a:gd name="connsiteY2" fmla="*/ 755572 h 765096"/>
              <a:gd name="connsiteX3" fmla="*/ 7692320 w 7692320"/>
              <a:gd name="connsiteY3" fmla="*/ 0 h 765096"/>
              <a:gd name="connsiteX0" fmla="*/ 7599892 w 7625292"/>
              <a:gd name="connsiteY0" fmla="*/ 0 h 750094"/>
              <a:gd name="connsiteX1" fmla="*/ 7625292 w 7625292"/>
              <a:gd name="connsiteY1" fmla="*/ 750094 h 750094"/>
              <a:gd name="connsiteX2" fmla="*/ 0 w 7625292"/>
              <a:gd name="connsiteY2" fmla="*/ 740570 h 750094"/>
              <a:gd name="connsiteX3" fmla="*/ 7599892 w 7625292"/>
              <a:gd name="connsiteY3" fmla="*/ 0 h 750094"/>
              <a:gd name="connsiteX0" fmla="*/ 7618327 w 7625292"/>
              <a:gd name="connsiteY0" fmla="*/ 0 h 750094"/>
              <a:gd name="connsiteX1" fmla="*/ 7625292 w 7625292"/>
              <a:gd name="connsiteY1" fmla="*/ 750094 h 750094"/>
              <a:gd name="connsiteX2" fmla="*/ 0 w 7625292"/>
              <a:gd name="connsiteY2" fmla="*/ 740570 h 750094"/>
              <a:gd name="connsiteX3" fmla="*/ 7618327 w 7625292"/>
              <a:gd name="connsiteY3" fmla="*/ 0 h 750094"/>
            </a:gdLst>
            <a:ahLst/>
            <a:cxnLst>
              <a:cxn ang="0">
                <a:pos x="connsiteX0" y="connsiteY0"/>
              </a:cxn>
              <a:cxn ang="0">
                <a:pos x="connsiteX1" y="connsiteY1"/>
              </a:cxn>
              <a:cxn ang="0">
                <a:pos x="connsiteX2" y="connsiteY2"/>
              </a:cxn>
              <a:cxn ang="0">
                <a:pos x="connsiteX3" y="connsiteY3"/>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2400300 w 5867400"/>
              <a:gd name="connsiteY1" fmla="*/ 22860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5867400 w 5867400"/>
              <a:gd name="connsiteY1" fmla="*/ 476249 h 476249"/>
              <a:gd name="connsiteX2" fmla="*/ 0 w 5867400"/>
              <a:gd name="connsiteY2" fmla="*/ 476249 h 476249"/>
              <a:gd name="connsiteX3" fmla="*/ 0 w 5867400"/>
              <a:gd name="connsiteY3" fmla="*/ 0 h 476249"/>
            </a:gdLst>
            <a:ahLst/>
            <a:cxnLst>
              <a:cxn ang="0">
                <a:pos x="connsiteX0" y="connsiteY0"/>
              </a:cxn>
              <a:cxn ang="0">
                <a:pos x="connsiteX1" y="connsiteY1"/>
              </a:cxn>
              <a:cxn ang="0">
                <a:pos x="connsiteX2" y="connsiteY2"/>
              </a:cxn>
              <a:cxn ang="0">
                <a:pos x="connsiteX3" y="connsiteY3"/>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extBox 11"/>
          <p:cNvSpPr txBox="1"/>
          <p:nvPr userDrawn="1"/>
        </p:nvSpPr>
        <p:spPr>
          <a:xfrm>
            <a:off x="6591300" y="6428601"/>
            <a:ext cx="2547407" cy="276999"/>
          </a:xfrm>
          <a:prstGeom prst="rect">
            <a:avLst/>
          </a:prstGeom>
          <a:noFill/>
        </p:spPr>
        <p:txBody>
          <a:bodyPr wrap="square" rtlCol="0">
            <a:spAutoFit/>
          </a:bodyPr>
          <a:lstStyle/>
          <a:p>
            <a:r>
              <a:rPr lang="en-US" sz="1200" b="1" dirty="0" smtClean="0">
                <a:solidFill>
                  <a:prstClr val="white"/>
                </a:solidFill>
                <a:latin typeface="Eras Medium ITC" panose="020B0602030504020804" pitchFamily="34" charset="0"/>
              </a:rPr>
              <a:t>My  Tax, Your Tax, Our Destiny</a:t>
            </a:r>
            <a:endParaRPr lang="en-US" sz="1200" b="1" dirty="0">
              <a:solidFill>
                <a:prstClr val="white"/>
              </a:solidFill>
              <a:latin typeface="Eras Medium ITC" panose="020B0602030504020804" pitchFamily="34" charset="0"/>
            </a:endParaRPr>
          </a:p>
        </p:txBody>
      </p:sp>
    </p:spTree>
    <p:extLst>
      <p:ext uri="{BB962C8B-B14F-4D97-AF65-F5344CB8AC3E}">
        <p14:creationId xmlns:p14="http://schemas.microsoft.com/office/powerpoint/2010/main" val="34827478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3DD45-F85C-4024-865B-544B3B0E1B72}" type="datetime1">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151900028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 fmla="*/ 44068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44068 w 7086600"/>
              <a:gd name="connsiteY4" fmla="*/ 0 h 45719"/>
              <a:gd name="connsiteX0" fmla="*/ 33052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33052 w 7086600"/>
              <a:gd name="connsiteY4" fmla="*/ 0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466725 w 7562850"/>
              <a:gd name="connsiteY0" fmla="*/ 9525 h 609600"/>
              <a:gd name="connsiteX1" fmla="*/ 7543800 w 7562850"/>
              <a:gd name="connsiteY1" fmla="*/ 0 h 609600"/>
              <a:gd name="connsiteX2" fmla="*/ 7562850 w 7562850"/>
              <a:gd name="connsiteY2" fmla="*/ 19050 h 609600"/>
              <a:gd name="connsiteX3" fmla="*/ 7562850 w 7562850"/>
              <a:gd name="connsiteY3" fmla="*/ 609600 h 609600"/>
              <a:gd name="connsiteX4" fmla="*/ 0 w 7562850"/>
              <a:gd name="connsiteY4" fmla="*/ 600075 h 609600"/>
              <a:gd name="connsiteX5" fmla="*/ 466725 w 7562850"/>
              <a:gd name="connsiteY5" fmla="*/ 9525 h 609600"/>
              <a:gd name="connsiteX0" fmla="*/ -2 w 7096123"/>
              <a:gd name="connsiteY0" fmla="*/ 9525 h 1562100"/>
              <a:gd name="connsiteX1" fmla="*/ 7077073 w 7096123"/>
              <a:gd name="connsiteY1" fmla="*/ 0 h 1562100"/>
              <a:gd name="connsiteX2" fmla="*/ 7096123 w 7096123"/>
              <a:gd name="connsiteY2" fmla="*/ 19050 h 1562100"/>
              <a:gd name="connsiteX3" fmla="*/ 7096123 w 7096123"/>
              <a:gd name="connsiteY3" fmla="*/ 609600 h 1562100"/>
              <a:gd name="connsiteX4" fmla="*/ 1143187 w 7096123"/>
              <a:gd name="connsiteY4" fmla="*/ 1562100 h 1562100"/>
              <a:gd name="connsiteX5" fmla="*/ -2 w 7096123"/>
              <a:gd name="connsiteY5" fmla="*/ 9525 h 1562100"/>
              <a:gd name="connsiteX0" fmla="*/ 2 w 7096127"/>
              <a:gd name="connsiteY0" fmla="*/ 9525 h 1143000"/>
              <a:gd name="connsiteX1" fmla="*/ 7077077 w 7096127"/>
              <a:gd name="connsiteY1" fmla="*/ 0 h 1143000"/>
              <a:gd name="connsiteX2" fmla="*/ 7096127 w 7096127"/>
              <a:gd name="connsiteY2" fmla="*/ 19050 h 1143000"/>
              <a:gd name="connsiteX3" fmla="*/ 7096127 w 7096127"/>
              <a:gd name="connsiteY3" fmla="*/ 609600 h 1143000"/>
              <a:gd name="connsiteX4" fmla="*/ 2603345 w 7096127"/>
              <a:gd name="connsiteY4" fmla="*/ 1143000 h 1143000"/>
              <a:gd name="connsiteX5" fmla="*/ 2 w 7096127"/>
              <a:gd name="connsiteY5" fmla="*/ 9525 h 1143000"/>
              <a:gd name="connsiteX0" fmla="*/ 2451039 w 4492782"/>
              <a:gd name="connsiteY0" fmla="*/ 19050 h 1143000"/>
              <a:gd name="connsiteX1" fmla="*/ 4473732 w 4492782"/>
              <a:gd name="connsiteY1" fmla="*/ 0 h 1143000"/>
              <a:gd name="connsiteX2" fmla="*/ 4492782 w 4492782"/>
              <a:gd name="connsiteY2" fmla="*/ 19050 h 1143000"/>
              <a:gd name="connsiteX3" fmla="*/ 4492782 w 4492782"/>
              <a:gd name="connsiteY3" fmla="*/ 609600 h 1143000"/>
              <a:gd name="connsiteX4" fmla="*/ 0 w 4492782"/>
              <a:gd name="connsiteY4" fmla="*/ 1143000 h 1143000"/>
              <a:gd name="connsiteX5" fmla="*/ 2451039 w 4492782"/>
              <a:gd name="connsiteY5" fmla="*/ 19050 h 1143000"/>
              <a:gd name="connsiteX0" fmla="*/ 0 w 2041743"/>
              <a:gd name="connsiteY0" fmla="*/ 19050 h 1495425"/>
              <a:gd name="connsiteX1" fmla="*/ 2022693 w 2041743"/>
              <a:gd name="connsiteY1" fmla="*/ 0 h 1495425"/>
              <a:gd name="connsiteX2" fmla="*/ 2041743 w 2041743"/>
              <a:gd name="connsiteY2" fmla="*/ 19050 h 1495425"/>
              <a:gd name="connsiteX3" fmla="*/ 2041743 w 2041743"/>
              <a:gd name="connsiteY3" fmla="*/ 609600 h 1495425"/>
              <a:gd name="connsiteX4" fmla="*/ 1966863 w 2041743"/>
              <a:gd name="connsiteY4" fmla="*/ 1495425 h 1495425"/>
              <a:gd name="connsiteX5" fmla="*/ 0 w 2041743"/>
              <a:gd name="connsiteY5" fmla="*/ 19050 h 1495425"/>
              <a:gd name="connsiteX0" fmla="*/ 0 w 7171001"/>
              <a:gd name="connsiteY0" fmla="*/ 19050 h 1495425"/>
              <a:gd name="connsiteX1" fmla="*/ 7151951 w 7171001"/>
              <a:gd name="connsiteY1" fmla="*/ 0 h 1495425"/>
              <a:gd name="connsiteX2" fmla="*/ 7171001 w 7171001"/>
              <a:gd name="connsiteY2" fmla="*/ 19050 h 1495425"/>
              <a:gd name="connsiteX3" fmla="*/ 7171001 w 7171001"/>
              <a:gd name="connsiteY3" fmla="*/ 609600 h 1495425"/>
              <a:gd name="connsiteX4" fmla="*/ 7096121 w 7171001"/>
              <a:gd name="connsiteY4" fmla="*/ 1495425 h 1495425"/>
              <a:gd name="connsiteX5" fmla="*/ 0 w 7171001"/>
              <a:gd name="connsiteY5" fmla="*/ 19050 h 1495425"/>
              <a:gd name="connsiteX0" fmla="*/ 0 w 7208441"/>
              <a:gd name="connsiteY0" fmla="*/ 19050 h 1495425"/>
              <a:gd name="connsiteX1" fmla="*/ 7151951 w 7208441"/>
              <a:gd name="connsiteY1" fmla="*/ 0 h 1495425"/>
              <a:gd name="connsiteX2" fmla="*/ 7208441 w 7208441"/>
              <a:gd name="connsiteY2" fmla="*/ 238125 h 1495425"/>
              <a:gd name="connsiteX3" fmla="*/ 7171001 w 7208441"/>
              <a:gd name="connsiteY3" fmla="*/ 609600 h 1495425"/>
              <a:gd name="connsiteX4" fmla="*/ 7096121 w 7208441"/>
              <a:gd name="connsiteY4" fmla="*/ 1495425 h 1495425"/>
              <a:gd name="connsiteX5" fmla="*/ 0 w 7208441"/>
              <a:gd name="connsiteY5" fmla="*/ 19050 h 1495425"/>
              <a:gd name="connsiteX0" fmla="*/ 0 w 7171001"/>
              <a:gd name="connsiteY0" fmla="*/ 19050 h 1495425"/>
              <a:gd name="connsiteX1" fmla="*/ 7151951 w 7171001"/>
              <a:gd name="connsiteY1" fmla="*/ 0 h 1495425"/>
              <a:gd name="connsiteX2" fmla="*/ 7171001 w 7171001"/>
              <a:gd name="connsiteY2" fmla="*/ 609600 h 1495425"/>
              <a:gd name="connsiteX3" fmla="*/ 7096121 w 7171001"/>
              <a:gd name="connsiteY3" fmla="*/ 1495425 h 1495425"/>
              <a:gd name="connsiteX4" fmla="*/ 0 w 7171001"/>
              <a:gd name="connsiteY4" fmla="*/ 19050 h 1495425"/>
              <a:gd name="connsiteX0" fmla="*/ 0 w 7151951"/>
              <a:gd name="connsiteY0" fmla="*/ 19050 h 1495425"/>
              <a:gd name="connsiteX1" fmla="*/ 7151951 w 7151951"/>
              <a:gd name="connsiteY1" fmla="*/ 0 h 1495425"/>
              <a:gd name="connsiteX2" fmla="*/ 7096121 w 7151951"/>
              <a:gd name="connsiteY2" fmla="*/ 1495425 h 1495425"/>
              <a:gd name="connsiteX3" fmla="*/ 0 w 7151951"/>
              <a:gd name="connsiteY3" fmla="*/ 19050 h 1495425"/>
              <a:gd name="connsiteX0" fmla="*/ 0 w 7151951"/>
              <a:gd name="connsiteY0" fmla="*/ 19050 h 1127320"/>
              <a:gd name="connsiteX1" fmla="*/ 7151951 w 7151951"/>
              <a:gd name="connsiteY1" fmla="*/ 0 h 1127320"/>
              <a:gd name="connsiteX2" fmla="*/ 4636214 w 7151951"/>
              <a:gd name="connsiteY2" fmla="*/ 1127320 h 1127320"/>
              <a:gd name="connsiteX3" fmla="*/ 0 w 7151951"/>
              <a:gd name="connsiteY3" fmla="*/ 19050 h 1127320"/>
            </a:gdLst>
            <a:ahLst/>
            <a:cxnLst>
              <a:cxn ang="0">
                <a:pos x="connsiteX0" y="connsiteY0"/>
              </a:cxn>
              <a:cxn ang="0">
                <a:pos x="connsiteX1" y="connsiteY1"/>
              </a:cxn>
              <a:cxn ang="0">
                <a:pos x="connsiteX2" y="connsiteY2"/>
              </a:cxn>
              <a:cxn ang="0">
                <a:pos x="connsiteX3" y="connsiteY3"/>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 name="connsiteX0" fmla="*/ 7692320 w 7692320"/>
              <a:gd name="connsiteY0" fmla="*/ 0 h 765096"/>
              <a:gd name="connsiteX1" fmla="*/ 7486650 w 7692320"/>
              <a:gd name="connsiteY1" fmla="*/ 174546 h 765096"/>
              <a:gd name="connsiteX2" fmla="*/ 7486650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486650 w 7692320"/>
              <a:gd name="connsiteY1" fmla="*/ 174546 h 765096"/>
              <a:gd name="connsiteX2" fmla="*/ 7625292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625292 w 7692320"/>
              <a:gd name="connsiteY1" fmla="*/ 765096 h 765096"/>
              <a:gd name="connsiteX2" fmla="*/ 0 w 7692320"/>
              <a:gd name="connsiteY2" fmla="*/ 755572 h 765096"/>
              <a:gd name="connsiteX3" fmla="*/ 7692320 w 7692320"/>
              <a:gd name="connsiteY3" fmla="*/ 0 h 765096"/>
              <a:gd name="connsiteX0" fmla="*/ 7599892 w 7625292"/>
              <a:gd name="connsiteY0" fmla="*/ 0 h 750094"/>
              <a:gd name="connsiteX1" fmla="*/ 7625292 w 7625292"/>
              <a:gd name="connsiteY1" fmla="*/ 750094 h 750094"/>
              <a:gd name="connsiteX2" fmla="*/ 0 w 7625292"/>
              <a:gd name="connsiteY2" fmla="*/ 740570 h 750094"/>
              <a:gd name="connsiteX3" fmla="*/ 7599892 w 7625292"/>
              <a:gd name="connsiteY3" fmla="*/ 0 h 750094"/>
              <a:gd name="connsiteX0" fmla="*/ 7618327 w 7625292"/>
              <a:gd name="connsiteY0" fmla="*/ 0 h 750094"/>
              <a:gd name="connsiteX1" fmla="*/ 7625292 w 7625292"/>
              <a:gd name="connsiteY1" fmla="*/ 750094 h 750094"/>
              <a:gd name="connsiteX2" fmla="*/ 0 w 7625292"/>
              <a:gd name="connsiteY2" fmla="*/ 740570 h 750094"/>
              <a:gd name="connsiteX3" fmla="*/ 7618327 w 7625292"/>
              <a:gd name="connsiteY3" fmla="*/ 0 h 750094"/>
            </a:gdLst>
            <a:ahLst/>
            <a:cxnLst>
              <a:cxn ang="0">
                <a:pos x="connsiteX0" y="connsiteY0"/>
              </a:cxn>
              <a:cxn ang="0">
                <a:pos x="connsiteX1" y="connsiteY1"/>
              </a:cxn>
              <a:cxn ang="0">
                <a:pos x="connsiteX2" y="connsiteY2"/>
              </a:cxn>
              <a:cxn ang="0">
                <a:pos x="connsiteX3" y="connsiteY3"/>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2400300 w 5867400"/>
              <a:gd name="connsiteY1" fmla="*/ 22860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5867400 w 5867400"/>
              <a:gd name="connsiteY1" fmla="*/ 476249 h 476249"/>
              <a:gd name="connsiteX2" fmla="*/ 0 w 5867400"/>
              <a:gd name="connsiteY2" fmla="*/ 476249 h 476249"/>
              <a:gd name="connsiteX3" fmla="*/ 0 w 5867400"/>
              <a:gd name="connsiteY3" fmla="*/ 0 h 476249"/>
            </a:gdLst>
            <a:ahLst/>
            <a:cxnLst>
              <a:cxn ang="0">
                <a:pos x="connsiteX0" y="connsiteY0"/>
              </a:cxn>
              <a:cxn ang="0">
                <a:pos x="connsiteX1" y="connsiteY1"/>
              </a:cxn>
              <a:cxn ang="0">
                <a:pos x="connsiteX2" y="connsiteY2"/>
              </a:cxn>
              <a:cxn ang="0">
                <a:pos x="connsiteX3" y="connsiteY3"/>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47779-9BB8-4139-A507-8C308076DD9D}" type="datetime1">
              <a:rPr lang="en-US" smtClean="0">
                <a:solidFill>
                  <a:prstClr val="black">
                    <a:tint val="75000"/>
                  </a:prstClr>
                </a:solidFill>
              </a:rPr>
              <a:t>5/24/2019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151001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3FE478-08C1-4689-BB15-2FCE143F337C}" type="datetime1">
              <a:rPr lang="en-US" smtClean="0">
                <a:solidFill>
                  <a:prstClr val="black">
                    <a:tint val="75000"/>
                  </a:prstClr>
                </a:solidFill>
              </a:rPr>
              <a:t>5/24/2019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430819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3CD6A-A277-41AA-8F4A-F0C903FDD6A8}"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635045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CF10E-74A9-48F3-9C27-60B9EE5CF4BC}"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20698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8F2214-BEF2-49F6-9225-162DAB1DC148}" type="datetime1">
              <a:rPr lang="en-US" smtClean="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11941623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4824CC-DF29-451D-B9CF-DC30F1256B4C}" type="datetime1">
              <a:rPr lang="en-US" smtClean="0"/>
              <a:t>5/24/2019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16063447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5D915B-0395-4E35-8C3E-0A31D48886F6}" type="datetime1">
              <a:rPr lang="en-US" smtClean="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AF47D8-8303-4DB7-989C-3762F75A448A}" type="slidenum">
              <a:rPr lang="en-US" smtClean="0"/>
              <a:t>‹#›</a:t>
            </a:fld>
            <a:endParaRPr lang="en-US" dirty="0"/>
          </a:p>
        </p:txBody>
      </p:sp>
      <p:pic>
        <p:nvPicPr>
          <p:cNvPr id="6" name="Picture 2" descr="C:\Users\Chibabec\Desktop\VARIOUS DESKTOP ITEMS\ZRA LOGO with new taglin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9400" y="5273484"/>
            <a:ext cx="2103834" cy="127971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userDrawn="1"/>
        </p:nvCxnSpPr>
        <p:spPr>
          <a:xfrm flipH="1">
            <a:off x="0" y="0"/>
            <a:ext cx="5943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2054"/>
          <p:cNvSpPr/>
          <p:nvPr userDrawn="1"/>
        </p:nvSpPr>
        <p:spPr>
          <a:xfrm>
            <a:off x="-11017" y="0"/>
            <a:ext cx="9166952" cy="5759721"/>
          </a:xfrm>
          <a:custGeom>
            <a:avLst/>
            <a:gdLst>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4876880 h 4876880"/>
              <a:gd name="connsiteX4" fmla="*/ 0 w 8153400"/>
              <a:gd name="connsiteY4" fmla="*/ 0 h 4876880"/>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1968427 h 4876880"/>
              <a:gd name="connsiteX4" fmla="*/ 0 w 8153400"/>
              <a:gd name="connsiteY4" fmla="*/ 0 h 4876880"/>
              <a:gd name="connsiteX0" fmla="*/ 11017 w 8164417"/>
              <a:gd name="connsiteY0" fmla="*/ 0 h 4876880"/>
              <a:gd name="connsiteX1" fmla="*/ 8164417 w 8164417"/>
              <a:gd name="connsiteY1" fmla="*/ 0 h 4876880"/>
              <a:gd name="connsiteX2" fmla="*/ 8164417 w 8164417"/>
              <a:gd name="connsiteY2" fmla="*/ 4876880 h 4876880"/>
              <a:gd name="connsiteX3" fmla="*/ 0 w 8164417"/>
              <a:gd name="connsiteY3" fmla="*/ 2387068 h 4876880"/>
              <a:gd name="connsiteX4" fmla="*/ 11017 w 8164417"/>
              <a:gd name="connsiteY4" fmla="*/ 0 h 4876880"/>
              <a:gd name="connsiteX0" fmla="*/ 11017 w 8164417"/>
              <a:gd name="connsiteY0" fmla="*/ 0 h 4854846"/>
              <a:gd name="connsiteX1" fmla="*/ 8164417 w 8164417"/>
              <a:gd name="connsiteY1" fmla="*/ 0 h 4854846"/>
              <a:gd name="connsiteX2" fmla="*/ 5013592 w 8164417"/>
              <a:gd name="connsiteY2" fmla="*/ 4854846 h 4854846"/>
              <a:gd name="connsiteX3" fmla="*/ 0 w 8164417"/>
              <a:gd name="connsiteY3" fmla="*/ 2387068 h 4854846"/>
              <a:gd name="connsiteX4" fmla="*/ 11017 w 8164417"/>
              <a:gd name="connsiteY4" fmla="*/ 0 h 4854846"/>
              <a:gd name="connsiteX0" fmla="*/ 11017 w 9166952"/>
              <a:gd name="connsiteY0" fmla="*/ 0 h 4854846"/>
              <a:gd name="connsiteX1" fmla="*/ 9166952 w 9166952"/>
              <a:gd name="connsiteY1" fmla="*/ 11017 h 4854846"/>
              <a:gd name="connsiteX2" fmla="*/ 5013592 w 9166952"/>
              <a:gd name="connsiteY2" fmla="*/ 4854846 h 4854846"/>
              <a:gd name="connsiteX3" fmla="*/ 0 w 9166952"/>
              <a:gd name="connsiteY3" fmla="*/ 2387068 h 4854846"/>
              <a:gd name="connsiteX4" fmla="*/ 11017 w 9166952"/>
              <a:gd name="connsiteY4" fmla="*/ 0 h 4854846"/>
              <a:gd name="connsiteX0" fmla="*/ 11017 w 9166952"/>
              <a:gd name="connsiteY0" fmla="*/ 0 h 4854846"/>
              <a:gd name="connsiteX1" fmla="*/ 9166952 w 9166952"/>
              <a:gd name="connsiteY1" fmla="*/ 11017 h 4854846"/>
              <a:gd name="connsiteX2" fmla="*/ 6830917 w 9166952"/>
              <a:gd name="connsiteY2" fmla="*/ 27336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4854846"/>
              <a:gd name="connsiteX1" fmla="*/ 9166952 w 9166952"/>
              <a:gd name="connsiteY1" fmla="*/ 11017 h 4854846"/>
              <a:gd name="connsiteX2" fmla="*/ 9155017 w 9166952"/>
              <a:gd name="connsiteY2" fmla="*/ 336232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74742"/>
              <a:gd name="connsiteY0" fmla="*/ 0 h 4854846"/>
              <a:gd name="connsiteX1" fmla="*/ 9166952 w 9174742"/>
              <a:gd name="connsiteY1" fmla="*/ 11017 h 4854846"/>
              <a:gd name="connsiteX2" fmla="*/ 9174067 w 9174742"/>
              <a:gd name="connsiteY2" fmla="*/ 16192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74742"/>
              <a:gd name="connsiteY0" fmla="*/ 0 h 4854846"/>
              <a:gd name="connsiteX1" fmla="*/ 9166952 w 9174742"/>
              <a:gd name="connsiteY1" fmla="*/ 11017 h 4854846"/>
              <a:gd name="connsiteX2" fmla="*/ 9174067 w 9174742"/>
              <a:gd name="connsiteY2" fmla="*/ 13144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66952"/>
              <a:gd name="connsiteY0" fmla="*/ 0 h 4854846"/>
              <a:gd name="connsiteX1" fmla="*/ 9166952 w 9166952"/>
              <a:gd name="connsiteY1" fmla="*/ 11017 h 4854846"/>
              <a:gd name="connsiteX2" fmla="*/ 9155017 w 9166952"/>
              <a:gd name="connsiteY2" fmla="*/ 35337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5759721"/>
              <a:gd name="connsiteX1" fmla="*/ 9166952 w 9166952"/>
              <a:gd name="connsiteY1" fmla="*/ 11017 h 5759721"/>
              <a:gd name="connsiteX2" fmla="*/ 9155017 w 9166952"/>
              <a:gd name="connsiteY2" fmla="*/ 3533775 h 5759721"/>
              <a:gd name="connsiteX3" fmla="*/ 4994542 w 9166952"/>
              <a:gd name="connsiteY3" fmla="*/ 5759721 h 5759721"/>
              <a:gd name="connsiteX4" fmla="*/ 0 w 9166952"/>
              <a:gd name="connsiteY4" fmla="*/ 2387068 h 5759721"/>
              <a:gd name="connsiteX5" fmla="*/ 11017 w 9166952"/>
              <a:gd name="connsiteY5" fmla="*/ 0 h 575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6952" h="5759721">
                <a:moveTo>
                  <a:pt x="11017" y="0"/>
                </a:moveTo>
                <a:lnTo>
                  <a:pt x="9166952" y="11017"/>
                </a:lnTo>
                <a:cubicBezTo>
                  <a:pt x="9162974" y="1128120"/>
                  <a:pt x="9158995" y="2416672"/>
                  <a:pt x="9155017" y="3533775"/>
                </a:cubicBezTo>
                <a:lnTo>
                  <a:pt x="4994542" y="5759721"/>
                </a:lnTo>
                <a:lnTo>
                  <a:pt x="0" y="2387068"/>
                </a:lnTo>
                <a:cubicBezTo>
                  <a:pt x="3672" y="1591379"/>
                  <a:pt x="7345" y="795689"/>
                  <a:pt x="11017" y="0"/>
                </a:cubicBez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2055"/>
          <p:cNvSpPr/>
          <p:nvPr userDrawn="1"/>
        </p:nvSpPr>
        <p:spPr>
          <a:xfrm>
            <a:off x="-33052" y="1752600"/>
            <a:ext cx="6652927" cy="3766293"/>
          </a:xfrm>
          <a:custGeom>
            <a:avLst/>
            <a:gdLst>
              <a:gd name="connsiteX0" fmla="*/ 0 w 5268817"/>
              <a:gd name="connsiteY0" fmla="*/ 0 h 1676399"/>
              <a:gd name="connsiteX1" fmla="*/ 5268817 w 5268817"/>
              <a:gd name="connsiteY1" fmla="*/ 0 h 1676399"/>
              <a:gd name="connsiteX2" fmla="*/ 5268817 w 5268817"/>
              <a:gd name="connsiteY2" fmla="*/ 1676399 h 1676399"/>
              <a:gd name="connsiteX3" fmla="*/ 0 w 5268817"/>
              <a:gd name="connsiteY3" fmla="*/ 1676399 h 1676399"/>
              <a:gd name="connsiteX4" fmla="*/ 0 w 5268817"/>
              <a:gd name="connsiteY4" fmla="*/ 0 h 1676399"/>
              <a:gd name="connsiteX0" fmla="*/ 0 w 5268817"/>
              <a:gd name="connsiteY0" fmla="*/ 0 h 2445744"/>
              <a:gd name="connsiteX1" fmla="*/ 4971361 w 5268817"/>
              <a:gd name="connsiteY1" fmla="*/ 2445744 h 2445744"/>
              <a:gd name="connsiteX2" fmla="*/ 5268817 w 5268817"/>
              <a:gd name="connsiteY2" fmla="*/ 1676399 h 2445744"/>
              <a:gd name="connsiteX3" fmla="*/ 0 w 5268817"/>
              <a:gd name="connsiteY3" fmla="*/ 1676399 h 2445744"/>
              <a:gd name="connsiteX4" fmla="*/ 0 w 5268817"/>
              <a:gd name="connsiteY4" fmla="*/ 0 h 2445744"/>
              <a:gd name="connsiteX0" fmla="*/ 0 w 4971361"/>
              <a:gd name="connsiteY0" fmla="*/ 0 h 3031473"/>
              <a:gd name="connsiteX1" fmla="*/ 4971361 w 4971361"/>
              <a:gd name="connsiteY1" fmla="*/ 2445744 h 3031473"/>
              <a:gd name="connsiteX2" fmla="*/ 4453568 w 4971361"/>
              <a:gd name="connsiteY2" fmla="*/ 3031473 h 3031473"/>
              <a:gd name="connsiteX3" fmla="*/ 0 w 4971361"/>
              <a:gd name="connsiteY3" fmla="*/ 1676399 h 3031473"/>
              <a:gd name="connsiteX4" fmla="*/ 0 w 4971361"/>
              <a:gd name="connsiteY4" fmla="*/ 0 h 3031473"/>
              <a:gd name="connsiteX0" fmla="*/ 0 w 4927294"/>
              <a:gd name="connsiteY0" fmla="*/ 0 h 3031473"/>
              <a:gd name="connsiteX1" fmla="*/ 4927294 w 4927294"/>
              <a:gd name="connsiteY1" fmla="*/ 2434727 h 3031473"/>
              <a:gd name="connsiteX2" fmla="*/ 4453568 w 4927294"/>
              <a:gd name="connsiteY2" fmla="*/ 3031473 h 3031473"/>
              <a:gd name="connsiteX3" fmla="*/ 0 w 4927294"/>
              <a:gd name="connsiteY3" fmla="*/ 1676399 h 3031473"/>
              <a:gd name="connsiteX4" fmla="*/ 0 w 4927294"/>
              <a:gd name="connsiteY4" fmla="*/ 0 h 3031473"/>
              <a:gd name="connsiteX0" fmla="*/ 0 w 4927294"/>
              <a:gd name="connsiteY0" fmla="*/ 0 h 3031473"/>
              <a:gd name="connsiteX1" fmla="*/ 11017 w 4927294"/>
              <a:gd name="connsiteY1" fmla="*/ 51260 h 3031473"/>
              <a:gd name="connsiteX2" fmla="*/ 4927294 w 4927294"/>
              <a:gd name="connsiteY2" fmla="*/ 2434727 h 3031473"/>
              <a:gd name="connsiteX3" fmla="*/ 4453568 w 4927294"/>
              <a:gd name="connsiteY3" fmla="*/ 3031473 h 3031473"/>
              <a:gd name="connsiteX4" fmla="*/ 0 w 4927294"/>
              <a:gd name="connsiteY4" fmla="*/ 1676399 h 3031473"/>
              <a:gd name="connsiteX5" fmla="*/ 0 w 4927294"/>
              <a:gd name="connsiteY5" fmla="*/ 0 h 3031473"/>
              <a:gd name="connsiteX0" fmla="*/ 0 w 5555944"/>
              <a:gd name="connsiteY0" fmla="*/ 0 h 3031473"/>
              <a:gd name="connsiteX1" fmla="*/ 11017 w 5555944"/>
              <a:gd name="connsiteY1" fmla="*/ 51260 h 3031473"/>
              <a:gd name="connsiteX2" fmla="*/ 5555944 w 5555944"/>
              <a:gd name="connsiteY2" fmla="*/ 2701427 h 3031473"/>
              <a:gd name="connsiteX3" fmla="*/ 4453568 w 5555944"/>
              <a:gd name="connsiteY3" fmla="*/ 3031473 h 3031473"/>
              <a:gd name="connsiteX4" fmla="*/ 0 w 5555944"/>
              <a:gd name="connsiteY4" fmla="*/ 1676399 h 3031473"/>
              <a:gd name="connsiteX5" fmla="*/ 0 w 5555944"/>
              <a:gd name="connsiteY5" fmla="*/ 0 h 3031473"/>
              <a:gd name="connsiteX0" fmla="*/ 0 w 5555944"/>
              <a:gd name="connsiteY0" fmla="*/ 0 h 3260073"/>
              <a:gd name="connsiteX1" fmla="*/ 11017 w 5555944"/>
              <a:gd name="connsiteY1" fmla="*/ 51260 h 3260073"/>
              <a:gd name="connsiteX2" fmla="*/ 5555944 w 5555944"/>
              <a:gd name="connsiteY2" fmla="*/ 2701427 h 3260073"/>
              <a:gd name="connsiteX3" fmla="*/ 4882193 w 5555944"/>
              <a:gd name="connsiteY3" fmla="*/ 3260073 h 3260073"/>
              <a:gd name="connsiteX4" fmla="*/ 0 w 5555944"/>
              <a:gd name="connsiteY4" fmla="*/ 1676399 h 3260073"/>
              <a:gd name="connsiteX5" fmla="*/ 0 w 5555944"/>
              <a:gd name="connsiteY5" fmla="*/ 0 h 3260073"/>
              <a:gd name="connsiteX0" fmla="*/ 0 w 5515839"/>
              <a:gd name="connsiteY0" fmla="*/ 0 h 3260073"/>
              <a:gd name="connsiteX1" fmla="*/ 11017 w 5515839"/>
              <a:gd name="connsiteY1" fmla="*/ 51260 h 3260073"/>
              <a:gd name="connsiteX2" fmla="*/ 5515839 w 5515839"/>
              <a:gd name="connsiteY2" fmla="*/ 2697416 h 3260073"/>
              <a:gd name="connsiteX3" fmla="*/ 4882193 w 5515839"/>
              <a:gd name="connsiteY3" fmla="*/ 3260073 h 3260073"/>
              <a:gd name="connsiteX4" fmla="*/ 0 w 5515839"/>
              <a:gd name="connsiteY4" fmla="*/ 1676399 h 3260073"/>
              <a:gd name="connsiteX5" fmla="*/ 0 w 5515839"/>
              <a:gd name="connsiteY5" fmla="*/ 0 h 3260073"/>
              <a:gd name="connsiteX0" fmla="*/ 0 w 5531881"/>
              <a:gd name="connsiteY0" fmla="*/ 0 h 3260073"/>
              <a:gd name="connsiteX1" fmla="*/ 11017 w 5531881"/>
              <a:gd name="connsiteY1" fmla="*/ 51260 h 3260073"/>
              <a:gd name="connsiteX2" fmla="*/ 5531881 w 5531881"/>
              <a:gd name="connsiteY2" fmla="*/ 2697416 h 3260073"/>
              <a:gd name="connsiteX3" fmla="*/ 4882193 w 5531881"/>
              <a:gd name="connsiteY3" fmla="*/ 3260073 h 3260073"/>
              <a:gd name="connsiteX4" fmla="*/ 0 w 5531881"/>
              <a:gd name="connsiteY4" fmla="*/ 1676399 h 3260073"/>
              <a:gd name="connsiteX5" fmla="*/ 0 w 5531881"/>
              <a:gd name="connsiteY5" fmla="*/ 0 h 3260073"/>
              <a:gd name="connsiteX0" fmla="*/ 0 w 5788804"/>
              <a:gd name="connsiteY0" fmla="*/ 0 h 3260073"/>
              <a:gd name="connsiteX1" fmla="*/ 11017 w 5788804"/>
              <a:gd name="connsiteY1" fmla="*/ 51260 h 3260073"/>
              <a:gd name="connsiteX2" fmla="*/ 5788804 w 5788804"/>
              <a:gd name="connsiteY2" fmla="*/ 2738855 h 3260073"/>
              <a:gd name="connsiteX3" fmla="*/ 4882193 w 5788804"/>
              <a:gd name="connsiteY3" fmla="*/ 3260073 h 3260073"/>
              <a:gd name="connsiteX4" fmla="*/ 0 w 5788804"/>
              <a:gd name="connsiteY4" fmla="*/ 1676399 h 3260073"/>
              <a:gd name="connsiteX5" fmla="*/ 0 w 5788804"/>
              <a:gd name="connsiteY5" fmla="*/ 0 h 3260073"/>
              <a:gd name="connsiteX0" fmla="*/ 0 w 5788804"/>
              <a:gd name="connsiteY0" fmla="*/ 0 h 3268361"/>
              <a:gd name="connsiteX1" fmla="*/ 11017 w 5788804"/>
              <a:gd name="connsiteY1" fmla="*/ 51260 h 3268361"/>
              <a:gd name="connsiteX2" fmla="*/ 5788804 w 5788804"/>
              <a:gd name="connsiteY2" fmla="*/ 2738855 h 3268361"/>
              <a:gd name="connsiteX3" fmla="*/ 4832466 w 5788804"/>
              <a:gd name="connsiteY3" fmla="*/ 3268361 h 3268361"/>
              <a:gd name="connsiteX4" fmla="*/ 0 w 5788804"/>
              <a:gd name="connsiteY4" fmla="*/ 1676399 h 3268361"/>
              <a:gd name="connsiteX5" fmla="*/ 0 w 5788804"/>
              <a:gd name="connsiteY5" fmla="*/ 0 h 3268361"/>
              <a:gd name="connsiteX0" fmla="*/ 0 w 5788804"/>
              <a:gd name="connsiteY0" fmla="*/ 0 h 3277104"/>
              <a:gd name="connsiteX1" fmla="*/ 11017 w 5788804"/>
              <a:gd name="connsiteY1" fmla="*/ 51260 h 3277104"/>
              <a:gd name="connsiteX2" fmla="*/ 5788804 w 5788804"/>
              <a:gd name="connsiteY2" fmla="*/ 2738855 h 3277104"/>
              <a:gd name="connsiteX3" fmla="*/ 4806237 w 5788804"/>
              <a:gd name="connsiteY3" fmla="*/ 3277104 h 3277104"/>
              <a:gd name="connsiteX4" fmla="*/ 0 w 5788804"/>
              <a:gd name="connsiteY4" fmla="*/ 1676399 h 3277104"/>
              <a:gd name="connsiteX5" fmla="*/ 0 w 5788804"/>
              <a:gd name="connsiteY5" fmla="*/ 0 h 3277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804" h="3277104">
                <a:moveTo>
                  <a:pt x="0" y="0"/>
                </a:moveTo>
                <a:cubicBezTo>
                  <a:pt x="7367" y="461"/>
                  <a:pt x="3650" y="50799"/>
                  <a:pt x="11017" y="51260"/>
                </a:cubicBezTo>
                <a:lnTo>
                  <a:pt x="5788804" y="2738855"/>
                </a:lnTo>
                <a:lnTo>
                  <a:pt x="4806237" y="3277104"/>
                </a:lnTo>
                <a:lnTo>
                  <a:pt x="0" y="167639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2056"/>
          <p:cNvSpPr/>
          <p:nvPr userDrawn="1"/>
        </p:nvSpPr>
        <p:spPr>
          <a:xfrm>
            <a:off x="-52101" y="2541059"/>
            <a:ext cx="6009834" cy="3258627"/>
          </a:xfrm>
          <a:custGeom>
            <a:avLst/>
            <a:gdLst>
              <a:gd name="connsiteX0" fmla="*/ 0 w 4927294"/>
              <a:gd name="connsiteY0" fmla="*/ 0 h 2514600"/>
              <a:gd name="connsiteX1" fmla="*/ 4927294 w 4927294"/>
              <a:gd name="connsiteY1" fmla="*/ 0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574754 w 4927294"/>
              <a:gd name="connsiteY1" fmla="*/ 198303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365433 w 4927294"/>
              <a:gd name="connsiteY1" fmla="*/ 127795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69685"/>
              <a:gd name="connsiteX1" fmla="*/ 4365433 w 4927294"/>
              <a:gd name="connsiteY1" fmla="*/ 1333041 h 2569685"/>
              <a:gd name="connsiteX2" fmla="*/ 4927294 w 4927294"/>
              <a:gd name="connsiteY2" fmla="*/ 2569685 h 2569685"/>
              <a:gd name="connsiteX3" fmla="*/ 0 w 4927294"/>
              <a:gd name="connsiteY3" fmla="*/ 2569685 h 2569685"/>
              <a:gd name="connsiteX4" fmla="*/ 0 w 4927294"/>
              <a:gd name="connsiteY4" fmla="*/ 0 h 2569685"/>
              <a:gd name="connsiteX0" fmla="*/ 0 w 4365433"/>
              <a:gd name="connsiteY0" fmla="*/ 0 h 2569685"/>
              <a:gd name="connsiteX1" fmla="*/ 4365433 w 4365433"/>
              <a:gd name="connsiteY1" fmla="*/ 1333041 h 2569685"/>
              <a:gd name="connsiteX2" fmla="*/ 3946793 w 4365433"/>
              <a:gd name="connsiteY2" fmla="*/ 1754437 h 2569685"/>
              <a:gd name="connsiteX3" fmla="*/ 0 w 4365433"/>
              <a:gd name="connsiteY3" fmla="*/ 2569685 h 2569685"/>
              <a:gd name="connsiteX4" fmla="*/ 0 w 4365433"/>
              <a:gd name="connsiteY4" fmla="*/ 0 h 2569685"/>
              <a:gd name="connsiteX0" fmla="*/ 22034 w 4387467"/>
              <a:gd name="connsiteY0" fmla="*/ 0 h 1754437"/>
              <a:gd name="connsiteX1" fmla="*/ 4387467 w 4387467"/>
              <a:gd name="connsiteY1" fmla="*/ 1333041 h 1754437"/>
              <a:gd name="connsiteX2" fmla="*/ 3968827 w 4387467"/>
              <a:gd name="connsiteY2" fmla="*/ 1754437 h 1754437"/>
              <a:gd name="connsiteX3" fmla="*/ 0 w 4387467"/>
              <a:gd name="connsiteY3" fmla="*/ 1225627 h 1754437"/>
              <a:gd name="connsiteX4" fmla="*/ 22034 w 4387467"/>
              <a:gd name="connsiteY4" fmla="*/ 0 h 1754437"/>
              <a:gd name="connsiteX0" fmla="*/ 22034 w 4387467"/>
              <a:gd name="connsiteY0" fmla="*/ 0 h 1765454"/>
              <a:gd name="connsiteX1" fmla="*/ 4387467 w 4387467"/>
              <a:gd name="connsiteY1" fmla="*/ 1333041 h 1765454"/>
              <a:gd name="connsiteX2" fmla="*/ 4023912 w 4387467"/>
              <a:gd name="connsiteY2" fmla="*/ 1765454 h 1765454"/>
              <a:gd name="connsiteX3" fmla="*/ 0 w 4387467"/>
              <a:gd name="connsiteY3" fmla="*/ 1225627 h 1765454"/>
              <a:gd name="connsiteX4" fmla="*/ 22034 w 4387467"/>
              <a:gd name="connsiteY4" fmla="*/ 0 h 1765454"/>
              <a:gd name="connsiteX0" fmla="*/ 22034 w 4409634"/>
              <a:gd name="connsiteY0" fmla="*/ 0 h 1765454"/>
              <a:gd name="connsiteX1" fmla="*/ 4409634 w 4409634"/>
              <a:gd name="connsiteY1" fmla="*/ 1333041 h 1765454"/>
              <a:gd name="connsiteX2" fmla="*/ 4023912 w 4409634"/>
              <a:gd name="connsiteY2" fmla="*/ 1765454 h 1765454"/>
              <a:gd name="connsiteX3" fmla="*/ 0 w 4409634"/>
              <a:gd name="connsiteY3" fmla="*/ 1225627 h 1765454"/>
              <a:gd name="connsiteX4" fmla="*/ 22034 w 4409634"/>
              <a:gd name="connsiteY4" fmla="*/ 0 h 1765454"/>
              <a:gd name="connsiteX0" fmla="*/ 22034 w 4409634"/>
              <a:gd name="connsiteY0" fmla="*/ 0 h 1770996"/>
              <a:gd name="connsiteX1" fmla="*/ 4409634 w 4409634"/>
              <a:gd name="connsiteY1" fmla="*/ 1333041 h 1770996"/>
              <a:gd name="connsiteX2" fmla="*/ 4057163 w 4409634"/>
              <a:gd name="connsiteY2" fmla="*/ 1770996 h 1770996"/>
              <a:gd name="connsiteX3" fmla="*/ 0 w 4409634"/>
              <a:gd name="connsiteY3" fmla="*/ 1225627 h 1770996"/>
              <a:gd name="connsiteX4" fmla="*/ 22034 w 4409634"/>
              <a:gd name="connsiteY4" fmla="*/ 0 h 1770996"/>
              <a:gd name="connsiteX0" fmla="*/ 22034 w 4409634"/>
              <a:gd name="connsiteY0" fmla="*/ 0 h 1715577"/>
              <a:gd name="connsiteX1" fmla="*/ 4409634 w 4409634"/>
              <a:gd name="connsiteY1" fmla="*/ 1277622 h 1715577"/>
              <a:gd name="connsiteX2" fmla="*/ 4057163 w 4409634"/>
              <a:gd name="connsiteY2" fmla="*/ 1715577 h 1715577"/>
              <a:gd name="connsiteX3" fmla="*/ 0 w 4409634"/>
              <a:gd name="connsiteY3" fmla="*/ 1170208 h 1715577"/>
              <a:gd name="connsiteX4" fmla="*/ 22034 w 4409634"/>
              <a:gd name="connsiteY4" fmla="*/ 0 h 1715577"/>
              <a:gd name="connsiteX0" fmla="*/ 22034 w 4409634"/>
              <a:gd name="connsiteY0" fmla="*/ 0 h 2191827"/>
              <a:gd name="connsiteX1" fmla="*/ 4409634 w 4409634"/>
              <a:gd name="connsiteY1" fmla="*/ 1277622 h 2191827"/>
              <a:gd name="connsiteX2" fmla="*/ 3876188 w 4409634"/>
              <a:gd name="connsiteY2" fmla="*/ 2191827 h 2191827"/>
              <a:gd name="connsiteX3" fmla="*/ 0 w 4409634"/>
              <a:gd name="connsiteY3" fmla="*/ 1170208 h 2191827"/>
              <a:gd name="connsiteX4" fmla="*/ 22034 w 4409634"/>
              <a:gd name="connsiteY4" fmla="*/ 0 h 2191827"/>
              <a:gd name="connsiteX0" fmla="*/ 22034 w 4190559"/>
              <a:gd name="connsiteY0" fmla="*/ 0 h 2191827"/>
              <a:gd name="connsiteX1" fmla="*/ 4190559 w 4190559"/>
              <a:gd name="connsiteY1" fmla="*/ 1715772 h 2191827"/>
              <a:gd name="connsiteX2" fmla="*/ 3876188 w 4190559"/>
              <a:gd name="connsiteY2" fmla="*/ 2191827 h 2191827"/>
              <a:gd name="connsiteX3" fmla="*/ 0 w 4190559"/>
              <a:gd name="connsiteY3" fmla="*/ 1170208 h 2191827"/>
              <a:gd name="connsiteX4" fmla="*/ 22034 w 4190559"/>
              <a:gd name="connsiteY4" fmla="*/ 0 h 2191827"/>
              <a:gd name="connsiteX0" fmla="*/ 22034 w 4190559"/>
              <a:gd name="connsiteY0" fmla="*/ 0 h 2287077"/>
              <a:gd name="connsiteX1" fmla="*/ 4190559 w 4190559"/>
              <a:gd name="connsiteY1" fmla="*/ 1715772 h 2287077"/>
              <a:gd name="connsiteX2" fmla="*/ 3838088 w 4190559"/>
              <a:gd name="connsiteY2" fmla="*/ 2287077 h 2287077"/>
              <a:gd name="connsiteX3" fmla="*/ 0 w 4190559"/>
              <a:gd name="connsiteY3" fmla="*/ 1170208 h 2287077"/>
              <a:gd name="connsiteX4" fmla="*/ 22034 w 4190559"/>
              <a:gd name="connsiteY4" fmla="*/ 0 h 2287077"/>
              <a:gd name="connsiteX0" fmla="*/ 12509 w 4190559"/>
              <a:gd name="connsiteY0" fmla="*/ 0 h 2468052"/>
              <a:gd name="connsiteX1" fmla="*/ 4190559 w 4190559"/>
              <a:gd name="connsiteY1" fmla="*/ 1896747 h 2468052"/>
              <a:gd name="connsiteX2" fmla="*/ 3838088 w 4190559"/>
              <a:gd name="connsiteY2" fmla="*/ 2468052 h 2468052"/>
              <a:gd name="connsiteX3" fmla="*/ 0 w 4190559"/>
              <a:gd name="connsiteY3" fmla="*/ 1351183 h 2468052"/>
              <a:gd name="connsiteX4" fmla="*/ 12509 w 4190559"/>
              <a:gd name="connsiteY4" fmla="*/ 0 h 2468052"/>
              <a:gd name="connsiteX0" fmla="*/ 12509 w 5181159"/>
              <a:gd name="connsiteY0" fmla="*/ 0 h 2468052"/>
              <a:gd name="connsiteX1" fmla="*/ 5181159 w 5181159"/>
              <a:gd name="connsiteY1" fmla="*/ 2230122 h 2468052"/>
              <a:gd name="connsiteX2" fmla="*/ 3838088 w 5181159"/>
              <a:gd name="connsiteY2" fmla="*/ 2468052 h 2468052"/>
              <a:gd name="connsiteX3" fmla="*/ 0 w 5181159"/>
              <a:gd name="connsiteY3" fmla="*/ 1351183 h 2468052"/>
              <a:gd name="connsiteX4" fmla="*/ 12509 w 5181159"/>
              <a:gd name="connsiteY4" fmla="*/ 0 h 2468052"/>
              <a:gd name="connsiteX0" fmla="*/ 12509 w 5181159"/>
              <a:gd name="connsiteY0" fmla="*/ 0 h 2649027"/>
              <a:gd name="connsiteX1" fmla="*/ 5181159 w 5181159"/>
              <a:gd name="connsiteY1" fmla="*/ 2230122 h 2649027"/>
              <a:gd name="connsiteX2" fmla="*/ 4714388 w 5181159"/>
              <a:gd name="connsiteY2" fmla="*/ 2649027 h 2649027"/>
              <a:gd name="connsiteX3" fmla="*/ 0 w 5181159"/>
              <a:gd name="connsiteY3" fmla="*/ 1351183 h 2649027"/>
              <a:gd name="connsiteX4" fmla="*/ 12509 w 5181159"/>
              <a:gd name="connsiteY4" fmla="*/ 0 h 2649027"/>
              <a:gd name="connsiteX0" fmla="*/ 12509 w 5181159"/>
              <a:gd name="connsiteY0" fmla="*/ 0 h 3230052"/>
              <a:gd name="connsiteX1" fmla="*/ 5181159 w 5181159"/>
              <a:gd name="connsiteY1" fmla="*/ 2230122 h 3230052"/>
              <a:gd name="connsiteX2" fmla="*/ 5028713 w 5181159"/>
              <a:gd name="connsiteY2" fmla="*/ 3230052 h 3230052"/>
              <a:gd name="connsiteX3" fmla="*/ 0 w 5181159"/>
              <a:gd name="connsiteY3" fmla="*/ 1351183 h 3230052"/>
              <a:gd name="connsiteX4" fmla="*/ 12509 w 5181159"/>
              <a:gd name="connsiteY4" fmla="*/ 0 h 3230052"/>
              <a:gd name="connsiteX0" fmla="*/ 12509 w 6009834"/>
              <a:gd name="connsiteY0" fmla="*/ 0 h 3230052"/>
              <a:gd name="connsiteX1" fmla="*/ 6009834 w 6009834"/>
              <a:gd name="connsiteY1" fmla="*/ 2725422 h 3230052"/>
              <a:gd name="connsiteX2" fmla="*/ 5028713 w 6009834"/>
              <a:gd name="connsiteY2" fmla="*/ 3230052 h 3230052"/>
              <a:gd name="connsiteX3" fmla="*/ 0 w 6009834"/>
              <a:gd name="connsiteY3" fmla="*/ 1351183 h 3230052"/>
              <a:gd name="connsiteX4" fmla="*/ 12509 w 6009834"/>
              <a:gd name="connsiteY4" fmla="*/ 0 h 3230052"/>
              <a:gd name="connsiteX0" fmla="*/ 12509 w 6009834"/>
              <a:gd name="connsiteY0" fmla="*/ 0 h 3258627"/>
              <a:gd name="connsiteX1" fmla="*/ 6009834 w 6009834"/>
              <a:gd name="connsiteY1" fmla="*/ 2725422 h 3258627"/>
              <a:gd name="connsiteX2" fmla="*/ 5028713 w 6009834"/>
              <a:gd name="connsiteY2" fmla="*/ 3258627 h 3258627"/>
              <a:gd name="connsiteX3" fmla="*/ 0 w 6009834"/>
              <a:gd name="connsiteY3" fmla="*/ 1351183 h 3258627"/>
              <a:gd name="connsiteX4" fmla="*/ 12509 w 6009834"/>
              <a:gd name="connsiteY4" fmla="*/ 0 h 325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9834" h="3258627">
                <a:moveTo>
                  <a:pt x="12509" y="0"/>
                </a:moveTo>
                <a:lnTo>
                  <a:pt x="6009834" y="2725422"/>
                </a:lnTo>
                <a:lnTo>
                  <a:pt x="5028713" y="3258627"/>
                </a:lnTo>
                <a:lnTo>
                  <a:pt x="0" y="1351183"/>
                </a:lnTo>
                <a:lnTo>
                  <a:pt x="12509"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Tree>
    <p:extLst>
      <p:ext uri="{BB962C8B-B14F-4D97-AF65-F5344CB8AC3E}">
        <p14:creationId xmlns:p14="http://schemas.microsoft.com/office/powerpoint/2010/main" val="24202032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D35EC-1CB2-42F4-B73D-19C3C6BC07B6}" type="datetime1">
              <a:rPr lang="en-US" smtClean="0"/>
              <a:t>5/24/2019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AF47D8-8303-4DB7-989C-3762F75A448A}" type="slidenum">
              <a:rPr lang="en-US" smtClean="0"/>
              <a:t>‹#›</a:t>
            </a:fld>
            <a:endParaRPr lang="en-US" dirty="0"/>
          </a:p>
        </p:txBody>
      </p:sp>
      <p:sp>
        <p:nvSpPr>
          <p:cNvPr id="5"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 fmla="*/ 44068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44068 w 7086600"/>
              <a:gd name="connsiteY4" fmla="*/ 0 h 45719"/>
              <a:gd name="connsiteX0" fmla="*/ 33052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33052 w 7086600"/>
              <a:gd name="connsiteY4" fmla="*/ 0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466725 w 7562850"/>
              <a:gd name="connsiteY0" fmla="*/ 9525 h 609600"/>
              <a:gd name="connsiteX1" fmla="*/ 7543800 w 7562850"/>
              <a:gd name="connsiteY1" fmla="*/ 0 h 609600"/>
              <a:gd name="connsiteX2" fmla="*/ 7562850 w 7562850"/>
              <a:gd name="connsiteY2" fmla="*/ 19050 h 609600"/>
              <a:gd name="connsiteX3" fmla="*/ 7562850 w 7562850"/>
              <a:gd name="connsiteY3" fmla="*/ 609600 h 609600"/>
              <a:gd name="connsiteX4" fmla="*/ 0 w 7562850"/>
              <a:gd name="connsiteY4" fmla="*/ 600075 h 609600"/>
              <a:gd name="connsiteX5" fmla="*/ 466725 w 7562850"/>
              <a:gd name="connsiteY5" fmla="*/ 9525 h 609600"/>
              <a:gd name="connsiteX0" fmla="*/ -2 w 7096123"/>
              <a:gd name="connsiteY0" fmla="*/ 9525 h 1562100"/>
              <a:gd name="connsiteX1" fmla="*/ 7077073 w 7096123"/>
              <a:gd name="connsiteY1" fmla="*/ 0 h 1562100"/>
              <a:gd name="connsiteX2" fmla="*/ 7096123 w 7096123"/>
              <a:gd name="connsiteY2" fmla="*/ 19050 h 1562100"/>
              <a:gd name="connsiteX3" fmla="*/ 7096123 w 7096123"/>
              <a:gd name="connsiteY3" fmla="*/ 609600 h 1562100"/>
              <a:gd name="connsiteX4" fmla="*/ 1143187 w 7096123"/>
              <a:gd name="connsiteY4" fmla="*/ 1562100 h 1562100"/>
              <a:gd name="connsiteX5" fmla="*/ -2 w 7096123"/>
              <a:gd name="connsiteY5" fmla="*/ 9525 h 1562100"/>
              <a:gd name="connsiteX0" fmla="*/ 2 w 7096127"/>
              <a:gd name="connsiteY0" fmla="*/ 9525 h 1143000"/>
              <a:gd name="connsiteX1" fmla="*/ 7077077 w 7096127"/>
              <a:gd name="connsiteY1" fmla="*/ 0 h 1143000"/>
              <a:gd name="connsiteX2" fmla="*/ 7096127 w 7096127"/>
              <a:gd name="connsiteY2" fmla="*/ 19050 h 1143000"/>
              <a:gd name="connsiteX3" fmla="*/ 7096127 w 7096127"/>
              <a:gd name="connsiteY3" fmla="*/ 609600 h 1143000"/>
              <a:gd name="connsiteX4" fmla="*/ 2603345 w 7096127"/>
              <a:gd name="connsiteY4" fmla="*/ 1143000 h 1143000"/>
              <a:gd name="connsiteX5" fmla="*/ 2 w 7096127"/>
              <a:gd name="connsiteY5" fmla="*/ 9525 h 1143000"/>
              <a:gd name="connsiteX0" fmla="*/ 2451039 w 4492782"/>
              <a:gd name="connsiteY0" fmla="*/ 19050 h 1143000"/>
              <a:gd name="connsiteX1" fmla="*/ 4473732 w 4492782"/>
              <a:gd name="connsiteY1" fmla="*/ 0 h 1143000"/>
              <a:gd name="connsiteX2" fmla="*/ 4492782 w 4492782"/>
              <a:gd name="connsiteY2" fmla="*/ 19050 h 1143000"/>
              <a:gd name="connsiteX3" fmla="*/ 4492782 w 4492782"/>
              <a:gd name="connsiteY3" fmla="*/ 609600 h 1143000"/>
              <a:gd name="connsiteX4" fmla="*/ 0 w 4492782"/>
              <a:gd name="connsiteY4" fmla="*/ 1143000 h 1143000"/>
              <a:gd name="connsiteX5" fmla="*/ 2451039 w 4492782"/>
              <a:gd name="connsiteY5" fmla="*/ 19050 h 1143000"/>
              <a:gd name="connsiteX0" fmla="*/ 0 w 2041743"/>
              <a:gd name="connsiteY0" fmla="*/ 19050 h 1495425"/>
              <a:gd name="connsiteX1" fmla="*/ 2022693 w 2041743"/>
              <a:gd name="connsiteY1" fmla="*/ 0 h 1495425"/>
              <a:gd name="connsiteX2" fmla="*/ 2041743 w 2041743"/>
              <a:gd name="connsiteY2" fmla="*/ 19050 h 1495425"/>
              <a:gd name="connsiteX3" fmla="*/ 2041743 w 2041743"/>
              <a:gd name="connsiteY3" fmla="*/ 609600 h 1495425"/>
              <a:gd name="connsiteX4" fmla="*/ 1966863 w 2041743"/>
              <a:gd name="connsiteY4" fmla="*/ 1495425 h 1495425"/>
              <a:gd name="connsiteX5" fmla="*/ 0 w 2041743"/>
              <a:gd name="connsiteY5" fmla="*/ 19050 h 1495425"/>
              <a:gd name="connsiteX0" fmla="*/ 0 w 7171001"/>
              <a:gd name="connsiteY0" fmla="*/ 19050 h 1495425"/>
              <a:gd name="connsiteX1" fmla="*/ 7151951 w 7171001"/>
              <a:gd name="connsiteY1" fmla="*/ 0 h 1495425"/>
              <a:gd name="connsiteX2" fmla="*/ 7171001 w 7171001"/>
              <a:gd name="connsiteY2" fmla="*/ 19050 h 1495425"/>
              <a:gd name="connsiteX3" fmla="*/ 7171001 w 7171001"/>
              <a:gd name="connsiteY3" fmla="*/ 609600 h 1495425"/>
              <a:gd name="connsiteX4" fmla="*/ 7096121 w 7171001"/>
              <a:gd name="connsiteY4" fmla="*/ 1495425 h 1495425"/>
              <a:gd name="connsiteX5" fmla="*/ 0 w 7171001"/>
              <a:gd name="connsiteY5" fmla="*/ 19050 h 1495425"/>
              <a:gd name="connsiteX0" fmla="*/ 0 w 7208441"/>
              <a:gd name="connsiteY0" fmla="*/ 19050 h 1495425"/>
              <a:gd name="connsiteX1" fmla="*/ 7151951 w 7208441"/>
              <a:gd name="connsiteY1" fmla="*/ 0 h 1495425"/>
              <a:gd name="connsiteX2" fmla="*/ 7208441 w 7208441"/>
              <a:gd name="connsiteY2" fmla="*/ 238125 h 1495425"/>
              <a:gd name="connsiteX3" fmla="*/ 7171001 w 7208441"/>
              <a:gd name="connsiteY3" fmla="*/ 609600 h 1495425"/>
              <a:gd name="connsiteX4" fmla="*/ 7096121 w 7208441"/>
              <a:gd name="connsiteY4" fmla="*/ 1495425 h 1495425"/>
              <a:gd name="connsiteX5" fmla="*/ 0 w 7208441"/>
              <a:gd name="connsiteY5" fmla="*/ 19050 h 1495425"/>
              <a:gd name="connsiteX0" fmla="*/ 0 w 7171001"/>
              <a:gd name="connsiteY0" fmla="*/ 19050 h 1495425"/>
              <a:gd name="connsiteX1" fmla="*/ 7151951 w 7171001"/>
              <a:gd name="connsiteY1" fmla="*/ 0 h 1495425"/>
              <a:gd name="connsiteX2" fmla="*/ 7171001 w 7171001"/>
              <a:gd name="connsiteY2" fmla="*/ 609600 h 1495425"/>
              <a:gd name="connsiteX3" fmla="*/ 7096121 w 7171001"/>
              <a:gd name="connsiteY3" fmla="*/ 1495425 h 1495425"/>
              <a:gd name="connsiteX4" fmla="*/ 0 w 7171001"/>
              <a:gd name="connsiteY4" fmla="*/ 19050 h 1495425"/>
              <a:gd name="connsiteX0" fmla="*/ 0 w 7151951"/>
              <a:gd name="connsiteY0" fmla="*/ 19050 h 1495425"/>
              <a:gd name="connsiteX1" fmla="*/ 7151951 w 7151951"/>
              <a:gd name="connsiteY1" fmla="*/ 0 h 1495425"/>
              <a:gd name="connsiteX2" fmla="*/ 7096121 w 7151951"/>
              <a:gd name="connsiteY2" fmla="*/ 1495425 h 1495425"/>
              <a:gd name="connsiteX3" fmla="*/ 0 w 7151951"/>
              <a:gd name="connsiteY3" fmla="*/ 19050 h 1495425"/>
              <a:gd name="connsiteX0" fmla="*/ 0 w 7151951"/>
              <a:gd name="connsiteY0" fmla="*/ 19050 h 1127320"/>
              <a:gd name="connsiteX1" fmla="*/ 7151951 w 7151951"/>
              <a:gd name="connsiteY1" fmla="*/ 0 h 1127320"/>
              <a:gd name="connsiteX2" fmla="*/ 4636214 w 7151951"/>
              <a:gd name="connsiteY2" fmla="*/ 1127320 h 1127320"/>
              <a:gd name="connsiteX3" fmla="*/ 0 w 7151951"/>
              <a:gd name="connsiteY3" fmla="*/ 19050 h 1127320"/>
            </a:gdLst>
            <a:ahLst/>
            <a:cxnLst>
              <a:cxn ang="0">
                <a:pos x="connsiteX0" y="connsiteY0"/>
              </a:cxn>
              <a:cxn ang="0">
                <a:pos x="connsiteX1" y="connsiteY1"/>
              </a:cxn>
              <a:cxn ang="0">
                <a:pos x="connsiteX2" y="connsiteY2"/>
              </a:cxn>
              <a:cxn ang="0">
                <a:pos x="connsiteX3" y="connsiteY3"/>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 name="connsiteX0" fmla="*/ 7692320 w 7692320"/>
              <a:gd name="connsiteY0" fmla="*/ 0 h 765096"/>
              <a:gd name="connsiteX1" fmla="*/ 7486650 w 7692320"/>
              <a:gd name="connsiteY1" fmla="*/ 174546 h 765096"/>
              <a:gd name="connsiteX2" fmla="*/ 7486650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486650 w 7692320"/>
              <a:gd name="connsiteY1" fmla="*/ 174546 h 765096"/>
              <a:gd name="connsiteX2" fmla="*/ 7625292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625292 w 7692320"/>
              <a:gd name="connsiteY1" fmla="*/ 765096 h 765096"/>
              <a:gd name="connsiteX2" fmla="*/ 0 w 7692320"/>
              <a:gd name="connsiteY2" fmla="*/ 755572 h 765096"/>
              <a:gd name="connsiteX3" fmla="*/ 7692320 w 7692320"/>
              <a:gd name="connsiteY3" fmla="*/ 0 h 765096"/>
              <a:gd name="connsiteX0" fmla="*/ 7599892 w 7625292"/>
              <a:gd name="connsiteY0" fmla="*/ 0 h 750094"/>
              <a:gd name="connsiteX1" fmla="*/ 7625292 w 7625292"/>
              <a:gd name="connsiteY1" fmla="*/ 750094 h 750094"/>
              <a:gd name="connsiteX2" fmla="*/ 0 w 7625292"/>
              <a:gd name="connsiteY2" fmla="*/ 740570 h 750094"/>
              <a:gd name="connsiteX3" fmla="*/ 7599892 w 7625292"/>
              <a:gd name="connsiteY3" fmla="*/ 0 h 750094"/>
              <a:gd name="connsiteX0" fmla="*/ 7618327 w 7625292"/>
              <a:gd name="connsiteY0" fmla="*/ 0 h 750094"/>
              <a:gd name="connsiteX1" fmla="*/ 7625292 w 7625292"/>
              <a:gd name="connsiteY1" fmla="*/ 750094 h 750094"/>
              <a:gd name="connsiteX2" fmla="*/ 0 w 7625292"/>
              <a:gd name="connsiteY2" fmla="*/ 740570 h 750094"/>
              <a:gd name="connsiteX3" fmla="*/ 7618327 w 7625292"/>
              <a:gd name="connsiteY3" fmla="*/ 0 h 750094"/>
            </a:gdLst>
            <a:ahLst/>
            <a:cxnLst>
              <a:cxn ang="0">
                <a:pos x="connsiteX0" y="connsiteY0"/>
              </a:cxn>
              <a:cxn ang="0">
                <a:pos x="connsiteX1" y="connsiteY1"/>
              </a:cxn>
              <a:cxn ang="0">
                <a:pos x="connsiteX2" y="connsiteY2"/>
              </a:cxn>
              <a:cxn ang="0">
                <a:pos x="connsiteX3" y="connsiteY3"/>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2400300 w 5867400"/>
              <a:gd name="connsiteY1" fmla="*/ 22860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5867400 w 5867400"/>
              <a:gd name="connsiteY1" fmla="*/ 476249 h 476249"/>
              <a:gd name="connsiteX2" fmla="*/ 0 w 5867400"/>
              <a:gd name="connsiteY2" fmla="*/ 476249 h 476249"/>
              <a:gd name="connsiteX3" fmla="*/ 0 w 5867400"/>
              <a:gd name="connsiteY3" fmla="*/ 0 h 476249"/>
            </a:gdLst>
            <a:ahLst/>
            <a:cxnLst>
              <a:cxn ang="0">
                <a:pos x="connsiteX0" y="connsiteY0"/>
              </a:cxn>
              <a:cxn ang="0">
                <a:pos x="connsiteX1" y="connsiteY1"/>
              </a:cxn>
              <a:cxn ang="0">
                <a:pos x="connsiteX2" y="connsiteY2"/>
              </a:cxn>
              <a:cxn ang="0">
                <a:pos x="connsiteX3" y="connsiteY3"/>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6591300" y="6428601"/>
            <a:ext cx="2547407" cy="276999"/>
          </a:xfrm>
          <a:prstGeom prst="rect">
            <a:avLst/>
          </a:prstGeom>
          <a:noFill/>
        </p:spPr>
        <p:txBody>
          <a:bodyPr wrap="square" rtlCol="0">
            <a:spAutoFit/>
          </a:bodyPr>
          <a:lstStyle/>
          <a:p>
            <a:r>
              <a:rPr lang="en-US" sz="1200" b="1" dirty="0" smtClean="0">
                <a:solidFill>
                  <a:schemeClr val="bg1"/>
                </a:solidFill>
                <a:latin typeface="Eras Medium ITC" panose="020B0602030504020804" pitchFamily="34" charset="0"/>
              </a:rPr>
              <a:t>My  Tax, Your Tax, Our Destiny</a:t>
            </a:r>
            <a:endParaRPr lang="en-US" sz="1200" b="1" dirty="0">
              <a:solidFill>
                <a:schemeClr val="bg1"/>
              </a:solidFill>
              <a:latin typeface="Eras Medium ITC" panose="020B0602030504020804" pitchFamily="34" charset="0"/>
            </a:endParaRPr>
          </a:p>
        </p:txBody>
      </p:sp>
    </p:spTree>
    <p:extLst>
      <p:ext uri="{BB962C8B-B14F-4D97-AF65-F5344CB8AC3E}">
        <p14:creationId xmlns:p14="http://schemas.microsoft.com/office/powerpoint/2010/main" val="416504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 fmla="*/ 44068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44068 w 7086600"/>
              <a:gd name="connsiteY4" fmla="*/ 0 h 45719"/>
              <a:gd name="connsiteX0" fmla="*/ 33052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33052 w 7086600"/>
              <a:gd name="connsiteY4" fmla="*/ 0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466725 w 7562850"/>
              <a:gd name="connsiteY0" fmla="*/ 9525 h 609600"/>
              <a:gd name="connsiteX1" fmla="*/ 7543800 w 7562850"/>
              <a:gd name="connsiteY1" fmla="*/ 0 h 609600"/>
              <a:gd name="connsiteX2" fmla="*/ 7562850 w 7562850"/>
              <a:gd name="connsiteY2" fmla="*/ 19050 h 609600"/>
              <a:gd name="connsiteX3" fmla="*/ 7562850 w 7562850"/>
              <a:gd name="connsiteY3" fmla="*/ 609600 h 609600"/>
              <a:gd name="connsiteX4" fmla="*/ 0 w 7562850"/>
              <a:gd name="connsiteY4" fmla="*/ 600075 h 609600"/>
              <a:gd name="connsiteX5" fmla="*/ 466725 w 7562850"/>
              <a:gd name="connsiteY5" fmla="*/ 9525 h 609600"/>
              <a:gd name="connsiteX0" fmla="*/ -2 w 7096123"/>
              <a:gd name="connsiteY0" fmla="*/ 9525 h 1562100"/>
              <a:gd name="connsiteX1" fmla="*/ 7077073 w 7096123"/>
              <a:gd name="connsiteY1" fmla="*/ 0 h 1562100"/>
              <a:gd name="connsiteX2" fmla="*/ 7096123 w 7096123"/>
              <a:gd name="connsiteY2" fmla="*/ 19050 h 1562100"/>
              <a:gd name="connsiteX3" fmla="*/ 7096123 w 7096123"/>
              <a:gd name="connsiteY3" fmla="*/ 609600 h 1562100"/>
              <a:gd name="connsiteX4" fmla="*/ 1143187 w 7096123"/>
              <a:gd name="connsiteY4" fmla="*/ 1562100 h 1562100"/>
              <a:gd name="connsiteX5" fmla="*/ -2 w 7096123"/>
              <a:gd name="connsiteY5" fmla="*/ 9525 h 1562100"/>
              <a:gd name="connsiteX0" fmla="*/ 2 w 7096127"/>
              <a:gd name="connsiteY0" fmla="*/ 9525 h 1143000"/>
              <a:gd name="connsiteX1" fmla="*/ 7077077 w 7096127"/>
              <a:gd name="connsiteY1" fmla="*/ 0 h 1143000"/>
              <a:gd name="connsiteX2" fmla="*/ 7096127 w 7096127"/>
              <a:gd name="connsiteY2" fmla="*/ 19050 h 1143000"/>
              <a:gd name="connsiteX3" fmla="*/ 7096127 w 7096127"/>
              <a:gd name="connsiteY3" fmla="*/ 609600 h 1143000"/>
              <a:gd name="connsiteX4" fmla="*/ 2603345 w 7096127"/>
              <a:gd name="connsiteY4" fmla="*/ 1143000 h 1143000"/>
              <a:gd name="connsiteX5" fmla="*/ 2 w 7096127"/>
              <a:gd name="connsiteY5" fmla="*/ 9525 h 1143000"/>
              <a:gd name="connsiteX0" fmla="*/ 2451039 w 4492782"/>
              <a:gd name="connsiteY0" fmla="*/ 19050 h 1143000"/>
              <a:gd name="connsiteX1" fmla="*/ 4473732 w 4492782"/>
              <a:gd name="connsiteY1" fmla="*/ 0 h 1143000"/>
              <a:gd name="connsiteX2" fmla="*/ 4492782 w 4492782"/>
              <a:gd name="connsiteY2" fmla="*/ 19050 h 1143000"/>
              <a:gd name="connsiteX3" fmla="*/ 4492782 w 4492782"/>
              <a:gd name="connsiteY3" fmla="*/ 609600 h 1143000"/>
              <a:gd name="connsiteX4" fmla="*/ 0 w 4492782"/>
              <a:gd name="connsiteY4" fmla="*/ 1143000 h 1143000"/>
              <a:gd name="connsiteX5" fmla="*/ 2451039 w 4492782"/>
              <a:gd name="connsiteY5" fmla="*/ 19050 h 1143000"/>
              <a:gd name="connsiteX0" fmla="*/ 0 w 2041743"/>
              <a:gd name="connsiteY0" fmla="*/ 19050 h 1495425"/>
              <a:gd name="connsiteX1" fmla="*/ 2022693 w 2041743"/>
              <a:gd name="connsiteY1" fmla="*/ 0 h 1495425"/>
              <a:gd name="connsiteX2" fmla="*/ 2041743 w 2041743"/>
              <a:gd name="connsiteY2" fmla="*/ 19050 h 1495425"/>
              <a:gd name="connsiteX3" fmla="*/ 2041743 w 2041743"/>
              <a:gd name="connsiteY3" fmla="*/ 609600 h 1495425"/>
              <a:gd name="connsiteX4" fmla="*/ 1966863 w 2041743"/>
              <a:gd name="connsiteY4" fmla="*/ 1495425 h 1495425"/>
              <a:gd name="connsiteX5" fmla="*/ 0 w 2041743"/>
              <a:gd name="connsiteY5" fmla="*/ 19050 h 1495425"/>
              <a:gd name="connsiteX0" fmla="*/ 0 w 7171001"/>
              <a:gd name="connsiteY0" fmla="*/ 19050 h 1495425"/>
              <a:gd name="connsiteX1" fmla="*/ 7151951 w 7171001"/>
              <a:gd name="connsiteY1" fmla="*/ 0 h 1495425"/>
              <a:gd name="connsiteX2" fmla="*/ 7171001 w 7171001"/>
              <a:gd name="connsiteY2" fmla="*/ 19050 h 1495425"/>
              <a:gd name="connsiteX3" fmla="*/ 7171001 w 7171001"/>
              <a:gd name="connsiteY3" fmla="*/ 609600 h 1495425"/>
              <a:gd name="connsiteX4" fmla="*/ 7096121 w 7171001"/>
              <a:gd name="connsiteY4" fmla="*/ 1495425 h 1495425"/>
              <a:gd name="connsiteX5" fmla="*/ 0 w 7171001"/>
              <a:gd name="connsiteY5" fmla="*/ 19050 h 1495425"/>
              <a:gd name="connsiteX0" fmla="*/ 0 w 7208441"/>
              <a:gd name="connsiteY0" fmla="*/ 19050 h 1495425"/>
              <a:gd name="connsiteX1" fmla="*/ 7151951 w 7208441"/>
              <a:gd name="connsiteY1" fmla="*/ 0 h 1495425"/>
              <a:gd name="connsiteX2" fmla="*/ 7208441 w 7208441"/>
              <a:gd name="connsiteY2" fmla="*/ 238125 h 1495425"/>
              <a:gd name="connsiteX3" fmla="*/ 7171001 w 7208441"/>
              <a:gd name="connsiteY3" fmla="*/ 609600 h 1495425"/>
              <a:gd name="connsiteX4" fmla="*/ 7096121 w 7208441"/>
              <a:gd name="connsiteY4" fmla="*/ 1495425 h 1495425"/>
              <a:gd name="connsiteX5" fmla="*/ 0 w 7208441"/>
              <a:gd name="connsiteY5" fmla="*/ 19050 h 1495425"/>
              <a:gd name="connsiteX0" fmla="*/ 0 w 7171001"/>
              <a:gd name="connsiteY0" fmla="*/ 19050 h 1495425"/>
              <a:gd name="connsiteX1" fmla="*/ 7151951 w 7171001"/>
              <a:gd name="connsiteY1" fmla="*/ 0 h 1495425"/>
              <a:gd name="connsiteX2" fmla="*/ 7171001 w 7171001"/>
              <a:gd name="connsiteY2" fmla="*/ 609600 h 1495425"/>
              <a:gd name="connsiteX3" fmla="*/ 7096121 w 7171001"/>
              <a:gd name="connsiteY3" fmla="*/ 1495425 h 1495425"/>
              <a:gd name="connsiteX4" fmla="*/ 0 w 7171001"/>
              <a:gd name="connsiteY4" fmla="*/ 19050 h 1495425"/>
              <a:gd name="connsiteX0" fmla="*/ 0 w 7151951"/>
              <a:gd name="connsiteY0" fmla="*/ 19050 h 1495425"/>
              <a:gd name="connsiteX1" fmla="*/ 7151951 w 7151951"/>
              <a:gd name="connsiteY1" fmla="*/ 0 h 1495425"/>
              <a:gd name="connsiteX2" fmla="*/ 7096121 w 7151951"/>
              <a:gd name="connsiteY2" fmla="*/ 1495425 h 1495425"/>
              <a:gd name="connsiteX3" fmla="*/ 0 w 7151951"/>
              <a:gd name="connsiteY3" fmla="*/ 19050 h 1495425"/>
              <a:gd name="connsiteX0" fmla="*/ 0 w 7151951"/>
              <a:gd name="connsiteY0" fmla="*/ 19050 h 1127320"/>
              <a:gd name="connsiteX1" fmla="*/ 7151951 w 7151951"/>
              <a:gd name="connsiteY1" fmla="*/ 0 h 1127320"/>
              <a:gd name="connsiteX2" fmla="*/ 4636214 w 7151951"/>
              <a:gd name="connsiteY2" fmla="*/ 1127320 h 1127320"/>
              <a:gd name="connsiteX3" fmla="*/ 0 w 7151951"/>
              <a:gd name="connsiteY3" fmla="*/ 19050 h 1127320"/>
            </a:gdLst>
            <a:ahLst/>
            <a:cxnLst>
              <a:cxn ang="0">
                <a:pos x="connsiteX0" y="connsiteY0"/>
              </a:cxn>
              <a:cxn ang="0">
                <a:pos x="connsiteX1" y="connsiteY1"/>
              </a:cxn>
              <a:cxn ang="0">
                <a:pos x="connsiteX2" y="connsiteY2"/>
              </a:cxn>
              <a:cxn ang="0">
                <a:pos x="connsiteX3" y="connsiteY3"/>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 fmla="*/ 371475 w 7543800"/>
              <a:gd name="connsiteY0" fmla="*/ 19050 h 304800"/>
              <a:gd name="connsiteX1" fmla="*/ 7543800 w 7543800"/>
              <a:gd name="connsiteY1" fmla="*/ 0 h 304800"/>
              <a:gd name="connsiteX2" fmla="*/ 7543800 w 7543800"/>
              <a:gd name="connsiteY2" fmla="*/ 304800 h 304800"/>
              <a:gd name="connsiteX3" fmla="*/ 0 w 7543800"/>
              <a:gd name="connsiteY3" fmla="*/ 304800 h 304800"/>
              <a:gd name="connsiteX4" fmla="*/ 371475 w 7543800"/>
              <a:gd name="connsiteY4" fmla="*/ 19050 h 304800"/>
              <a:gd name="connsiteX0" fmla="*/ 390525 w 7562850"/>
              <a:gd name="connsiteY0" fmla="*/ 19050 h 581025"/>
              <a:gd name="connsiteX1" fmla="*/ 7562850 w 7562850"/>
              <a:gd name="connsiteY1" fmla="*/ 0 h 581025"/>
              <a:gd name="connsiteX2" fmla="*/ 7562850 w 7562850"/>
              <a:gd name="connsiteY2" fmla="*/ 304800 h 581025"/>
              <a:gd name="connsiteX3" fmla="*/ 0 w 7562850"/>
              <a:gd name="connsiteY3" fmla="*/ 581025 h 581025"/>
              <a:gd name="connsiteX4" fmla="*/ 390525 w 7562850"/>
              <a:gd name="connsiteY4" fmla="*/ 19050 h 581025"/>
              <a:gd name="connsiteX0" fmla="*/ 390525 w 7562850"/>
              <a:gd name="connsiteY0" fmla="*/ 19050 h 590550"/>
              <a:gd name="connsiteX1" fmla="*/ 7562850 w 7562850"/>
              <a:gd name="connsiteY1" fmla="*/ 0 h 590550"/>
              <a:gd name="connsiteX2" fmla="*/ 7562850 w 7562850"/>
              <a:gd name="connsiteY2" fmla="*/ 590550 h 590550"/>
              <a:gd name="connsiteX3" fmla="*/ 0 w 7562850"/>
              <a:gd name="connsiteY3" fmla="*/ 581025 h 590550"/>
              <a:gd name="connsiteX4" fmla="*/ 390525 w 7562850"/>
              <a:gd name="connsiteY4" fmla="*/ 19050 h 590550"/>
              <a:gd name="connsiteX0" fmla="*/ 428625 w 7562850"/>
              <a:gd name="connsiteY0" fmla="*/ 9525 h 590550"/>
              <a:gd name="connsiteX1" fmla="*/ 7562850 w 7562850"/>
              <a:gd name="connsiteY1" fmla="*/ 0 h 590550"/>
              <a:gd name="connsiteX2" fmla="*/ 7562850 w 7562850"/>
              <a:gd name="connsiteY2" fmla="*/ 590550 h 590550"/>
              <a:gd name="connsiteX3" fmla="*/ 0 w 7562850"/>
              <a:gd name="connsiteY3" fmla="*/ 581025 h 590550"/>
              <a:gd name="connsiteX4" fmla="*/ 428625 w 7562850"/>
              <a:gd name="connsiteY4" fmla="*/ 9525 h 590550"/>
              <a:gd name="connsiteX0" fmla="*/ 466725 w 7562850"/>
              <a:gd name="connsiteY0" fmla="*/ 0 h 600075"/>
              <a:gd name="connsiteX1" fmla="*/ 7562850 w 7562850"/>
              <a:gd name="connsiteY1" fmla="*/ 9525 h 600075"/>
              <a:gd name="connsiteX2" fmla="*/ 7562850 w 7562850"/>
              <a:gd name="connsiteY2" fmla="*/ 600075 h 600075"/>
              <a:gd name="connsiteX3" fmla="*/ 0 w 7562850"/>
              <a:gd name="connsiteY3" fmla="*/ 590550 h 600075"/>
              <a:gd name="connsiteX4" fmla="*/ 466725 w 7562850"/>
              <a:gd name="connsiteY4" fmla="*/ 0 h 600075"/>
              <a:gd name="connsiteX0" fmla="*/ 352425 w 7448550"/>
              <a:gd name="connsiteY0" fmla="*/ 0 h 600075"/>
              <a:gd name="connsiteX1" fmla="*/ 7448550 w 7448550"/>
              <a:gd name="connsiteY1" fmla="*/ 9525 h 600075"/>
              <a:gd name="connsiteX2" fmla="*/ 7448550 w 7448550"/>
              <a:gd name="connsiteY2" fmla="*/ 600075 h 600075"/>
              <a:gd name="connsiteX3" fmla="*/ 0 w 7448550"/>
              <a:gd name="connsiteY3" fmla="*/ 590551 h 600075"/>
              <a:gd name="connsiteX4" fmla="*/ 352425 w 7448550"/>
              <a:gd name="connsiteY4" fmla="*/ 0 h 600075"/>
              <a:gd name="connsiteX0" fmla="*/ 390525 w 7486650"/>
              <a:gd name="connsiteY0" fmla="*/ 0 h 600075"/>
              <a:gd name="connsiteX1" fmla="*/ 7486650 w 7486650"/>
              <a:gd name="connsiteY1" fmla="*/ 9525 h 600075"/>
              <a:gd name="connsiteX2" fmla="*/ 7486650 w 7486650"/>
              <a:gd name="connsiteY2" fmla="*/ 600075 h 600075"/>
              <a:gd name="connsiteX3" fmla="*/ 0 w 7486650"/>
              <a:gd name="connsiteY3" fmla="*/ 590551 h 600075"/>
              <a:gd name="connsiteX4" fmla="*/ 390525 w 7486650"/>
              <a:gd name="connsiteY4" fmla="*/ 0 h 600075"/>
              <a:gd name="connsiteX0" fmla="*/ 7692320 w 7692320"/>
              <a:gd name="connsiteY0" fmla="*/ 0 h 765096"/>
              <a:gd name="connsiteX1" fmla="*/ 7486650 w 7692320"/>
              <a:gd name="connsiteY1" fmla="*/ 174546 h 765096"/>
              <a:gd name="connsiteX2" fmla="*/ 7486650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486650 w 7692320"/>
              <a:gd name="connsiteY1" fmla="*/ 174546 h 765096"/>
              <a:gd name="connsiteX2" fmla="*/ 7625292 w 7692320"/>
              <a:gd name="connsiteY2" fmla="*/ 765096 h 765096"/>
              <a:gd name="connsiteX3" fmla="*/ 0 w 7692320"/>
              <a:gd name="connsiteY3" fmla="*/ 755572 h 765096"/>
              <a:gd name="connsiteX4" fmla="*/ 7692320 w 7692320"/>
              <a:gd name="connsiteY4" fmla="*/ 0 h 765096"/>
              <a:gd name="connsiteX0" fmla="*/ 7692320 w 7692320"/>
              <a:gd name="connsiteY0" fmla="*/ 0 h 765096"/>
              <a:gd name="connsiteX1" fmla="*/ 7625292 w 7692320"/>
              <a:gd name="connsiteY1" fmla="*/ 765096 h 765096"/>
              <a:gd name="connsiteX2" fmla="*/ 0 w 7692320"/>
              <a:gd name="connsiteY2" fmla="*/ 755572 h 765096"/>
              <a:gd name="connsiteX3" fmla="*/ 7692320 w 7692320"/>
              <a:gd name="connsiteY3" fmla="*/ 0 h 765096"/>
              <a:gd name="connsiteX0" fmla="*/ 7599892 w 7625292"/>
              <a:gd name="connsiteY0" fmla="*/ 0 h 750094"/>
              <a:gd name="connsiteX1" fmla="*/ 7625292 w 7625292"/>
              <a:gd name="connsiteY1" fmla="*/ 750094 h 750094"/>
              <a:gd name="connsiteX2" fmla="*/ 0 w 7625292"/>
              <a:gd name="connsiteY2" fmla="*/ 740570 h 750094"/>
              <a:gd name="connsiteX3" fmla="*/ 7599892 w 7625292"/>
              <a:gd name="connsiteY3" fmla="*/ 0 h 750094"/>
              <a:gd name="connsiteX0" fmla="*/ 7618327 w 7625292"/>
              <a:gd name="connsiteY0" fmla="*/ 0 h 750094"/>
              <a:gd name="connsiteX1" fmla="*/ 7625292 w 7625292"/>
              <a:gd name="connsiteY1" fmla="*/ 750094 h 750094"/>
              <a:gd name="connsiteX2" fmla="*/ 0 w 7625292"/>
              <a:gd name="connsiteY2" fmla="*/ 740570 h 750094"/>
              <a:gd name="connsiteX3" fmla="*/ 7618327 w 7625292"/>
              <a:gd name="connsiteY3" fmla="*/ 0 h 750094"/>
            </a:gdLst>
            <a:ahLst/>
            <a:cxnLst>
              <a:cxn ang="0">
                <a:pos x="connsiteX0" y="connsiteY0"/>
              </a:cxn>
              <a:cxn ang="0">
                <a:pos x="connsiteX1" y="connsiteY1"/>
              </a:cxn>
              <a:cxn ang="0">
                <a:pos x="connsiteX2" y="connsiteY2"/>
              </a:cxn>
              <a:cxn ang="0">
                <a:pos x="connsiteX3" y="connsiteY3"/>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2400300 w 5867400"/>
              <a:gd name="connsiteY1" fmla="*/ 228600 h 476249"/>
              <a:gd name="connsiteX2" fmla="*/ 5867400 w 5867400"/>
              <a:gd name="connsiteY2" fmla="*/ 476249 h 476249"/>
              <a:gd name="connsiteX3" fmla="*/ 0 w 5867400"/>
              <a:gd name="connsiteY3" fmla="*/ 476249 h 476249"/>
              <a:gd name="connsiteX4" fmla="*/ 0 w 5867400"/>
              <a:gd name="connsiteY4" fmla="*/ 0 h 476249"/>
              <a:gd name="connsiteX0" fmla="*/ 0 w 5867400"/>
              <a:gd name="connsiteY0" fmla="*/ 0 h 476249"/>
              <a:gd name="connsiteX1" fmla="*/ 5867400 w 5867400"/>
              <a:gd name="connsiteY1" fmla="*/ 476249 h 476249"/>
              <a:gd name="connsiteX2" fmla="*/ 0 w 5867400"/>
              <a:gd name="connsiteY2" fmla="*/ 476249 h 476249"/>
              <a:gd name="connsiteX3" fmla="*/ 0 w 5867400"/>
              <a:gd name="connsiteY3" fmla="*/ 0 h 476249"/>
            </a:gdLst>
            <a:ahLst/>
            <a:cxnLst>
              <a:cxn ang="0">
                <a:pos x="connsiteX0" y="connsiteY0"/>
              </a:cxn>
              <a:cxn ang="0">
                <a:pos x="connsiteX1" y="connsiteY1"/>
              </a:cxn>
              <a:cxn ang="0">
                <a:pos x="connsiteX2" y="connsiteY2"/>
              </a:cxn>
              <a:cxn ang="0">
                <a:pos x="connsiteX3" y="connsiteY3"/>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26972-6D90-450F-93F4-A5B8BDFD8717}" type="datetime1">
              <a:rPr lang="en-US" smtClean="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6352433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73B1C-9C32-42E9-992C-7465FFD03788}" type="datetime1">
              <a:rPr lang="en-US" smtClean="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AF47D8-8303-4DB7-989C-3762F75A448A}" type="slidenum">
              <a:rPr lang="en-US" smtClean="0"/>
              <a:t>‹#›</a:t>
            </a:fld>
            <a:endParaRPr lang="en-US" dirty="0"/>
          </a:p>
        </p:txBody>
      </p:sp>
    </p:spTree>
    <p:extLst>
      <p:ext uri="{BB962C8B-B14F-4D97-AF65-F5344CB8AC3E}">
        <p14:creationId xmlns:p14="http://schemas.microsoft.com/office/powerpoint/2010/main" val="3773756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4380F-C026-4345-9535-53531D7F8A07}" type="datetime1">
              <a:rPr lang="en-US" smtClean="0"/>
              <a:t>5/24/2019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F47D8-8303-4DB7-989C-3762F75A448A}" type="slidenum">
              <a:rPr lang="en-US" smtClean="0"/>
              <a:t>‹#›</a:t>
            </a:fld>
            <a:endParaRPr lang="en-US" dirty="0"/>
          </a:p>
        </p:txBody>
      </p:sp>
    </p:spTree>
    <p:extLst>
      <p:ext uri="{BB962C8B-B14F-4D97-AF65-F5344CB8AC3E}">
        <p14:creationId xmlns:p14="http://schemas.microsoft.com/office/powerpoint/2010/main" val="40828795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79DAF-19E7-4DCF-9559-B3F8CF20204C}"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24470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BCC0F-6990-49C0-A74D-C764514A3170}" type="datetime1">
              <a:rPr lang="en-US" smtClean="0">
                <a:solidFill>
                  <a:prstClr val="black">
                    <a:tint val="75000"/>
                  </a:prstClr>
                </a:solidFill>
              </a:rPr>
              <a:t>5/24/2019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F47D8-8303-4DB7-989C-3762F75A448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97605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059"/>
          <p:cNvSpPr/>
          <p:nvPr/>
        </p:nvSpPr>
        <p:spPr>
          <a:xfrm>
            <a:off x="-39592" y="0"/>
            <a:ext cx="9166952" cy="693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Users\Chibabec\Desktop\VARIOUS DESKTOP ITEMS\ZRA LOGO with new tagli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273484"/>
            <a:ext cx="2103834" cy="1279716"/>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Connector 26"/>
          <p:cNvCxnSpPr/>
          <p:nvPr/>
        </p:nvCxnSpPr>
        <p:spPr>
          <a:xfrm flipH="1">
            <a:off x="0" y="0"/>
            <a:ext cx="5943600" cy="0"/>
          </a:xfrm>
          <a:prstGeom prst="line">
            <a:avLst/>
          </a:prstGeom>
        </p:spPr>
        <p:style>
          <a:lnRef idx="1">
            <a:schemeClr val="accent1"/>
          </a:lnRef>
          <a:fillRef idx="0">
            <a:schemeClr val="accent1"/>
          </a:fillRef>
          <a:effectRef idx="0">
            <a:schemeClr val="accent1"/>
          </a:effectRef>
          <a:fontRef idx="minor">
            <a:schemeClr val="tx1"/>
          </a:fontRef>
        </p:style>
      </p:cxnSp>
      <p:sp>
        <p:nvSpPr>
          <p:cNvPr id="2055" name="Rectangle 2054"/>
          <p:cNvSpPr/>
          <p:nvPr/>
        </p:nvSpPr>
        <p:spPr>
          <a:xfrm>
            <a:off x="-52101" y="39965"/>
            <a:ext cx="9166952" cy="5759721"/>
          </a:xfrm>
          <a:custGeom>
            <a:avLst/>
            <a:gdLst>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4876880 h 4876880"/>
              <a:gd name="connsiteX4" fmla="*/ 0 w 8153400"/>
              <a:gd name="connsiteY4" fmla="*/ 0 h 4876880"/>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1968427 h 4876880"/>
              <a:gd name="connsiteX4" fmla="*/ 0 w 8153400"/>
              <a:gd name="connsiteY4" fmla="*/ 0 h 4876880"/>
              <a:gd name="connsiteX0" fmla="*/ 11017 w 8164417"/>
              <a:gd name="connsiteY0" fmla="*/ 0 h 4876880"/>
              <a:gd name="connsiteX1" fmla="*/ 8164417 w 8164417"/>
              <a:gd name="connsiteY1" fmla="*/ 0 h 4876880"/>
              <a:gd name="connsiteX2" fmla="*/ 8164417 w 8164417"/>
              <a:gd name="connsiteY2" fmla="*/ 4876880 h 4876880"/>
              <a:gd name="connsiteX3" fmla="*/ 0 w 8164417"/>
              <a:gd name="connsiteY3" fmla="*/ 2387068 h 4876880"/>
              <a:gd name="connsiteX4" fmla="*/ 11017 w 8164417"/>
              <a:gd name="connsiteY4" fmla="*/ 0 h 4876880"/>
              <a:gd name="connsiteX0" fmla="*/ 11017 w 8164417"/>
              <a:gd name="connsiteY0" fmla="*/ 0 h 4854846"/>
              <a:gd name="connsiteX1" fmla="*/ 8164417 w 8164417"/>
              <a:gd name="connsiteY1" fmla="*/ 0 h 4854846"/>
              <a:gd name="connsiteX2" fmla="*/ 5013592 w 8164417"/>
              <a:gd name="connsiteY2" fmla="*/ 4854846 h 4854846"/>
              <a:gd name="connsiteX3" fmla="*/ 0 w 8164417"/>
              <a:gd name="connsiteY3" fmla="*/ 2387068 h 4854846"/>
              <a:gd name="connsiteX4" fmla="*/ 11017 w 8164417"/>
              <a:gd name="connsiteY4" fmla="*/ 0 h 4854846"/>
              <a:gd name="connsiteX0" fmla="*/ 11017 w 9166952"/>
              <a:gd name="connsiteY0" fmla="*/ 0 h 4854846"/>
              <a:gd name="connsiteX1" fmla="*/ 9166952 w 9166952"/>
              <a:gd name="connsiteY1" fmla="*/ 11017 h 4854846"/>
              <a:gd name="connsiteX2" fmla="*/ 5013592 w 9166952"/>
              <a:gd name="connsiteY2" fmla="*/ 4854846 h 4854846"/>
              <a:gd name="connsiteX3" fmla="*/ 0 w 9166952"/>
              <a:gd name="connsiteY3" fmla="*/ 2387068 h 4854846"/>
              <a:gd name="connsiteX4" fmla="*/ 11017 w 9166952"/>
              <a:gd name="connsiteY4" fmla="*/ 0 h 4854846"/>
              <a:gd name="connsiteX0" fmla="*/ 11017 w 9166952"/>
              <a:gd name="connsiteY0" fmla="*/ 0 h 4854846"/>
              <a:gd name="connsiteX1" fmla="*/ 9166952 w 9166952"/>
              <a:gd name="connsiteY1" fmla="*/ 11017 h 4854846"/>
              <a:gd name="connsiteX2" fmla="*/ 6830917 w 9166952"/>
              <a:gd name="connsiteY2" fmla="*/ 27336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4854846"/>
              <a:gd name="connsiteX1" fmla="*/ 9166952 w 9166952"/>
              <a:gd name="connsiteY1" fmla="*/ 11017 h 4854846"/>
              <a:gd name="connsiteX2" fmla="*/ 9155017 w 9166952"/>
              <a:gd name="connsiteY2" fmla="*/ 336232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74742"/>
              <a:gd name="connsiteY0" fmla="*/ 0 h 4854846"/>
              <a:gd name="connsiteX1" fmla="*/ 9166952 w 9174742"/>
              <a:gd name="connsiteY1" fmla="*/ 11017 h 4854846"/>
              <a:gd name="connsiteX2" fmla="*/ 9174067 w 9174742"/>
              <a:gd name="connsiteY2" fmla="*/ 16192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74742"/>
              <a:gd name="connsiteY0" fmla="*/ 0 h 4854846"/>
              <a:gd name="connsiteX1" fmla="*/ 9166952 w 9174742"/>
              <a:gd name="connsiteY1" fmla="*/ 11017 h 4854846"/>
              <a:gd name="connsiteX2" fmla="*/ 9174067 w 9174742"/>
              <a:gd name="connsiteY2" fmla="*/ 1314450 h 4854846"/>
              <a:gd name="connsiteX3" fmla="*/ 5013592 w 9174742"/>
              <a:gd name="connsiteY3" fmla="*/ 4854846 h 4854846"/>
              <a:gd name="connsiteX4" fmla="*/ 0 w 9174742"/>
              <a:gd name="connsiteY4" fmla="*/ 2387068 h 4854846"/>
              <a:gd name="connsiteX5" fmla="*/ 11017 w 9174742"/>
              <a:gd name="connsiteY5" fmla="*/ 0 h 4854846"/>
              <a:gd name="connsiteX0" fmla="*/ 11017 w 9166952"/>
              <a:gd name="connsiteY0" fmla="*/ 0 h 4854846"/>
              <a:gd name="connsiteX1" fmla="*/ 9166952 w 9166952"/>
              <a:gd name="connsiteY1" fmla="*/ 11017 h 4854846"/>
              <a:gd name="connsiteX2" fmla="*/ 9155017 w 9166952"/>
              <a:gd name="connsiteY2" fmla="*/ 3533775 h 4854846"/>
              <a:gd name="connsiteX3" fmla="*/ 5013592 w 9166952"/>
              <a:gd name="connsiteY3" fmla="*/ 4854846 h 4854846"/>
              <a:gd name="connsiteX4" fmla="*/ 0 w 9166952"/>
              <a:gd name="connsiteY4" fmla="*/ 2387068 h 4854846"/>
              <a:gd name="connsiteX5" fmla="*/ 11017 w 9166952"/>
              <a:gd name="connsiteY5" fmla="*/ 0 h 4854846"/>
              <a:gd name="connsiteX0" fmla="*/ 11017 w 9166952"/>
              <a:gd name="connsiteY0" fmla="*/ 0 h 5759721"/>
              <a:gd name="connsiteX1" fmla="*/ 9166952 w 9166952"/>
              <a:gd name="connsiteY1" fmla="*/ 11017 h 5759721"/>
              <a:gd name="connsiteX2" fmla="*/ 9155017 w 9166952"/>
              <a:gd name="connsiteY2" fmla="*/ 3533775 h 5759721"/>
              <a:gd name="connsiteX3" fmla="*/ 4994542 w 9166952"/>
              <a:gd name="connsiteY3" fmla="*/ 5759721 h 5759721"/>
              <a:gd name="connsiteX4" fmla="*/ 0 w 9166952"/>
              <a:gd name="connsiteY4" fmla="*/ 2387068 h 5759721"/>
              <a:gd name="connsiteX5" fmla="*/ 11017 w 9166952"/>
              <a:gd name="connsiteY5" fmla="*/ 0 h 575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6952" h="5759721">
                <a:moveTo>
                  <a:pt x="11017" y="0"/>
                </a:moveTo>
                <a:lnTo>
                  <a:pt x="9166952" y="11017"/>
                </a:lnTo>
                <a:cubicBezTo>
                  <a:pt x="9162974" y="1128120"/>
                  <a:pt x="9158995" y="2416672"/>
                  <a:pt x="9155017" y="3533775"/>
                </a:cubicBezTo>
                <a:lnTo>
                  <a:pt x="4994542" y="5759721"/>
                </a:lnTo>
                <a:lnTo>
                  <a:pt x="0" y="2387068"/>
                </a:lnTo>
                <a:cubicBezTo>
                  <a:pt x="3672" y="1591379"/>
                  <a:pt x="7345" y="795689"/>
                  <a:pt x="11017" y="0"/>
                </a:cubicBez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6" name="Rectangle 2055"/>
          <p:cNvSpPr/>
          <p:nvPr/>
        </p:nvSpPr>
        <p:spPr>
          <a:xfrm>
            <a:off x="-42577" y="1752600"/>
            <a:ext cx="6652927" cy="3766293"/>
          </a:xfrm>
          <a:custGeom>
            <a:avLst/>
            <a:gdLst>
              <a:gd name="connsiteX0" fmla="*/ 0 w 5268817"/>
              <a:gd name="connsiteY0" fmla="*/ 0 h 1676399"/>
              <a:gd name="connsiteX1" fmla="*/ 5268817 w 5268817"/>
              <a:gd name="connsiteY1" fmla="*/ 0 h 1676399"/>
              <a:gd name="connsiteX2" fmla="*/ 5268817 w 5268817"/>
              <a:gd name="connsiteY2" fmla="*/ 1676399 h 1676399"/>
              <a:gd name="connsiteX3" fmla="*/ 0 w 5268817"/>
              <a:gd name="connsiteY3" fmla="*/ 1676399 h 1676399"/>
              <a:gd name="connsiteX4" fmla="*/ 0 w 5268817"/>
              <a:gd name="connsiteY4" fmla="*/ 0 h 1676399"/>
              <a:gd name="connsiteX0" fmla="*/ 0 w 5268817"/>
              <a:gd name="connsiteY0" fmla="*/ 0 h 2445744"/>
              <a:gd name="connsiteX1" fmla="*/ 4971361 w 5268817"/>
              <a:gd name="connsiteY1" fmla="*/ 2445744 h 2445744"/>
              <a:gd name="connsiteX2" fmla="*/ 5268817 w 5268817"/>
              <a:gd name="connsiteY2" fmla="*/ 1676399 h 2445744"/>
              <a:gd name="connsiteX3" fmla="*/ 0 w 5268817"/>
              <a:gd name="connsiteY3" fmla="*/ 1676399 h 2445744"/>
              <a:gd name="connsiteX4" fmla="*/ 0 w 5268817"/>
              <a:gd name="connsiteY4" fmla="*/ 0 h 2445744"/>
              <a:gd name="connsiteX0" fmla="*/ 0 w 4971361"/>
              <a:gd name="connsiteY0" fmla="*/ 0 h 3031473"/>
              <a:gd name="connsiteX1" fmla="*/ 4971361 w 4971361"/>
              <a:gd name="connsiteY1" fmla="*/ 2445744 h 3031473"/>
              <a:gd name="connsiteX2" fmla="*/ 4453568 w 4971361"/>
              <a:gd name="connsiteY2" fmla="*/ 3031473 h 3031473"/>
              <a:gd name="connsiteX3" fmla="*/ 0 w 4971361"/>
              <a:gd name="connsiteY3" fmla="*/ 1676399 h 3031473"/>
              <a:gd name="connsiteX4" fmla="*/ 0 w 4971361"/>
              <a:gd name="connsiteY4" fmla="*/ 0 h 3031473"/>
              <a:gd name="connsiteX0" fmla="*/ 0 w 4927294"/>
              <a:gd name="connsiteY0" fmla="*/ 0 h 3031473"/>
              <a:gd name="connsiteX1" fmla="*/ 4927294 w 4927294"/>
              <a:gd name="connsiteY1" fmla="*/ 2434727 h 3031473"/>
              <a:gd name="connsiteX2" fmla="*/ 4453568 w 4927294"/>
              <a:gd name="connsiteY2" fmla="*/ 3031473 h 3031473"/>
              <a:gd name="connsiteX3" fmla="*/ 0 w 4927294"/>
              <a:gd name="connsiteY3" fmla="*/ 1676399 h 3031473"/>
              <a:gd name="connsiteX4" fmla="*/ 0 w 4927294"/>
              <a:gd name="connsiteY4" fmla="*/ 0 h 3031473"/>
              <a:gd name="connsiteX0" fmla="*/ 0 w 4927294"/>
              <a:gd name="connsiteY0" fmla="*/ 0 h 3031473"/>
              <a:gd name="connsiteX1" fmla="*/ 11017 w 4927294"/>
              <a:gd name="connsiteY1" fmla="*/ 51260 h 3031473"/>
              <a:gd name="connsiteX2" fmla="*/ 4927294 w 4927294"/>
              <a:gd name="connsiteY2" fmla="*/ 2434727 h 3031473"/>
              <a:gd name="connsiteX3" fmla="*/ 4453568 w 4927294"/>
              <a:gd name="connsiteY3" fmla="*/ 3031473 h 3031473"/>
              <a:gd name="connsiteX4" fmla="*/ 0 w 4927294"/>
              <a:gd name="connsiteY4" fmla="*/ 1676399 h 3031473"/>
              <a:gd name="connsiteX5" fmla="*/ 0 w 4927294"/>
              <a:gd name="connsiteY5" fmla="*/ 0 h 3031473"/>
              <a:gd name="connsiteX0" fmla="*/ 0 w 5555944"/>
              <a:gd name="connsiteY0" fmla="*/ 0 h 3031473"/>
              <a:gd name="connsiteX1" fmla="*/ 11017 w 5555944"/>
              <a:gd name="connsiteY1" fmla="*/ 51260 h 3031473"/>
              <a:gd name="connsiteX2" fmla="*/ 5555944 w 5555944"/>
              <a:gd name="connsiteY2" fmla="*/ 2701427 h 3031473"/>
              <a:gd name="connsiteX3" fmla="*/ 4453568 w 5555944"/>
              <a:gd name="connsiteY3" fmla="*/ 3031473 h 3031473"/>
              <a:gd name="connsiteX4" fmla="*/ 0 w 5555944"/>
              <a:gd name="connsiteY4" fmla="*/ 1676399 h 3031473"/>
              <a:gd name="connsiteX5" fmla="*/ 0 w 5555944"/>
              <a:gd name="connsiteY5" fmla="*/ 0 h 3031473"/>
              <a:gd name="connsiteX0" fmla="*/ 0 w 5555944"/>
              <a:gd name="connsiteY0" fmla="*/ 0 h 3260073"/>
              <a:gd name="connsiteX1" fmla="*/ 11017 w 5555944"/>
              <a:gd name="connsiteY1" fmla="*/ 51260 h 3260073"/>
              <a:gd name="connsiteX2" fmla="*/ 5555944 w 5555944"/>
              <a:gd name="connsiteY2" fmla="*/ 2701427 h 3260073"/>
              <a:gd name="connsiteX3" fmla="*/ 4882193 w 5555944"/>
              <a:gd name="connsiteY3" fmla="*/ 3260073 h 3260073"/>
              <a:gd name="connsiteX4" fmla="*/ 0 w 5555944"/>
              <a:gd name="connsiteY4" fmla="*/ 1676399 h 3260073"/>
              <a:gd name="connsiteX5" fmla="*/ 0 w 5555944"/>
              <a:gd name="connsiteY5" fmla="*/ 0 h 3260073"/>
              <a:gd name="connsiteX0" fmla="*/ 0 w 5515839"/>
              <a:gd name="connsiteY0" fmla="*/ 0 h 3260073"/>
              <a:gd name="connsiteX1" fmla="*/ 11017 w 5515839"/>
              <a:gd name="connsiteY1" fmla="*/ 51260 h 3260073"/>
              <a:gd name="connsiteX2" fmla="*/ 5515839 w 5515839"/>
              <a:gd name="connsiteY2" fmla="*/ 2697416 h 3260073"/>
              <a:gd name="connsiteX3" fmla="*/ 4882193 w 5515839"/>
              <a:gd name="connsiteY3" fmla="*/ 3260073 h 3260073"/>
              <a:gd name="connsiteX4" fmla="*/ 0 w 5515839"/>
              <a:gd name="connsiteY4" fmla="*/ 1676399 h 3260073"/>
              <a:gd name="connsiteX5" fmla="*/ 0 w 5515839"/>
              <a:gd name="connsiteY5" fmla="*/ 0 h 3260073"/>
              <a:gd name="connsiteX0" fmla="*/ 0 w 5531881"/>
              <a:gd name="connsiteY0" fmla="*/ 0 h 3260073"/>
              <a:gd name="connsiteX1" fmla="*/ 11017 w 5531881"/>
              <a:gd name="connsiteY1" fmla="*/ 51260 h 3260073"/>
              <a:gd name="connsiteX2" fmla="*/ 5531881 w 5531881"/>
              <a:gd name="connsiteY2" fmla="*/ 2697416 h 3260073"/>
              <a:gd name="connsiteX3" fmla="*/ 4882193 w 5531881"/>
              <a:gd name="connsiteY3" fmla="*/ 3260073 h 3260073"/>
              <a:gd name="connsiteX4" fmla="*/ 0 w 5531881"/>
              <a:gd name="connsiteY4" fmla="*/ 1676399 h 3260073"/>
              <a:gd name="connsiteX5" fmla="*/ 0 w 5531881"/>
              <a:gd name="connsiteY5" fmla="*/ 0 h 3260073"/>
              <a:gd name="connsiteX0" fmla="*/ 0 w 5788804"/>
              <a:gd name="connsiteY0" fmla="*/ 0 h 3260073"/>
              <a:gd name="connsiteX1" fmla="*/ 11017 w 5788804"/>
              <a:gd name="connsiteY1" fmla="*/ 51260 h 3260073"/>
              <a:gd name="connsiteX2" fmla="*/ 5788804 w 5788804"/>
              <a:gd name="connsiteY2" fmla="*/ 2738855 h 3260073"/>
              <a:gd name="connsiteX3" fmla="*/ 4882193 w 5788804"/>
              <a:gd name="connsiteY3" fmla="*/ 3260073 h 3260073"/>
              <a:gd name="connsiteX4" fmla="*/ 0 w 5788804"/>
              <a:gd name="connsiteY4" fmla="*/ 1676399 h 3260073"/>
              <a:gd name="connsiteX5" fmla="*/ 0 w 5788804"/>
              <a:gd name="connsiteY5" fmla="*/ 0 h 3260073"/>
              <a:gd name="connsiteX0" fmla="*/ 0 w 5788804"/>
              <a:gd name="connsiteY0" fmla="*/ 0 h 3268361"/>
              <a:gd name="connsiteX1" fmla="*/ 11017 w 5788804"/>
              <a:gd name="connsiteY1" fmla="*/ 51260 h 3268361"/>
              <a:gd name="connsiteX2" fmla="*/ 5788804 w 5788804"/>
              <a:gd name="connsiteY2" fmla="*/ 2738855 h 3268361"/>
              <a:gd name="connsiteX3" fmla="*/ 4832466 w 5788804"/>
              <a:gd name="connsiteY3" fmla="*/ 3268361 h 3268361"/>
              <a:gd name="connsiteX4" fmla="*/ 0 w 5788804"/>
              <a:gd name="connsiteY4" fmla="*/ 1676399 h 3268361"/>
              <a:gd name="connsiteX5" fmla="*/ 0 w 5788804"/>
              <a:gd name="connsiteY5" fmla="*/ 0 h 3268361"/>
              <a:gd name="connsiteX0" fmla="*/ 0 w 5788804"/>
              <a:gd name="connsiteY0" fmla="*/ 0 h 3277104"/>
              <a:gd name="connsiteX1" fmla="*/ 11017 w 5788804"/>
              <a:gd name="connsiteY1" fmla="*/ 51260 h 3277104"/>
              <a:gd name="connsiteX2" fmla="*/ 5788804 w 5788804"/>
              <a:gd name="connsiteY2" fmla="*/ 2738855 h 3277104"/>
              <a:gd name="connsiteX3" fmla="*/ 4806237 w 5788804"/>
              <a:gd name="connsiteY3" fmla="*/ 3277104 h 3277104"/>
              <a:gd name="connsiteX4" fmla="*/ 0 w 5788804"/>
              <a:gd name="connsiteY4" fmla="*/ 1676399 h 3277104"/>
              <a:gd name="connsiteX5" fmla="*/ 0 w 5788804"/>
              <a:gd name="connsiteY5" fmla="*/ 0 h 3277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804" h="3277104">
                <a:moveTo>
                  <a:pt x="0" y="0"/>
                </a:moveTo>
                <a:cubicBezTo>
                  <a:pt x="7367" y="461"/>
                  <a:pt x="3650" y="50799"/>
                  <a:pt x="11017" y="51260"/>
                </a:cubicBezTo>
                <a:lnTo>
                  <a:pt x="5788804" y="2738855"/>
                </a:lnTo>
                <a:lnTo>
                  <a:pt x="4806237" y="3277104"/>
                </a:lnTo>
                <a:lnTo>
                  <a:pt x="0" y="167639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7" name="Rectangle 2056"/>
          <p:cNvSpPr/>
          <p:nvPr/>
        </p:nvSpPr>
        <p:spPr>
          <a:xfrm>
            <a:off x="-52101" y="2541059"/>
            <a:ext cx="6009834" cy="3258627"/>
          </a:xfrm>
          <a:custGeom>
            <a:avLst/>
            <a:gdLst>
              <a:gd name="connsiteX0" fmla="*/ 0 w 4927294"/>
              <a:gd name="connsiteY0" fmla="*/ 0 h 2514600"/>
              <a:gd name="connsiteX1" fmla="*/ 4927294 w 4927294"/>
              <a:gd name="connsiteY1" fmla="*/ 0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574754 w 4927294"/>
              <a:gd name="connsiteY1" fmla="*/ 198303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14600"/>
              <a:gd name="connsiteX1" fmla="*/ 4365433 w 4927294"/>
              <a:gd name="connsiteY1" fmla="*/ 1277956 h 2514600"/>
              <a:gd name="connsiteX2" fmla="*/ 4927294 w 4927294"/>
              <a:gd name="connsiteY2" fmla="*/ 2514600 h 2514600"/>
              <a:gd name="connsiteX3" fmla="*/ 0 w 4927294"/>
              <a:gd name="connsiteY3" fmla="*/ 2514600 h 2514600"/>
              <a:gd name="connsiteX4" fmla="*/ 0 w 4927294"/>
              <a:gd name="connsiteY4" fmla="*/ 0 h 2514600"/>
              <a:gd name="connsiteX0" fmla="*/ 0 w 4927294"/>
              <a:gd name="connsiteY0" fmla="*/ 0 h 2569685"/>
              <a:gd name="connsiteX1" fmla="*/ 4365433 w 4927294"/>
              <a:gd name="connsiteY1" fmla="*/ 1333041 h 2569685"/>
              <a:gd name="connsiteX2" fmla="*/ 4927294 w 4927294"/>
              <a:gd name="connsiteY2" fmla="*/ 2569685 h 2569685"/>
              <a:gd name="connsiteX3" fmla="*/ 0 w 4927294"/>
              <a:gd name="connsiteY3" fmla="*/ 2569685 h 2569685"/>
              <a:gd name="connsiteX4" fmla="*/ 0 w 4927294"/>
              <a:gd name="connsiteY4" fmla="*/ 0 h 2569685"/>
              <a:gd name="connsiteX0" fmla="*/ 0 w 4365433"/>
              <a:gd name="connsiteY0" fmla="*/ 0 h 2569685"/>
              <a:gd name="connsiteX1" fmla="*/ 4365433 w 4365433"/>
              <a:gd name="connsiteY1" fmla="*/ 1333041 h 2569685"/>
              <a:gd name="connsiteX2" fmla="*/ 3946793 w 4365433"/>
              <a:gd name="connsiteY2" fmla="*/ 1754437 h 2569685"/>
              <a:gd name="connsiteX3" fmla="*/ 0 w 4365433"/>
              <a:gd name="connsiteY3" fmla="*/ 2569685 h 2569685"/>
              <a:gd name="connsiteX4" fmla="*/ 0 w 4365433"/>
              <a:gd name="connsiteY4" fmla="*/ 0 h 2569685"/>
              <a:gd name="connsiteX0" fmla="*/ 22034 w 4387467"/>
              <a:gd name="connsiteY0" fmla="*/ 0 h 1754437"/>
              <a:gd name="connsiteX1" fmla="*/ 4387467 w 4387467"/>
              <a:gd name="connsiteY1" fmla="*/ 1333041 h 1754437"/>
              <a:gd name="connsiteX2" fmla="*/ 3968827 w 4387467"/>
              <a:gd name="connsiteY2" fmla="*/ 1754437 h 1754437"/>
              <a:gd name="connsiteX3" fmla="*/ 0 w 4387467"/>
              <a:gd name="connsiteY3" fmla="*/ 1225627 h 1754437"/>
              <a:gd name="connsiteX4" fmla="*/ 22034 w 4387467"/>
              <a:gd name="connsiteY4" fmla="*/ 0 h 1754437"/>
              <a:gd name="connsiteX0" fmla="*/ 22034 w 4387467"/>
              <a:gd name="connsiteY0" fmla="*/ 0 h 1765454"/>
              <a:gd name="connsiteX1" fmla="*/ 4387467 w 4387467"/>
              <a:gd name="connsiteY1" fmla="*/ 1333041 h 1765454"/>
              <a:gd name="connsiteX2" fmla="*/ 4023912 w 4387467"/>
              <a:gd name="connsiteY2" fmla="*/ 1765454 h 1765454"/>
              <a:gd name="connsiteX3" fmla="*/ 0 w 4387467"/>
              <a:gd name="connsiteY3" fmla="*/ 1225627 h 1765454"/>
              <a:gd name="connsiteX4" fmla="*/ 22034 w 4387467"/>
              <a:gd name="connsiteY4" fmla="*/ 0 h 1765454"/>
              <a:gd name="connsiteX0" fmla="*/ 22034 w 4409634"/>
              <a:gd name="connsiteY0" fmla="*/ 0 h 1765454"/>
              <a:gd name="connsiteX1" fmla="*/ 4409634 w 4409634"/>
              <a:gd name="connsiteY1" fmla="*/ 1333041 h 1765454"/>
              <a:gd name="connsiteX2" fmla="*/ 4023912 w 4409634"/>
              <a:gd name="connsiteY2" fmla="*/ 1765454 h 1765454"/>
              <a:gd name="connsiteX3" fmla="*/ 0 w 4409634"/>
              <a:gd name="connsiteY3" fmla="*/ 1225627 h 1765454"/>
              <a:gd name="connsiteX4" fmla="*/ 22034 w 4409634"/>
              <a:gd name="connsiteY4" fmla="*/ 0 h 1765454"/>
              <a:gd name="connsiteX0" fmla="*/ 22034 w 4409634"/>
              <a:gd name="connsiteY0" fmla="*/ 0 h 1770996"/>
              <a:gd name="connsiteX1" fmla="*/ 4409634 w 4409634"/>
              <a:gd name="connsiteY1" fmla="*/ 1333041 h 1770996"/>
              <a:gd name="connsiteX2" fmla="*/ 4057163 w 4409634"/>
              <a:gd name="connsiteY2" fmla="*/ 1770996 h 1770996"/>
              <a:gd name="connsiteX3" fmla="*/ 0 w 4409634"/>
              <a:gd name="connsiteY3" fmla="*/ 1225627 h 1770996"/>
              <a:gd name="connsiteX4" fmla="*/ 22034 w 4409634"/>
              <a:gd name="connsiteY4" fmla="*/ 0 h 1770996"/>
              <a:gd name="connsiteX0" fmla="*/ 22034 w 4409634"/>
              <a:gd name="connsiteY0" fmla="*/ 0 h 1715577"/>
              <a:gd name="connsiteX1" fmla="*/ 4409634 w 4409634"/>
              <a:gd name="connsiteY1" fmla="*/ 1277622 h 1715577"/>
              <a:gd name="connsiteX2" fmla="*/ 4057163 w 4409634"/>
              <a:gd name="connsiteY2" fmla="*/ 1715577 h 1715577"/>
              <a:gd name="connsiteX3" fmla="*/ 0 w 4409634"/>
              <a:gd name="connsiteY3" fmla="*/ 1170208 h 1715577"/>
              <a:gd name="connsiteX4" fmla="*/ 22034 w 4409634"/>
              <a:gd name="connsiteY4" fmla="*/ 0 h 1715577"/>
              <a:gd name="connsiteX0" fmla="*/ 22034 w 4409634"/>
              <a:gd name="connsiteY0" fmla="*/ 0 h 2191827"/>
              <a:gd name="connsiteX1" fmla="*/ 4409634 w 4409634"/>
              <a:gd name="connsiteY1" fmla="*/ 1277622 h 2191827"/>
              <a:gd name="connsiteX2" fmla="*/ 3876188 w 4409634"/>
              <a:gd name="connsiteY2" fmla="*/ 2191827 h 2191827"/>
              <a:gd name="connsiteX3" fmla="*/ 0 w 4409634"/>
              <a:gd name="connsiteY3" fmla="*/ 1170208 h 2191827"/>
              <a:gd name="connsiteX4" fmla="*/ 22034 w 4409634"/>
              <a:gd name="connsiteY4" fmla="*/ 0 h 2191827"/>
              <a:gd name="connsiteX0" fmla="*/ 22034 w 4190559"/>
              <a:gd name="connsiteY0" fmla="*/ 0 h 2191827"/>
              <a:gd name="connsiteX1" fmla="*/ 4190559 w 4190559"/>
              <a:gd name="connsiteY1" fmla="*/ 1715772 h 2191827"/>
              <a:gd name="connsiteX2" fmla="*/ 3876188 w 4190559"/>
              <a:gd name="connsiteY2" fmla="*/ 2191827 h 2191827"/>
              <a:gd name="connsiteX3" fmla="*/ 0 w 4190559"/>
              <a:gd name="connsiteY3" fmla="*/ 1170208 h 2191827"/>
              <a:gd name="connsiteX4" fmla="*/ 22034 w 4190559"/>
              <a:gd name="connsiteY4" fmla="*/ 0 h 2191827"/>
              <a:gd name="connsiteX0" fmla="*/ 22034 w 4190559"/>
              <a:gd name="connsiteY0" fmla="*/ 0 h 2287077"/>
              <a:gd name="connsiteX1" fmla="*/ 4190559 w 4190559"/>
              <a:gd name="connsiteY1" fmla="*/ 1715772 h 2287077"/>
              <a:gd name="connsiteX2" fmla="*/ 3838088 w 4190559"/>
              <a:gd name="connsiteY2" fmla="*/ 2287077 h 2287077"/>
              <a:gd name="connsiteX3" fmla="*/ 0 w 4190559"/>
              <a:gd name="connsiteY3" fmla="*/ 1170208 h 2287077"/>
              <a:gd name="connsiteX4" fmla="*/ 22034 w 4190559"/>
              <a:gd name="connsiteY4" fmla="*/ 0 h 2287077"/>
              <a:gd name="connsiteX0" fmla="*/ 12509 w 4190559"/>
              <a:gd name="connsiteY0" fmla="*/ 0 h 2468052"/>
              <a:gd name="connsiteX1" fmla="*/ 4190559 w 4190559"/>
              <a:gd name="connsiteY1" fmla="*/ 1896747 h 2468052"/>
              <a:gd name="connsiteX2" fmla="*/ 3838088 w 4190559"/>
              <a:gd name="connsiteY2" fmla="*/ 2468052 h 2468052"/>
              <a:gd name="connsiteX3" fmla="*/ 0 w 4190559"/>
              <a:gd name="connsiteY3" fmla="*/ 1351183 h 2468052"/>
              <a:gd name="connsiteX4" fmla="*/ 12509 w 4190559"/>
              <a:gd name="connsiteY4" fmla="*/ 0 h 2468052"/>
              <a:gd name="connsiteX0" fmla="*/ 12509 w 5181159"/>
              <a:gd name="connsiteY0" fmla="*/ 0 h 2468052"/>
              <a:gd name="connsiteX1" fmla="*/ 5181159 w 5181159"/>
              <a:gd name="connsiteY1" fmla="*/ 2230122 h 2468052"/>
              <a:gd name="connsiteX2" fmla="*/ 3838088 w 5181159"/>
              <a:gd name="connsiteY2" fmla="*/ 2468052 h 2468052"/>
              <a:gd name="connsiteX3" fmla="*/ 0 w 5181159"/>
              <a:gd name="connsiteY3" fmla="*/ 1351183 h 2468052"/>
              <a:gd name="connsiteX4" fmla="*/ 12509 w 5181159"/>
              <a:gd name="connsiteY4" fmla="*/ 0 h 2468052"/>
              <a:gd name="connsiteX0" fmla="*/ 12509 w 5181159"/>
              <a:gd name="connsiteY0" fmla="*/ 0 h 2649027"/>
              <a:gd name="connsiteX1" fmla="*/ 5181159 w 5181159"/>
              <a:gd name="connsiteY1" fmla="*/ 2230122 h 2649027"/>
              <a:gd name="connsiteX2" fmla="*/ 4714388 w 5181159"/>
              <a:gd name="connsiteY2" fmla="*/ 2649027 h 2649027"/>
              <a:gd name="connsiteX3" fmla="*/ 0 w 5181159"/>
              <a:gd name="connsiteY3" fmla="*/ 1351183 h 2649027"/>
              <a:gd name="connsiteX4" fmla="*/ 12509 w 5181159"/>
              <a:gd name="connsiteY4" fmla="*/ 0 h 2649027"/>
              <a:gd name="connsiteX0" fmla="*/ 12509 w 5181159"/>
              <a:gd name="connsiteY0" fmla="*/ 0 h 3230052"/>
              <a:gd name="connsiteX1" fmla="*/ 5181159 w 5181159"/>
              <a:gd name="connsiteY1" fmla="*/ 2230122 h 3230052"/>
              <a:gd name="connsiteX2" fmla="*/ 5028713 w 5181159"/>
              <a:gd name="connsiteY2" fmla="*/ 3230052 h 3230052"/>
              <a:gd name="connsiteX3" fmla="*/ 0 w 5181159"/>
              <a:gd name="connsiteY3" fmla="*/ 1351183 h 3230052"/>
              <a:gd name="connsiteX4" fmla="*/ 12509 w 5181159"/>
              <a:gd name="connsiteY4" fmla="*/ 0 h 3230052"/>
              <a:gd name="connsiteX0" fmla="*/ 12509 w 6009834"/>
              <a:gd name="connsiteY0" fmla="*/ 0 h 3230052"/>
              <a:gd name="connsiteX1" fmla="*/ 6009834 w 6009834"/>
              <a:gd name="connsiteY1" fmla="*/ 2725422 h 3230052"/>
              <a:gd name="connsiteX2" fmla="*/ 5028713 w 6009834"/>
              <a:gd name="connsiteY2" fmla="*/ 3230052 h 3230052"/>
              <a:gd name="connsiteX3" fmla="*/ 0 w 6009834"/>
              <a:gd name="connsiteY3" fmla="*/ 1351183 h 3230052"/>
              <a:gd name="connsiteX4" fmla="*/ 12509 w 6009834"/>
              <a:gd name="connsiteY4" fmla="*/ 0 h 3230052"/>
              <a:gd name="connsiteX0" fmla="*/ 12509 w 6009834"/>
              <a:gd name="connsiteY0" fmla="*/ 0 h 3258627"/>
              <a:gd name="connsiteX1" fmla="*/ 6009834 w 6009834"/>
              <a:gd name="connsiteY1" fmla="*/ 2725422 h 3258627"/>
              <a:gd name="connsiteX2" fmla="*/ 5028713 w 6009834"/>
              <a:gd name="connsiteY2" fmla="*/ 3258627 h 3258627"/>
              <a:gd name="connsiteX3" fmla="*/ 0 w 6009834"/>
              <a:gd name="connsiteY3" fmla="*/ 1351183 h 3258627"/>
              <a:gd name="connsiteX4" fmla="*/ 12509 w 6009834"/>
              <a:gd name="connsiteY4" fmla="*/ 0 h 3258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9834" h="3258627">
                <a:moveTo>
                  <a:pt x="12509" y="0"/>
                </a:moveTo>
                <a:lnTo>
                  <a:pt x="6009834" y="2725422"/>
                </a:lnTo>
                <a:lnTo>
                  <a:pt x="5028713" y="3258627"/>
                </a:lnTo>
                <a:lnTo>
                  <a:pt x="0" y="1351183"/>
                </a:lnTo>
                <a:lnTo>
                  <a:pt x="12509"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058" name="TextBox 2057"/>
          <p:cNvSpPr txBox="1"/>
          <p:nvPr/>
        </p:nvSpPr>
        <p:spPr>
          <a:xfrm>
            <a:off x="381000" y="381000"/>
            <a:ext cx="8458200" cy="5139869"/>
          </a:xfrm>
          <a:prstGeom prst="rect">
            <a:avLst/>
          </a:prstGeom>
          <a:noFill/>
        </p:spPr>
        <p:txBody>
          <a:bodyPr wrap="square" rtlCol="0">
            <a:spAutoFit/>
          </a:bodyPr>
          <a:lstStyle/>
          <a:p>
            <a:pPr lvl="0" algn="ctr"/>
            <a:r>
              <a:rPr lang="en-US" sz="4000" b="1" dirty="0" smtClean="0">
                <a:solidFill>
                  <a:schemeClr val="bg1"/>
                </a:solidFill>
                <a:latin typeface="Times New Roman" pitchFamily="18" charset="0"/>
                <a:cs typeface="Times New Roman" pitchFamily="18" charset="0"/>
              </a:rPr>
              <a:t>SALES TAX ADMINISTRATION</a:t>
            </a:r>
          </a:p>
          <a:p>
            <a:pPr lvl="0" algn="ctr"/>
            <a:endParaRPr lang="en-US" sz="2800" b="1" dirty="0">
              <a:solidFill>
                <a:schemeClr val="bg1"/>
              </a:solidFill>
              <a:latin typeface="Times New Roman" pitchFamily="18" charset="0"/>
              <a:cs typeface="Times New Roman" pitchFamily="18" charset="0"/>
            </a:endParaRPr>
          </a:p>
          <a:p>
            <a:pPr algn="ctr"/>
            <a:r>
              <a:rPr lang="en-US" sz="2800" b="1" dirty="0" smtClean="0">
                <a:solidFill>
                  <a:schemeClr val="bg1"/>
                </a:solidFill>
                <a:latin typeface="Times New Roman" pitchFamily="18" charset="0"/>
                <a:cs typeface="Times New Roman" pitchFamily="18" charset="0"/>
              </a:rPr>
              <a:t>PRESENTATION TO </a:t>
            </a:r>
            <a:r>
              <a:rPr lang="en-US" sz="2800" b="1" dirty="0" smtClean="0">
                <a:solidFill>
                  <a:schemeClr val="bg1"/>
                </a:solidFill>
                <a:latin typeface="Times New Roman" pitchFamily="18" charset="0"/>
                <a:cs typeface="Times New Roman" pitchFamily="18" charset="0"/>
              </a:rPr>
              <a:t>ZICA AGM </a:t>
            </a:r>
            <a:endParaRPr lang="en-US" sz="2800" b="1" dirty="0" smtClean="0">
              <a:solidFill>
                <a:schemeClr val="bg1"/>
              </a:solidFill>
              <a:latin typeface="Times New Roman" pitchFamily="18" charset="0"/>
              <a:cs typeface="Times New Roman" pitchFamily="18" charset="0"/>
            </a:endParaRPr>
          </a:p>
          <a:p>
            <a:pPr algn="ctr"/>
            <a:endParaRPr lang="en-US" sz="2800" b="1" dirty="0">
              <a:latin typeface="Times New Roman" pitchFamily="18" charset="0"/>
              <a:cs typeface="Times New Roman" pitchFamily="18" charset="0"/>
            </a:endParaRPr>
          </a:p>
          <a:p>
            <a:pPr algn="ctr"/>
            <a:endParaRPr lang="en-US" sz="2800" b="1" dirty="0" smtClean="0">
              <a:latin typeface="Times New Roman" pitchFamily="18" charset="0"/>
              <a:cs typeface="Times New Roman" pitchFamily="18" charset="0"/>
            </a:endParaRPr>
          </a:p>
          <a:p>
            <a:pPr algn="ctr"/>
            <a:endParaRPr lang="en-US" sz="2800" b="1" dirty="0">
              <a:solidFill>
                <a:schemeClr val="bg1"/>
              </a:solidFill>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BY</a:t>
            </a:r>
          </a:p>
          <a:p>
            <a:pPr algn="ctr"/>
            <a:endParaRPr lang="en-US" sz="2000" b="1" dirty="0">
              <a:latin typeface="Times New Roman" pitchFamily="18" charset="0"/>
              <a:cs typeface="Times New Roman" pitchFamily="18" charset="0"/>
            </a:endParaRPr>
          </a:p>
          <a:p>
            <a:pPr algn="ctr"/>
            <a:r>
              <a:rPr lang="en-GB" sz="2000" b="1" dirty="0" smtClean="0">
                <a:latin typeface="Times New Roman" pitchFamily="18" charset="0"/>
                <a:cs typeface="Times New Roman" pitchFamily="18" charset="0"/>
              </a:rPr>
              <a:t>Moses </a:t>
            </a:r>
            <a:r>
              <a:rPr lang="en-GB" sz="2000" b="1" dirty="0" err="1" smtClean="0">
                <a:latin typeface="Times New Roman" pitchFamily="18" charset="0"/>
                <a:cs typeface="Times New Roman" pitchFamily="18" charset="0"/>
              </a:rPr>
              <a:t>Shuko</a:t>
            </a:r>
            <a:endParaRPr lang="en-US" sz="2000" b="1" dirty="0" smtClean="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Commissioner Domestic Taxes-ZRA</a:t>
            </a:r>
          </a:p>
          <a:p>
            <a:pPr algn="ctr"/>
            <a:endParaRPr lang="en-US" sz="2000" b="1" dirty="0" smtClean="0">
              <a:latin typeface="Times New Roman" pitchFamily="18" charset="0"/>
              <a:cs typeface="Times New Roman" pitchFamily="18" charset="0"/>
            </a:endParaRPr>
          </a:p>
          <a:p>
            <a:pPr algn="ctr"/>
            <a:endParaRPr lang="en-US" sz="2800" b="1" dirty="0">
              <a:solidFill>
                <a:schemeClr val="bg1"/>
              </a:solidFill>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91AF47D8-8303-4DB7-989C-3762F75A448A}" type="slidenum">
              <a:rPr lang="en-US" smtClean="0"/>
              <a:t>1</a:t>
            </a:fld>
            <a:endParaRPr lang="en-US" dirty="0"/>
          </a:p>
        </p:txBody>
      </p:sp>
    </p:spTree>
    <p:extLst>
      <p:ext uri="{BB962C8B-B14F-4D97-AF65-F5344CB8AC3E}">
        <p14:creationId xmlns:p14="http://schemas.microsoft.com/office/powerpoint/2010/main" val="293112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3400" y="1676400"/>
            <a:ext cx="8153400" cy="2308324"/>
          </a:xfrm>
          <a:prstGeom prst="rect">
            <a:avLst/>
          </a:prstGeom>
        </p:spPr>
        <p:txBody>
          <a:bodyPr wrap="square">
            <a:spAutoFit/>
          </a:bodyPr>
          <a:lstStyle/>
          <a:p>
            <a:pPr marL="285750" indent="-285750">
              <a:buFont typeface="Arial" pitchFamily="34" charset="0"/>
              <a:buChar char="•"/>
            </a:pPr>
            <a:r>
              <a:rPr lang="en-US" sz="2400" dirty="0">
                <a:solidFill>
                  <a:prstClr val="black"/>
                </a:solidFill>
                <a:latin typeface="Times New Roman" pitchFamily="18" charset="0"/>
                <a:cs typeface="Times New Roman" pitchFamily="18" charset="0"/>
              </a:rPr>
              <a:t>The full registration </a:t>
            </a:r>
            <a:r>
              <a:rPr lang="en-US" sz="2400" dirty="0" smtClean="0">
                <a:solidFill>
                  <a:prstClr val="black"/>
                </a:solidFill>
                <a:latin typeface="Times New Roman" pitchFamily="18" charset="0"/>
                <a:cs typeface="Times New Roman" pitchFamily="18" charset="0"/>
              </a:rPr>
              <a:t>requirements shall </a:t>
            </a:r>
            <a:r>
              <a:rPr lang="en-US" sz="2400" dirty="0">
                <a:solidFill>
                  <a:prstClr val="black"/>
                </a:solidFill>
                <a:latin typeface="Times New Roman" pitchFamily="18" charset="0"/>
                <a:cs typeface="Times New Roman" pitchFamily="18" charset="0"/>
              </a:rPr>
              <a:t>be prescribed by the Minister by Statutory Instrument.</a:t>
            </a:r>
          </a:p>
          <a:p>
            <a:pPr marL="285750" indent="-285750">
              <a:buFont typeface="Arial" pitchFamily="34" charset="0"/>
              <a:buChar char="•"/>
            </a:pPr>
            <a:endParaRPr lang="en-US"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The </a:t>
            </a:r>
            <a:r>
              <a:rPr lang="en-US" sz="2400" dirty="0" smtClean="0">
                <a:solidFill>
                  <a:prstClr val="black"/>
                </a:solidFill>
                <a:latin typeface="Times New Roman" pitchFamily="18" charset="0"/>
                <a:cs typeface="Times New Roman" pitchFamily="18" charset="0"/>
              </a:rPr>
              <a:t>mandatory registration </a:t>
            </a:r>
            <a:r>
              <a:rPr lang="en-US" sz="2400" dirty="0">
                <a:solidFill>
                  <a:prstClr val="black"/>
                </a:solidFill>
                <a:latin typeface="Times New Roman" pitchFamily="18" charset="0"/>
                <a:cs typeface="Times New Roman" pitchFamily="18" charset="0"/>
              </a:rPr>
              <a:t>threshold has been set at </a:t>
            </a:r>
            <a:r>
              <a:rPr lang="en-US" sz="2400" dirty="0" smtClean="0">
                <a:solidFill>
                  <a:prstClr val="black"/>
                </a:solidFill>
                <a:latin typeface="Times New Roman" pitchFamily="18" charset="0"/>
                <a:cs typeface="Times New Roman" pitchFamily="18" charset="0"/>
              </a:rPr>
              <a:t>an annual turnover of K500,000, unless otherwise specified by the Minister.</a:t>
            </a:r>
            <a:endParaRPr lang="en-US" sz="24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REGISTRATION</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638617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1600200"/>
            <a:ext cx="7848600" cy="4154984"/>
          </a:xfrm>
          <a:prstGeom prst="rect">
            <a:avLst/>
          </a:prstGeom>
        </p:spPr>
        <p:txBody>
          <a:bodyPr wrap="square">
            <a:spAutoFit/>
          </a:bodyPr>
          <a:lstStyle/>
          <a:p>
            <a:pPr algn="just"/>
            <a:r>
              <a:rPr lang="en-US" sz="2400" dirty="0">
                <a:solidFill>
                  <a:prstClr val="black"/>
                </a:solidFill>
                <a:latin typeface="Times New Roman" pitchFamily="18" charset="0"/>
                <a:cs typeface="Times New Roman" pitchFamily="18" charset="0"/>
              </a:rPr>
              <a:t>Taxable Value has been defined in respect of four broad categories as highlighted below</a:t>
            </a:r>
            <a:r>
              <a:rPr lang="en-US" sz="2400" dirty="0" smtClean="0">
                <a:solidFill>
                  <a:prstClr val="black"/>
                </a:solidFill>
                <a:latin typeface="Times New Roman" pitchFamily="18" charset="0"/>
                <a:cs typeface="Times New Roman" pitchFamily="18" charset="0"/>
              </a:rPr>
              <a:t>:</a:t>
            </a:r>
          </a:p>
          <a:p>
            <a:pPr algn="just"/>
            <a:endParaRPr lang="en-US" sz="2400" dirty="0">
              <a:solidFill>
                <a:prstClr val="black"/>
              </a:solidFill>
              <a:latin typeface="Times New Roman" pitchFamily="18" charset="0"/>
              <a:cs typeface="Times New Roman" pitchFamily="18" charset="0"/>
            </a:endParaRPr>
          </a:p>
          <a:p>
            <a:pPr marL="514350" indent="-514350" algn="just">
              <a:buFont typeface="+mj-lt"/>
              <a:buAutoNum type="arabicParenR"/>
            </a:pPr>
            <a:r>
              <a:rPr lang="en-US" sz="2400" dirty="0" smtClean="0">
                <a:solidFill>
                  <a:prstClr val="black"/>
                </a:solidFill>
                <a:latin typeface="Times New Roman" pitchFamily="18" charset="0"/>
                <a:cs typeface="Times New Roman" pitchFamily="18" charset="0"/>
              </a:rPr>
              <a:t>in </a:t>
            </a:r>
            <a:r>
              <a:rPr lang="en-US" sz="2400" dirty="0">
                <a:solidFill>
                  <a:prstClr val="black"/>
                </a:solidFill>
                <a:latin typeface="Times New Roman" pitchFamily="18" charset="0"/>
                <a:cs typeface="Times New Roman" pitchFamily="18" charset="0"/>
              </a:rPr>
              <a:t>the case of goods manufactured in the </a:t>
            </a:r>
            <a:r>
              <a:rPr lang="en-US" sz="2400" dirty="0" smtClean="0">
                <a:solidFill>
                  <a:prstClr val="black"/>
                </a:solidFill>
                <a:latin typeface="Times New Roman" pitchFamily="18" charset="0"/>
                <a:cs typeface="Times New Roman" pitchFamily="18" charset="0"/>
              </a:rPr>
              <a:t>Republic </a:t>
            </a:r>
            <a:r>
              <a:rPr lang="en-US" sz="2400" dirty="0">
                <a:solidFill>
                  <a:prstClr val="black"/>
                </a:solidFill>
                <a:latin typeface="Times New Roman" pitchFamily="18" charset="0"/>
                <a:cs typeface="Times New Roman" pitchFamily="18" charset="0"/>
              </a:rPr>
              <a:t>it shall be the factory cost or the </a:t>
            </a:r>
            <a:r>
              <a:rPr lang="en-US" sz="2400" dirty="0" smtClean="0">
                <a:solidFill>
                  <a:prstClr val="black"/>
                </a:solidFill>
                <a:latin typeface="Times New Roman" pitchFamily="18" charset="0"/>
                <a:cs typeface="Times New Roman" pitchFamily="18" charset="0"/>
              </a:rPr>
              <a:t>selling </a:t>
            </a:r>
            <a:r>
              <a:rPr lang="en-US" sz="2400" dirty="0">
                <a:solidFill>
                  <a:prstClr val="black"/>
                </a:solidFill>
                <a:latin typeface="Times New Roman" pitchFamily="18" charset="0"/>
                <a:cs typeface="Times New Roman" pitchFamily="18" charset="0"/>
              </a:rPr>
              <a:t>price, whichever is higher</a:t>
            </a:r>
            <a:r>
              <a:rPr lang="en-US" sz="2400" dirty="0" smtClean="0">
                <a:solidFill>
                  <a:prstClr val="black"/>
                </a:solidFill>
                <a:latin typeface="Times New Roman" pitchFamily="18" charset="0"/>
                <a:cs typeface="Times New Roman" pitchFamily="18" charset="0"/>
              </a:rPr>
              <a:t>;</a:t>
            </a:r>
          </a:p>
          <a:p>
            <a:pPr marL="514350" indent="-514350" algn="just">
              <a:buFont typeface="+mj-lt"/>
              <a:buAutoNum type="arabicParenR"/>
            </a:pPr>
            <a:endParaRPr lang="en-US" sz="2400" dirty="0" smtClean="0">
              <a:solidFill>
                <a:prstClr val="black"/>
              </a:solidFill>
              <a:latin typeface="Times New Roman" pitchFamily="18" charset="0"/>
              <a:cs typeface="Times New Roman" pitchFamily="18" charset="0"/>
            </a:endParaRPr>
          </a:p>
          <a:p>
            <a:pPr marL="514350" indent="-514350" algn="just">
              <a:buFont typeface="+mj-lt"/>
              <a:buAutoNum type="arabicParenR"/>
            </a:pPr>
            <a:r>
              <a:rPr lang="en-US" sz="2400" dirty="0" smtClean="0">
                <a:solidFill>
                  <a:prstClr val="black"/>
                </a:solidFill>
                <a:latin typeface="Times New Roman" pitchFamily="18" charset="0"/>
                <a:cs typeface="Times New Roman" pitchFamily="18" charset="0"/>
              </a:rPr>
              <a:t>in </a:t>
            </a:r>
            <a:r>
              <a:rPr lang="en-US" sz="2400" dirty="0">
                <a:solidFill>
                  <a:prstClr val="black"/>
                </a:solidFill>
                <a:latin typeface="Times New Roman" pitchFamily="18" charset="0"/>
                <a:cs typeface="Times New Roman" pitchFamily="18" charset="0"/>
              </a:rPr>
              <a:t>the case of other goods supplied by a taxable supplier, the price at which the goods would have been supplied in the ordinary course of business to a person independent of that </a:t>
            </a:r>
            <a:r>
              <a:rPr lang="en-US" sz="2400" dirty="0" smtClean="0">
                <a:solidFill>
                  <a:prstClr val="black"/>
                </a:solidFill>
                <a:latin typeface="Times New Roman" pitchFamily="18" charset="0"/>
                <a:cs typeface="Times New Roman" pitchFamily="18" charset="0"/>
              </a:rPr>
              <a:t>supplier;</a:t>
            </a:r>
            <a:endParaRPr lang="en-US" sz="24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TAXABLE VALUE</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174067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1280041"/>
            <a:ext cx="7848600" cy="4524315"/>
          </a:xfrm>
          <a:prstGeom prst="rect">
            <a:avLst/>
          </a:prstGeom>
        </p:spPr>
        <p:txBody>
          <a:bodyPr wrap="square">
            <a:spAutoFit/>
          </a:bodyPr>
          <a:lstStyle/>
          <a:p>
            <a:pPr marL="514350" indent="-514350" algn="just">
              <a:buFont typeface="+mj-lt"/>
              <a:buAutoNum type="arabicParenR" startAt="3"/>
            </a:pPr>
            <a:r>
              <a:rPr lang="en-US" sz="2400" dirty="0" smtClean="0">
                <a:solidFill>
                  <a:prstClr val="black"/>
                </a:solidFill>
                <a:latin typeface="Times New Roman" pitchFamily="18" charset="0"/>
                <a:cs typeface="Times New Roman" pitchFamily="18" charset="0"/>
              </a:rPr>
              <a:t>in </a:t>
            </a:r>
            <a:r>
              <a:rPr lang="en-US" sz="2400" dirty="0">
                <a:solidFill>
                  <a:prstClr val="black"/>
                </a:solidFill>
                <a:latin typeface="Times New Roman" pitchFamily="18" charset="0"/>
                <a:cs typeface="Times New Roman" pitchFamily="18" charset="0"/>
              </a:rPr>
              <a:t>the case of taxable goods imported into the Republic, tax shall be charged </a:t>
            </a:r>
            <a:r>
              <a:rPr lang="en-US" sz="2400" dirty="0" smtClean="0">
                <a:solidFill>
                  <a:prstClr val="black"/>
                </a:solidFill>
                <a:latin typeface="Times New Roman" pitchFamily="18" charset="0"/>
                <a:cs typeface="Times New Roman" pitchFamily="18" charset="0"/>
              </a:rPr>
              <a:t>on the sum of </a:t>
            </a:r>
          </a:p>
          <a:p>
            <a:pPr algn="just"/>
            <a:endParaRPr lang="en-US" sz="2400" dirty="0">
              <a:solidFill>
                <a:prstClr val="black"/>
              </a:solidFill>
              <a:latin typeface="Times New Roman" pitchFamily="18" charset="0"/>
              <a:cs typeface="Times New Roman" pitchFamily="18" charset="0"/>
            </a:endParaRPr>
          </a:p>
          <a:p>
            <a:pPr marL="971550" lvl="1" indent="-514350" algn="just">
              <a:buFont typeface="+mj-lt"/>
              <a:buAutoNum type="alphaLcParenR"/>
            </a:pPr>
            <a:r>
              <a:rPr lang="en-US" sz="2000" dirty="0" smtClean="0">
                <a:solidFill>
                  <a:prstClr val="black"/>
                </a:solidFill>
                <a:latin typeface="Times New Roman" pitchFamily="18" charset="0"/>
                <a:cs typeface="Times New Roman" pitchFamily="18" charset="0"/>
              </a:rPr>
              <a:t>The value ascertained for the purpose of Customs Duty </a:t>
            </a:r>
            <a:r>
              <a:rPr lang="en-US" sz="2000" dirty="0">
                <a:solidFill>
                  <a:prstClr val="black"/>
                </a:solidFill>
                <a:latin typeface="Times New Roman" pitchFamily="18" charset="0"/>
                <a:cs typeface="Times New Roman" pitchFamily="18" charset="0"/>
              </a:rPr>
              <a:t>under the Customs and Excise Act</a:t>
            </a:r>
            <a:r>
              <a:rPr lang="en-US" sz="2000" dirty="0" smtClean="0">
                <a:solidFill>
                  <a:prstClr val="black"/>
                </a:solidFill>
                <a:latin typeface="Times New Roman" pitchFamily="18" charset="0"/>
                <a:cs typeface="Times New Roman" pitchFamily="18" charset="0"/>
              </a:rPr>
              <a:t>,</a:t>
            </a:r>
          </a:p>
          <a:p>
            <a:pPr marL="971550" lvl="1" indent="-514350" algn="just">
              <a:buFont typeface="+mj-lt"/>
              <a:buAutoNum type="alphaLcParenR"/>
            </a:pPr>
            <a:r>
              <a:rPr lang="en-US" sz="2000" dirty="0" smtClean="0">
                <a:solidFill>
                  <a:prstClr val="black"/>
                </a:solidFill>
                <a:latin typeface="Times New Roman" pitchFamily="18" charset="0"/>
                <a:cs typeface="Times New Roman" pitchFamily="18" charset="0"/>
              </a:rPr>
              <a:t>The amount of Customs Duty payable on the goods, and </a:t>
            </a:r>
          </a:p>
          <a:p>
            <a:pPr marL="971550" lvl="1" indent="-514350" algn="just">
              <a:buFont typeface="+mj-lt"/>
              <a:buAutoNum type="alphaLcParenR"/>
            </a:pPr>
            <a:r>
              <a:rPr lang="en-US" sz="2000" dirty="0" smtClean="0">
                <a:solidFill>
                  <a:prstClr val="black"/>
                </a:solidFill>
                <a:latin typeface="Times New Roman" pitchFamily="18" charset="0"/>
                <a:cs typeface="Times New Roman" pitchFamily="18" charset="0"/>
              </a:rPr>
              <a:t>The amount of Excise Duty payable on the goods.</a:t>
            </a:r>
          </a:p>
          <a:p>
            <a:pPr lvl="1" algn="just"/>
            <a:r>
              <a:rPr lang="en-US" sz="2000" dirty="0" smtClean="0">
                <a:solidFill>
                  <a:prstClr val="black"/>
                </a:solidFill>
                <a:latin typeface="Times New Roman" pitchFamily="18" charset="0"/>
                <a:cs typeface="Times New Roman" pitchFamily="18" charset="0"/>
              </a:rPr>
              <a:t>	  </a:t>
            </a:r>
            <a:r>
              <a:rPr lang="en-US" sz="2000" b="1" dirty="0" smtClean="0">
                <a:solidFill>
                  <a:prstClr val="black"/>
                </a:solidFill>
                <a:latin typeface="Times New Roman" pitchFamily="18" charset="0"/>
                <a:cs typeface="Times New Roman" pitchFamily="18" charset="0"/>
              </a:rPr>
              <a:t>(VDP + CD + ED ) X Tax Rate</a:t>
            </a:r>
            <a:endParaRPr lang="en-US" sz="2000" b="1" dirty="0">
              <a:solidFill>
                <a:prstClr val="black"/>
              </a:solidFill>
              <a:latin typeface="Times New Roman" pitchFamily="18" charset="0"/>
              <a:cs typeface="Times New Roman" pitchFamily="18" charset="0"/>
            </a:endParaRPr>
          </a:p>
          <a:p>
            <a:pPr lvl="1" algn="just"/>
            <a:endParaRPr lang="en-US" sz="2000" dirty="0" smtClean="0">
              <a:solidFill>
                <a:prstClr val="black"/>
              </a:solidFill>
              <a:latin typeface="Times New Roman" pitchFamily="18" charset="0"/>
              <a:cs typeface="Times New Roman" pitchFamily="18" charset="0"/>
            </a:endParaRPr>
          </a:p>
          <a:p>
            <a:pPr marL="514350" indent="-514350" algn="just">
              <a:buFont typeface="+mj-lt"/>
              <a:buAutoNum type="arabicParenR" startAt="3"/>
            </a:pPr>
            <a:r>
              <a:rPr lang="en-US" sz="2400" dirty="0">
                <a:solidFill>
                  <a:prstClr val="black"/>
                </a:solidFill>
                <a:latin typeface="Times New Roman" pitchFamily="18" charset="0"/>
                <a:cs typeface="Times New Roman" pitchFamily="18" charset="0"/>
              </a:rPr>
              <a:t>in the case of services, </a:t>
            </a:r>
            <a:r>
              <a:rPr lang="en-US" sz="2400" dirty="0" smtClean="0">
                <a:solidFill>
                  <a:prstClr val="black"/>
                </a:solidFill>
                <a:latin typeface="Times New Roman" pitchFamily="18" charset="0"/>
                <a:cs typeface="Times New Roman" pitchFamily="18" charset="0"/>
              </a:rPr>
              <a:t>including imported services, the </a:t>
            </a:r>
            <a:r>
              <a:rPr lang="en-US" sz="2400" dirty="0">
                <a:solidFill>
                  <a:prstClr val="black"/>
                </a:solidFill>
                <a:latin typeface="Times New Roman" pitchFamily="18" charset="0"/>
                <a:cs typeface="Times New Roman" pitchFamily="18" charset="0"/>
              </a:rPr>
              <a:t>value or price for which the services are provided including the cost of any incidental services where applicable.</a:t>
            </a: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TAXABLE VALUE</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407694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2464981"/>
            <a:ext cx="7848600" cy="2369880"/>
          </a:xfrm>
          <a:prstGeom prst="rect">
            <a:avLst/>
          </a:prstGeom>
        </p:spPr>
        <p:txBody>
          <a:bodyPr wrap="square">
            <a:spAutoFit/>
          </a:bodyPr>
          <a:lstStyle/>
          <a:p>
            <a:pPr algn="just"/>
            <a:r>
              <a:rPr lang="en-US" sz="2400" dirty="0">
                <a:solidFill>
                  <a:prstClr val="black"/>
                </a:solidFill>
                <a:latin typeface="Times New Roman" pitchFamily="18" charset="0"/>
                <a:cs typeface="Times New Roman" pitchFamily="18" charset="0"/>
              </a:rPr>
              <a:t>The Sales Tax regime will have a dual rate system as follows:</a:t>
            </a: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742950" lvl="1" indent="-285750" algn="just">
              <a:buFont typeface="Arial" pitchFamily="34" charset="0"/>
              <a:buChar char="•"/>
            </a:pPr>
            <a:r>
              <a:rPr lang="en-US" sz="2400" dirty="0">
                <a:solidFill>
                  <a:prstClr val="black"/>
                </a:solidFill>
                <a:latin typeface="Times New Roman" pitchFamily="18" charset="0"/>
                <a:cs typeface="Times New Roman" pitchFamily="18" charset="0"/>
              </a:rPr>
              <a:t>9% in the cases of goods and services supplied within the Republic;</a:t>
            </a: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742950" lvl="1" indent="-285750" algn="just">
              <a:buFont typeface="Arial" pitchFamily="34" charset="0"/>
              <a:buChar char="•"/>
            </a:pPr>
            <a:r>
              <a:rPr lang="en-US" sz="2400" dirty="0">
                <a:solidFill>
                  <a:prstClr val="black"/>
                </a:solidFill>
                <a:latin typeface="Times New Roman" pitchFamily="18" charset="0"/>
                <a:cs typeface="Times New Roman" pitchFamily="18" charset="0"/>
              </a:rPr>
              <a:t>16% in the case of imported goods and services</a:t>
            </a:r>
            <a:r>
              <a:rPr lang="en-US" sz="2800" dirty="0">
                <a:solidFill>
                  <a:prstClr val="black"/>
                </a:solidFill>
                <a:latin typeface="Times New Roman" pitchFamily="18" charset="0"/>
                <a:cs typeface="Times New Roman" pitchFamily="18" charset="0"/>
              </a:rPr>
              <a:t>.</a:t>
            </a: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TAX RATE</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618074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38200" y="1905000"/>
            <a:ext cx="7848600" cy="3600986"/>
          </a:xfrm>
          <a:prstGeom prst="rect">
            <a:avLst/>
          </a:prstGeom>
        </p:spPr>
        <p:txBody>
          <a:bodyPr wrap="square">
            <a:spAutoFit/>
          </a:bodyPr>
          <a:lstStyle/>
          <a:p>
            <a:pPr marL="285750" indent="-285750" algn="just">
              <a:buFont typeface="Arial" pitchFamily="34" charset="0"/>
              <a:buChar char="•"/>
            </a:pPr>
            <a:r>
              <a:rPr lang="en-GB" sz="2400" dirty="0">
                <a:solidFill>
                  <a:prstClr val="black"/>
                </a:solidFill>
                <a:latin typeface="Times New Roman" pitchFamily="18" charset="0"/>
                <a:cs typeface="Times New Roman" pitchFamily="18" charset="0"/>
              </a:rPr>
              <a:t>The Sales Tax Bill number 7</a:t>
            </a:r>
            <a:r>
              <a:rPr lang="en-GB" sz="2400" dirty="0" smtClean="0">
                <a:solidFill>
                  <a:prstClr val="black"/>
                </a:solidFill>
                <a:latin typeface="Times New Roman" pitchFamily="18" charset="0"/>
                <a:cs typeface="Times New Roman" pitchFamily="18" charset="0"/>
              </a:rPr>
              <a:t> </a:t>
            </a:r>
            <a:r>
              <a:rPr lang="en-GB" sz="2400" dirty="0">
                <a:solidFill>
                  <a:prstClr val="black"/>
                </a:solidFill>
                <a:latin typeface="Times New Roman" pitchFamily="18" charset="0"/>
                <a:cs typeface="Times New Roman" pitchFamily="18" charset="0"/>
              </a:rPr>
              <a:t>of </a:t>
            </a:r>
            <a:r>
              <a:rPr lang="en-GB" sz="2400" dirty="0" smtClean="0">
                <a:solidFill>
                  <a:prstClr val="black"/>
                </a:solidFill>
                <a:latin typeface="Times New Roman" pitchFamily="18" charset="0"/>
                <a:cs typeface="Times New Roman" pitchFamily="18" charset="0"/>
              </a:rPr>
              <a:t>2019 has made provisions for exemptions from </a:t>
            </a:r>
            <a:r>
              <a:rPr lang="en-GB" sz="2400" dirty="0">
                <a:solidFill>
                  <a:prstClr val="black"/>
                </a:solidFill>
                <a:latin typeface="Times New Roman" pitchFamily="18" charset="0"/>
                <a:cs typeface="Times New Roman" pitchFamily="18" charset="0"/>
              </a:rPr>
              <a:t>tax on the following:</a:t>
            </a:r>
            <a:endParaRPr lang="en-US" sz="2400" dirty="0">
              <a:solidFill>
                <a:prstClr val="black"/>
              </a:solidFill>
              <a:latin typeface="Times New Roman" pitchFamily="18" charset="0"/>
              <a:cs typeface="Times New Roman" pitchFamily="18" charset="0"/>
            </a:endParaRPr>
          </a:p>
          <a:p>
            <a:pPr marL="971550" lvl="1" indent="-514350" algn="just">
              <a:lnSpc>
                <a:spcPct val="150000"/>
              </a:lnSpc>
              <a:buFont typeface="+mj-lt"/>
              <a:buAutoNum type="alphaLcParenR"/>
            </a:pPr>
            <a:r>
              <a:rPr lang="en-GB" sz="2400" dirty="0" smtClean="0">
                <a:solidFill>
                  <a:prstClr val="black"/>
                </a:solidFill>
                <a:latin typeface="Times New Roman" pitchFamily="18" charset="0"/>
                <a:cs typeface="Times New Roman" pitchFamily="18" charset="0"/>
              </a:rPr>
              <a:t>Capital </a:t>
            </a:r>
            <a:r>
              <a:rPr lang="en-GB" sz="2400" dirty="0">
                <a:solidFill>
                  <a:prstClr val="black"/>
                </a:solidFill>
                <a:latin typeface="Times New Roman" pitchFamily="18" charset="0"/>
                <a:cs typeface="Times New Roman" pitchFamily="18" charset="0"/>
              </a:rPr>
              <a:t>Goods;</a:t>
            </a:r>
          </a:p>
          <a:p>
            <a:pPr marL="971550" lvl="1" indent="-514350" algn="just">
              <a:lnSpc>
                <a:spcPct val="150000"/>
              </a:lnSpc>
              <a:buFont typeface="+mj-lt"/>
              <a:buAutoNum type="alphaLcParenR"/>
            </a:pPr>
            <a:r>
              <a:rPr lang="en-GB" sz="2400" dirty="0" smtClean="0">
                <a:solidFill>
                  <a:prstClr val="black"/>
                </a:solidFill>
                <a:latin typeface="Times New Roman" pitchFamily="18" charset="0"/>
                <a:cs typeface="Times New Roman" pitchFamily="18" charset="0"/>
              </a:rPr>
              <a:t>Inputs (as prescribed in the exemption schedule);</a:t>
            </a:r>
            <a:endParaRPr lang="en-GB" sz="2400" dirty="0">
              <a:solidFill>
                <a:prstClr val="black"/>
              </a:solidFill>
              <a:latin typeface="Times New Roman" pitchFamily="18" charset="0"/>
              <a:cs typeface="Times New Roman" pitchFamily="18" charset="0"/>
            </a:endParaRPr>
          </a:p>
          <a:p>
            <a:pPr marL="971550" lvl="1" indent="-514350" algn="just">
              <a:lnSpc>
                <a:spcPct val="150000"/>
              </a:lnSpc>
              <a:buFont typeface="+mj-lt"/>
              <a:buAutoNum type="alphaLcParenR"/>
            </a:pPr>
            <a:r>
              <a:rPr lang="en-GB" sz="2400" dirty="0">
                <a:solidFill>
                  <a:prstClr val="black"/>
                </a:solidFill>
                <a:latin typeface="Times New Roman" pitchFamily="18" charset="0"/>
                <a:cs typeface="Times New Roman" pitchFamily="18" charset="0"/>
              </a:rPr>
              <a:t>Designated basic and essential goods or services;</a:t>
            </a:r>
          </a:p>
          <a:p>
            <a:pPr marL="971550" lvl="1" indent="-514350" algn="just">
              <a:lnSpc>
                <a:spcPct val="150000"/>
              </a:lnSpc>
              <a:buFont typeface="+mj-lt"/>
              <a:buAutoNum type="alphaLcParenR"/>
            </a:pPr>
            <a:r>
              <a:rPr lang="en-GB" sz="2400" dirty="0">
                <a:solidFill>
                  <a:prstClr val="black"/>
                </a:solidFill>
                <a:latin typeface="Times New Roman" pitchFamily="18" charset="0"/>
                <a:cs typeface="Times New Roman" pitchFamily="18" charset="0"/>
              </a:rPr>
              <a:t>Designated supplies to privileged persons; and</a:t>
            </a:r>
          </a:p>
          <a:p>
            <a:pPr marL="971550" lvl="1" indent="-514350" algn="just">
              <a:lnSpc>
                <a:spcPct val="150000"/>
              </a:lnSpc>
              <a:buFont typeface="+mj-lt"/>
              <a:buAutoNum type="alphaLcParenR"/>
            </a:pPr>
            <a:r>
              <a:rPr lang="en-GB" sz="2400" dirty="0">
                <a:solidFill>
                  <a:prstClr val="black"/>
                </a:solidFill>
                <a:latin typeface="Times New Roman" pitchFamily="18" charset="0"/>
                <a:cs typeface="Times New Roman" pitchFamily="18" charset="0"/>
              </a:rPr>
              <a:t>Exports.</a:t>
            </a:r>
            <a:endParaRPr lang="en-US" sz="24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EXEMPTIONS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3373644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AF47D8-8303-4DB7-989C-3762F75A448A}" type="slidenum">
              <a:rPr lang="en-US" smtClean="0">
                <a:solidFill>
                  <a:prstClr val="black">
                    <a:tint val="75000"/>
                  </a:prstClr>
                </a:solidFill>
              </a:rPr>
              <a:pPr/>
              <a:t>15</a:t>
            </a:fld>
            <a:endParaRPr lang="en-US" dirty="0">
              <a:solidFill>
                <a:prstClr val="black">
                  <a:tint val="75000"/>
                </a:prstClr>
              </a:solidFill>
            </a:endParaRPr>
          </a:p>
        </p:txBody>
      </p:sp>
      <p:sp>
        <p:nvSpPr>
          <p:cNvPr id="3" name="Rectangle 2"/>
          <p:cNvSpPr/>
          <p:nvPr/>
        </p:nvSpPr>
        <p:spPr>
          <a:xfrm>
            <a:off x="152400" y="724735"/>
            <a:ext cx="8839200" cy="461665"/>
          </a:xfrm>
          <a:prstGeom prst="rect">
            <a:avLst/>
          </a:prstGeom>
        </p:spPr>
        <p:txBody>
          <a:bodyPr wrap="square">
            <a:spAutoFit/>
          </a:bodyPr>
          <a:lstStyle/>
          <a:p>
            <a:pPr algn="ctr"/>
            <a:r>
              <a:rPr lang="en-GB" sz="2400" b="1" dirty="0" smtClean="0">
                <a:latin typeface="Times New Roman" panose="02020603050405020304" pitchFamily="18" charset="0"/>
                <a:cs typeface="Times New Roman" panose="02020603050405020304" pitchFamily="18" charset="0"/>
              </a:rPr>
              <a:t>EXEMPTION OF INPUTS  </a:t>
            </a:r>
            <a:endParaRPr lang="en-ZA" sz="2400" b="1" dirty="0">
              <a:latin typeface="Times New Roman" panose="02020603050405020304" pitchFamily="18" charset="0"/>
              <a:cs typeface="Times New Roman" panose="02020603050405020304" pitchFamily="18" charset="0"/>
            </a:endParaRPr>
          </a:p>
        </p:txBody>
      </p:sp>
      <p:sp>
        <p:nvSpPr>
          <p:cNvPr id="4" name="Rectangle 3"/>
          <p:cNvSpPr/>
          <p:nvPr/>
        </p:nvSpPr>
        <p:spPr>
          <a:xfrm>
            <a:off x="457200" y="1371600"/>
            <a:ext cx="8077200" cy="4893647"/>
          </a:xfrm>
          <a:prstGeom prst="rect">
            <a:avLst/>
          </a:prstGeom>
        </p:spPr>
        <p:txBody>
          <a:bodyPr wrap="square">
            <a:spAutoFit/>
          </a:bodyPr>
          <a:lstStyle/>
          <a:p>
            <a:pPr algn="just"/>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determining the exemption </a:t>
            </a:r>
            <a:r>
              <a:rPr lang="en-GB" sz="2400" dirty="0" smtClean="0">
                <a:latin typeface="Times New Roman" panose="02020603050405020304" pitchFamily="18" charset="0"/>
                <a:cs typeface="Times New Roman" panose="02020603050405020304" pitchFamily="18" charset="0"/>
              </a:rPr>
              <a:t>of inputs list</a:t>
            </a:r>
            <a:r>
              <a:rPr lang="en-GB" sz="2400" dirty="0">
                <a:latin typeface="Times New Roman" panose="02020603050405020304" pitchFamily="18" charset="0"/>
                <a:cs typeface="Times New Roman" panose="02020603050405020304" pitchFamily="18" charset="0"/>
              </a:rPr>
              <a:t>, some preliminary background activities which involved stakeholder engagements, reviewing industry submissions and literature reviews were undertaken</a:t>
            </a:r>
            <a:r>
              <a:rPr lang="en-GB" sz="2400" dirty="0" smtClean="0">
                <a:latin typeface="Times New Roman" panose="02020603050405020304" pitchFamily="18" charset="0"/>
                <a:cs typeface="Times New Roman" panose="02020603050405020304" pitchFamily="18" charset="0"/>
              </a:rPr>
              <a:t>.</a:t>
            </a:r>
          </a:p>
          <a:p>
            <a:endParaRPr lang="en-ZA"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line with the international harmonized system, Zambia’s tariff schedule is structured around four tiers, 0%, 5%, 15%, and +25% rates of duty. </a:t>
            </a:r>
            <a:endParaRPr lang="en-GB" sz="2400" dirty="0" smtClean="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Virtually </a:t>
            </a:r>
            <a:r>
              <a:rPr lang="en-GB" sz="2400" dirty="0">
                <a:latin typeface="Times New Roman" panose="02020603050405020304" pitchFamily="18" charset="0"/>
                <a:cs typeface="Times New Roman" panose="02020603050405020304" pitchFamily="18" charset="0"/>
              </a:rPr>
              <a:t>all raw materials and most industrial or productive machinery fall within the 0% to 5 % categories, while most intermediate goods are subject to 15% and imported final products are rated at +25%. </a:t>
            </a:r>
            <a:endParaRPr lang="en-Z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029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AF47D8-8303-4DB7-989C-3762F75A448A}" type="slidenum">
              <a:rPr lang="en-US" smtClean="0">
                <a:solidFill>
                  <a:prstClr val="black">
                    <a:tint val="75000"/>
                  </a:prstClr>
                </a:solidFill>
              </a:rPr>
              <a:pPr/>
              <a:t>16</a:t>
            </a:fld>
            <a:endParaRPr lang="en-US" dirty="0">
              <a:solidFill>
                <a:prstClr val="black">
                  <a:tint val="75000"/>
                </a:prstClr>
              </a:solidFill>
            </a:endParaRPr>
          </a:p>
        </p:txBody>
      </p:sp>
      <p:sp>
        <p:nvSpPr>
          <p:cNvPr id="3" name="Rectangle 2"/>
          <p:cNvSpPr/>
          <p:nvPr/>
        </p:nvSpPr>
        <p:spPr>
          <a:xfrm>
            <a:off x="457200" y="1170801"/>
            <a:ext cx="8229600" cy="5170646"/>
          </a:xfrm>
          <a:prstGeom prst="rect">
            <a:avLst/>
          </a:prstGeom>
        </p:spPr>
        <p:txBody>
          <a:bodyPr wrap="square">
            <a:spAutoFit/>
          </a:bodyPr>
          <a:lstStyle/>
          <a:p>
            <a:pPr algn="just"/>
            <a:r>
              <a:rPr lang="en-GB" sz="2400" dirty="0">
                <a:latin typeface="Times New Roman" panose="02020603050405020304" pitchFamily="18" charset="0"/>
                <a:cs typeface="Times New Roman" panose="02020603050405020304" pitchFamily="18" charset="0"/>
              </a:rPr>
              <a:t>Additionally, products that have a prioritisation from Government attract a lower rate of duty ranging from 0% – 15%. This is done continuously and thus reflects the current view and regard of industry. </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It was on this basis that the sales tax exemptions schedule was drawn by considering VAT standard rated products that attract a duty rate ranging from 0% - 5</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Furthermore, </a:t>
            </a:r>
            <a:r>
              <a:rPr lang="en-GB" sz="2400" dirty="0">
                <a:latin typeface="Times New Roman" panose="02020603050405020304" pitchFamily="18" charset="0"/>
                <a:cs typeface="Times New Roman" panose="02020603050405020304" pitchFamily="18" charset="0"/>
              </a:rPr>
              <a:t>consideration was given to industry proposals in order to encompass industry needs. This followed wide consultation with stakeholders to identify and verify what should be deemed as approved inputs for inclusion in the schedule.</a:t>
            </a:r>
          </a:p>
          <a:p>
            <a:pPr algn="just"/>
            <a:endParaRPr lang="en-ZA" dirty="0"/>
          </a:p>
        </p:txBody>
      </p:sp>
      <p:sp>
        <p:nvSpPr>
          <p:cNvPr id="4" name="Rectangle 3"/>
          <p:cNvSpPr/>
          <p:nvPr/>
        </p:nvSpPr>
        <p:spPr>
          <a:xfrm>
            <a:off x="533400" y="278249"/>
            <a:ext cx="8229600" cy="830997"/>
          </a:xfrm>
          <a:prstGeom prst="rect">
            <a:avLst/>
          </a:prstGeom>
        </p:spPr>
        <p:txBody>
          <a:bodyPr wrap="square">
            <a:spAutoFit/>
          </a:bodyPr>
          <a:lstStyle/>
          <a:p>
            <a:pPr algn="just"/>
            <a:endParaRPr lang="en-GB" sz="2400" b="1" dirty="0" smtClean="0"/>
          </a:p>
          <a:p>
            <a:pPr algn="ctr"/>
            <a:r>
              <a:rPr lang="en-GB" sz="2400" b="1" dirty="0" smtClean="0">
                <a:latin typeface="Times New Roman" panose="02020603050405020304" pitchFamily="18" charset="0"/>
                <a:cs typeface="Times New Roman" panose="02020603050405020304" pitchFamily="18" charset="0"/>
              </a:rPr>
              <a:t>EXEMPTION OF INPUTS</a:t>
            </a:r>
            <a:endParaRPr lang="en-GB" sz="2400" dirty="0"/>
          </a:p>
        </p:txBody>
      </p:sp>
    </p:spTree>
    <p:extLst>
      <p:ext uri="{BB962C8B-B14F-4D97-AF65-F5344CB8AC3E}">
        <p14:creationId xmlns:p14="http://schemas.microsoft.com/office/powerpoint/2010/main" val="188259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AF47D8-8303-4DB7-989C-3762F75A448A}" type="slidenum">
              <a:rPr lang="en-US" smtClean="0">
                <a:solidFill>
                  <a:prstClr val="black">
                    <a:tint val="75000"/>
                  </a:prstClr>
                </a:solidFill>
              </a:rPr>
              <a:pPr/>
              <a:t>17</a:t>
            </a:fld>
            <a:endParaRPr lang="en-US" dirty="0">
              <a:solidFill>
                <a:prstClr val="black">
                  <a:tint val="75000"/>
                </a:prstClr>
              </a:solidFill>
            </a:endParaRPr>
          </a:p>
        </p:txBody>
      </p:sp>
      <p:sp>
        <p:nvSpPr>
          <p:cNvPr id="3" name="Rectangle 2"/>
          <p:cNvSpPr/>
          <p:nvPr/>
        </p:nvSpPr>
        <p:spPr>
          <a:xfrm>
            <a:off x="228600" y="533400"/>
            <a:ext cx="8153400" cy="461665"/>
          </a:xfrm>
          <a:prstGeom prst="rect">
            <a:avLst/>
          </a:prstGeom>
        </p:spPr>
        <p:txBody>
          <a:bodyPr wrap="square">
            <a:spAutoFit/>
          </a:bodyPr>
          <a:lstStyle/>
          <a:p>
            <a:pPr algn="ctr"/>
            <a:r>
              <a:rPr lang="en-GB" altLang="en-US" sz="2400" b="1" dirty="0" smtClean="0">
                <a:solidFill>
                  <a:srgbClr val="000000"/>
                </a:solidFill>
                <a:latin typeface="Times New Roman" panose="02020603050405020304" pitchFamily="18" charset="0"/>
                <a:cs typeface="Times New Roman" panose="02020603050405020304" pitchFamily="18" charset="0"/>
              </a:rPr>
              <a:t>EXEMPTION </a:t>
            </a:r>
            <a:r>
              <a:rPr lang="en-GB" altLang="en-US" sz="2400" b="1" dirty="0">
                <a:solidFill>
                  <a:srgbClr val="000000"/>
                </a:solidFill>
                <a:latin typeface="Times New Roman" panose="02020603050405020304" pitchFamily="18" charset="0"/>
                <a:cs typeface="Times New Roman" panose="02020603050405020304" pitchFamily="18" charset="0"/>
              </a:rPr>
              <a:t>OF </a:t>
            </a:r>
            <a:r>
              <a:rPr lang="en-GB" altLang="en-US" sz="2400" b="1" dirty="0" smtClean="0">
                <a:solidFill>
                  <a:srgbClr val="000000"/>
                </a:solidFill>
                <a:latin typeface="Times New Roman" panose="02020603050405020304" pitchFamily="18" charset="0"/>
                <a:cs typeface="Times New Roman" panose="02020603050405020304" pitchFamily="18" charset="0"/>
              </a:rPr>
              <a:t>INPUTS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04800" y="1143000"/>
            <a:ext cx="8534400" cy="5139869"/>
          </a:xfrm>
          <a:prstGeom prst="rect">
            <a:avLst/>
          </a:prstGeom>
        </p:spPr>
        <p:txBody>
          <a:bodyPr wrap="square">
            <a:spAutoFit/>
          </a:bodyPr>
          <a:lstStyle/>
          <a:p>
            <a:pPr algn="ctr"/>
            <a:r>
              <a:rPr lang="en-GB" sz="2000" b="1" dirty="0" smtClean="0">
                <a:latin typeface="Times New Roman" panose="02020603050405020304" pitchFamily="18" charset="0"/>
                <a:cs typeface="Times New Roman" panose="02020603050405020304" pitchFamily="18" charset="0"/>
              </a:rPr>
              <a:t>Items included on the </a:t>
            </a:r>
            <a:r>
              <a:rPr lang="en-GB" sz="2000" b="1" dirty="0">
                <a:latin typeface="Times New Roman" panose="02020603050405020304" pitchFamily="18" charset="0"/>
                <a:cs typeface="Times New Roman" panose="02020603050405020304" pitchFamily="18" charset="0"/>
              </a:rPr>
              <a:t>Sales Tax </a:t>
            </a:r>
            <a:r>
              <a:rPr lang="en-GB" sz="2000" b="1" dirty="0" smtClean="0">
                <a:latin typeface="Times New Roman" panose="02020603050405020304" pitchFamily="18" charset="0"/>
                <a:cs typeface="Times New Roman" panose="02020603050405020304" pitchFamily="18" charset="0"/>
              </a:rPr>
              <a:t>Input Exemption List met </a:t>
            </a:r>
            <a:r>
              <a:rPr lang="en-GB" sz="2000" b="1" dirty="0">
                <a:latin typeface="Times New Roman" panose="02020603050405020304" pitchFamily="18" charset="0"/>
                <a:cs typeface="Times New Roman" panose="02020603050405020304" pitchFamily="18" charset="0"/>
              </a:rPr>
              <a:t>one or more of the following criteria:</a:t>
            </a:r>
            <a:endParaRPr lang="en-ZA" sz="2000" b="1" dirty="0">
              <a:latin typeface="Times New Roman" panose="02020603050405020304" pitchFamily="18" charset="0"/>
              <a:cs typeface="Times New Roman" panose="02020603050405020304" pitchFamily="18" charset="0"/>
            </a:endParaRPr>
          </a:p>
          <a:p>
            <a:pPr lvl="0">
              <a:lnSpc>
                <a:spcPct val="150000"/>
              </a:lnSpc>
            </a:pPr>
            <a:r>
              <a:rPr lang="en-GB" sz="2000" dirty="0" smtClean="0">
                <a:latin typeface="Times New Roman" panose="02020603050405020304" pitchFamily="18" charset="0"/>
                <a:cs typeface="Times New Roman" panose="02020603050405020304" pitchFamily="18" charset="0"/>
              </a:rPr>
              <a:t>(a) Industry </a:t>
            </a:r>
            <a:r>
              <a:rPr lang="en-GB" sz="2000" dirty="0">
                <a:latin typeface="Times New Roman" panose="02020603050405020304" pitchFamily="18" charset="0"/>
                <a:cs typeface="Times New Roman" panose="02020603050405020304" pitchFamily="18" charset="0"/>
              </a:rPr>
              <a:t>submissions</a:t>
            </a:r>
            <a:endParaRPr lang="en-ZA" sz="2000" dirty="0">
              <a:latin typeface="Times New Roman" panose="02020603050405020304" pitchFamily="18" charset="0"/>
              <a:cs typeface="Times New Roman" panose="02020603050405020304" pitchFamily="18" charset="0"/>
            </a:endParaRPr>
          </a:p>
          <a:p>
            <a:pPr>
              <a:lnSpc>
                <a:spcPct val="150000"/>
              </a:lnSpc>
            </a:pPr>
            <a:r>
              <a:rPr lang="en-GB" sz="2000" dirty="0" smtClean="0">
                <a:latin typeface="Times New Roman" panose="02020603050405020304" pitchFamily="18" charset="0"/>
                <a:cs typeface="Times New Roman" panose="02020603050405020304" pitchFamily="18" charset="0"/>
              </a:rPr>
              <a:t>(b) Items </a:t>
            </a:r>
            <a:r>
              <a:rPr lang="en-GB" sz="2000" dirty="0">
                <a:latin typeface="Times New Roman" panose="02020603050405020304" pitchFamily="18" charset="0"/>
                <a:cs typeface="Times New Roman" panose="02020603050405020304" pitchFamily="18" charset="0"/>
              </a:rPr>
              <a:t>with customs duty of 0% and 5%</a:t>
            </a:r>
            <a:endParaRPr lang="en-ZA" sz="2000" dirty="0">
              <a:latin typeface="Times New Roman" panose="02020603050405020304" pitchFamily="18" charset="0"/>
              <a:cs typeface="Times New Roman" panose="02020603050405020304" pitchFamily="18" charset="0"/>
            </a:endParaRPr>
          </a:p>
          <a:p>
            <a:pPr>
              <a:lnSpc>
                <a:spcPct val="150000"/>
              </a:lnSpc>
            </a:pPr>
            <a:r>
              <a:rPr lang="en-GB" sz="2000" dirty="0" smtClean="0">
                <a:latin typeface="Times New Roman" panose="02020603050405020304" pitchFamily="18" charset="0"/>
                <a:cs typeface="Times New Roman" panose="02020603050405020304" pitchFamily="18" charset="0"/>
              </a:rPr>
              <a:t>(c) Non-Consumables </a:t>
            </a:r>
            <a:endParaRPr lang="en-ZA" sz="2000" dirty="0">
              <a:latin typeface="Times New Roman" panose="02020603050405020304" pitchFamily="18" charset="0"/>
              <a:cs typeface="Times New Roman" panose="02020603050405020304" pitchFamily="18" charset="0"/>
            </a:endParaRPr>
          </a:p>
          <a:p>
            <a:pPr>
              <a:lnSpc>
                <a:spcPct val="150000"/>
              </a:lnSpc>
            </a:pPr>
            <a:r>
              <a:rPr lang="en-GB" sz="2000" dirty="0" smtClean="0">
                <a:latin typeface="Times New Roman" panose="02020603050405020304" pitchFamily="18" charset="0"/>
                <a:cs typeface="Times New Roman" panose="02020603050405020304" pitchFamily="18" charset="0"/>
              </a:rPr>
              <a:t>(d) Capital </a:t>
            </a:r>
            <a:r>
              <a:rPr lang="en-GB" sz="2000" dirty="0">
                <a:latin typeface="Times New Roman" panose="02020603050405020304" pitchFamily="18" charset="0"/>
                <a:cs typeface="Times New Roman" panose="02020603050405020304" pitchFamily="18" charset="0"/>
              </a:rPr>
              <a:t>items, excluding parts and accessories of machinery, equipment and </a:t>
            </a:r>
            <a:endParaRPr lang="en-GB" sz="2000" dirty="0" smtClean="0">
              <a:latin typeface="Times New Roman" panose="02020603050405020304" pitchFamily="18" charset="0"/>
              <a:cs typeface="Times New Roman" panose="02020603050405020304" pitchFamily="18" charset="0"/>
            </a:endParaRPr>
          </a:p>
          <a:p>
            <a:pPr>
              <a:lnSpc>
                <a:spcPct val="150000"/>
              </a:lnSpc>
            </a:pP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      structures</a:t>
            </a:r>
            <a:endParaRPr lang="en-ZA" sz="2000" dirty="0">
              <a:latin typeface="Times New Roman" panose="02020603050405020304" pitchFamily="18" charset="0"/>
              <a:cs typeface="Times New Roman" panose="02020603050405020304" pitchFamily="18" charset="0"/>
            </a:endParaRPr>
          </a:p>
          <a:p>
            <a:pPr>
              <a:lnSpc>
                <a:spcPct val="150000"/>
              </a:lnSpc>
            </a:pPr>
            <a:r>
              <a:rPr lang="en-GB" sz="2000" dirty="0" smtClean="0">
                <a:latin typeface="Times New Roman" panose="02020603050405020304" pitchFamily="18" charset="0"/>
                <a:cs typeface="Times New Roman" panose="02020603050405020304" pitchFamily="18" charset="0"/>
              </a:rPr>
              <a:t>(e) Chemicals </a:t>
            </a:r>
            <a:r>
              <a:rPr lang="en-GB" sz="2000" dirty="0">
                <a:latin typeface="Times New Roman" panose="02020603050405020304" pitchFamily="18" charset="0"/>
                <a:cs typeface="Times New Roman" panose="02020603050405020304" pitchFamily="18" charset="0"/>
              </a:rPr>
              <a:t>for industrial use, excluding those with multiple uses and </a:t>
            </a:r>
            <a:endParaRPr lang="en-GB" sz="2000" dirty="0" smtClean="0">
              <a:latin typeface="Times New Roman" panose="02020603050405020304" pitchFamily="18" charset="0"/>
              <a:cs typeface="Times New Roman" panose="02020603050405020304" pitchFamily="18" charset="0"/>
            </a:endParaRPr>
          </a:p>
          <a:p>
            <a:pPr>
              <a:lnSpc>
                <a:spcPct val="150000"/>
              </a:lnSpc>
            </a:pP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      possibility </a:t>
            </a:r>
            <a:r>
              <a:rPr lang="en-GB" sz="2000" dirty="0">
                <a:latin typeface="Times New Roman" panose="02020603050405020304" pitchFamily="18" charset="0"/>
                <a:cs typeface="Times New Roman" panose="02020603050405020304" pitchFamily="18" charset="0"/>
              </a:rPr>
              <a:t>for </a:t>
            </a:r>
            <a:r>
              <a:rPr lang="en-GB" sz="2000" dirty="0" smtClean="0">
                <a:latin typeface="Times New Roman" panose="02020603050405020304" pitchFamily="18" charset="0"/>
                <a:cs typeface="Times New Roman" panose="02020603050405020304" pitchFamily="18" charset="0"/>
              </a:rPr>
              <a:t>domestic </a:t>
            </a:r>
            <a:r>
              <a:rPr lang="en-GB" sz="2000" dirty="0">
                <a:latin typeface="Times New Roman" panose="02020603050405020304" pitchFamily="18" charset="0"/>
                <a:cs typeface="Times New Roman" panose="02020603050405020304" pitchFamily="18" charset="0"/>
              </a:rPr>
              <a:t>use</a:t>
            </a:r>
            <a:endParaRPr lang="en-ZA" sz="2000" dirty="0">
              <a:latin typeface="Times New Roman" panose="02020603050405020304" pitchFamily="18" charset="0"/>
              <a:cs typeface="Times New Roman" panose="02020603050405020304" pitchFamily="18" charset="0"/>
            </a:endParaRPr>
          </a:p>
          <a:p>
            <a:pPr marL="457200" indent="-457200">
              <a:lnSpc>
                <a:spcPct val="150000"/>
              </a:lnSpc>
              <a:buAutoNum type="alphaLcParenBoth" startAt="6"/>
            </a:pPr>
            <a:r>
              <a:rPr lang="en-GB" sz="2000" dirty="0" smtClean="0">
                <a:latin typeface="Times New Roman" panose="02020603050405020304" pitchFamily="18" charset="0"/>
                <a:cs typeface="Times New Roman" panose="02020603050405020304" pitchFamily="18" charset="0"/>
              </a:rPr>
              <a:t>Inputs </a:t>
            </a:r>
            <a:r>
              <a:rPr lang="en-GB" sz="2000" dirty="0">
                <a:latin typeface="Times New Roman" panose="02020603050405020304" pitchFamily="18" charset="0"/>
                <a:cs typeface="Times New Roman" panose="02020603050405020304" pitchFamily="18" charset="0"/>
              </a:rPr>
              <a:t>purchased in </a:t>
            </a:r>
            <a:r>
              <a:rPr lang="en-GB" sz="2000" dirty="0" smtClean="0">
                <a:latin typeface="Times New Roman" panose="02020603050405020304" pitchFamily="18" charset="0"/>
                <a:cs typeface="Times New Roman" panose="02020603050405020304" pitchFamily="18" charset="0"/>
              </a:rPr>
              <a:t>bulk</a:t>
            </a:r>
          </a:p>
          <a:p>
            <a:pPr>
              <a:lnSpc>
                <a:spcPct val="150000"/>
              </a:lnSpc>
            </a:pPr>
            <a:r>
              <a:rPr lang="en-GB" b="1" dirty="0" smtClean="0">
                <a:latin typeface="Times New Roman" panose="02020603050405020304" pitchFamily="18" charset="0"/>
                <a:cs typeface="Times New Roman" panose="02020603050405020304" pitchFamily="18" charset="0"/>
              </a:rPr>
              <a:t>Note</a:t>
            </a:r>
            <a:r>
              <a:rPr lang="en-GB" sz="2000" b="1" dirty="0" smtClean="0">
                <a:latin typeface="Times New Roman" panose="02020603050405020304" pitchFamily="18" charset="0"/>
                <a:cs typeface="Times New Roman" panose="02020603050405020304" pitchFamily="18" charset="0"/>
              </a:rPr>
              <a:t>: </a:t>
            </a:r>
            <a:r>
              <a:rPr lang="en-GB" sz="1200" b="1" i="1" dirty="0" smtClean="0">
                <a:latin typeface="Times New Roman" panose="02020603050405020304" pitchFamily="18" charset="0"/>
                <a:cs typeface="Times New Roman" panose="02020603050405020304" pitchFamily="18" charset="0"/>
              </a:rPr>
              <a:t>The </a:t>
            </a:r>
            <a:r>
              <a:rPr lang="en-GB" sz="1200" b="1" i="1" dirty="0">
                <a:latin typeface="Times New Roman" panose="02020603050405020304" pitchFamily="18" charset="0"/>
                <a:cs typeface="Times New Roman" panose="02020603050405020304" pitchFamily="18" charset="0"/>
              </a:rPr>
              <a:t>list of approved inputs by sector shall be accessible through various media including the ZRA website</a:t>
            </a:r>
            <a:r>
              <a:rPr lang="en-GB" sz="1200" b="1" dirty="0">
                <a:latin typeface="Times New Roman" panose="02020603050405020304" pitchFamily="18" charset="0"/>
                <a:cs typeface="Times New Roman" panose="02020603050405020304" pitchFamily="18" charset="0"/>
              </a:rPr>
              <a:t>. </a:t>
            </a:r>
            <a:endParaRPr lang="en-ZA" sz="1200" b="1" dirty="0">
              <a:latin typeface="Times New Roman" panose="02020603050405020304" pitchFamily="18" charset="0"/>
              <a:cs typeface="Times New Roman" panose="02020603050405020304" pitchFamily="18" charset="0"/>
            </a:endParaRPr>
          </a:p>
          <a:p>
            <a:endParaRPr lang="en-GB" altLang="en-US"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7284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801" y="1752600"/>
            <a:ext cx="7848600" cy="2677656"/>
          </a:xfrm>
          <a:prstGeom prst="rect">
            <a:avLst/>
          </a:prstGeom>
        </p:spPr>
        <p:txBody>
          <a:bodyPr wrap="square">
            <a:spAutoFit/>
          </a:bodyPr>
          <a:lstStyle/>
          <a:p>
            <a:pPr marL="285750" indent="-285750" algn="just">
              <a:buFont typeface="Arial" pitchFamily="34" charset="0"/>
              <a:buChar char="•"/>
            </a:pPr>
            <a:r>
              <a:rPr lang="en-US" sz="2400" dirty="0" smtClean="0">
                <a:solidFill>
                  <a:prstClr val="black"/>
                </a:solidFill>
                <a:latin typeface="Times New Roman" pitchFamily="18" charset="0"/>
                <a:cs typeface="Times New Roman" pitchFamily="18" charset="0"/>
              </a:rPr>
              <a:t>Selected inputs of registered producers and manufacturers will be exempt from Sales Tax so as  to minimize the escalation of production costs.</a:t>
            </a: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GB" sz="2400" dirty="0">
                <a:solidFill>
                  <a:prstClr val="black"/>
                </a:solidFill>
                <a:latin typeface="Times New Roman" pitchFamily="18" charset="0"/>
                <a:cs typeface="Times New Roman" pitchFamily="18" charset="0"/>
              </a:rPr>
              <a:t>Qualifying suppliers shall be issued with Sales Tax exemption certificates. </a:t>
            </a:r>
            <a:endParaRPr lang="en-GB" sz="2400" dirty="0" smtClean="0">
              <a:solidFill>
                <a:prstClr val="black"/>
              </a:solidFill>
              <a:latin typeface="Times New Roman" pitchFamily="18" charset="0"/>
              <a:cs typeface="Times New Roman" pitchFamily="18" charset="0"/>
            </a:endParaRPr>
          </a:p>
          <a:p>
            <a:pPr marL="285750" indent="-285750" algn="just">
              <a:buFont typeface="Arial" pitchFamily="34" charset="0"/>
              <a:buChar char="•"/>
            </a:pPr>
            <a:endParaRPr lang="en-GB" sz="2400" dirty="0" smtClean="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EXEMPTION OF INPUTS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4191065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42046" y="1371600"/>
            <a:ext cx="7848600" cy="4401205"/>
          </a:xfrm>
          <a:prstGeom prst="rect">
            <a:avLst/>
          </a:prstGeom>
        </p:spPr>
        <p:txBody>
          <a:bodyPr wrap="square">
            <a:spAutoFit/>
          </a:bodyPr>
          <a:lstStyle/>
          <a:p>
            <a:pPr marL="285750" indent="-285750" algn="just">
              <a:lnSpc>
                <a:spcPts val="2800"/>
              </a:lnSpc>
              <a:buFont typeface="Arial" pitchFamily="34" charset="0"/>
              <a:buChar char="•"/>
            </a:pPr>
            <a:r>
              <a:rPr lang="en-GB" sz="2400" dirty="0">
                <a:solidFill>
                  <a:prstClr val="black"/>
                </a:solidFill>
                <a:latin typeface="Times New Roman" pitchFamily="18" charset="0"/>
                <a:cs typeface="Times New Roman" pitchFamily="18" charset="0"/>
              </a:rPr>
              <a:t>The certificate shall only be issued to approved manufacturers and producers specifying the </a:t>
            </a:r>
            <a:r>
              <a:rPr lang="en-GB" sz="2400" dirty="0" smtClean="0">
                <a:solidFill>
                  <a:prstClr val="black"/>
                </a:solidFill>
                <a:latin typeface="Times New Roman" pitchFamily="18" charset="0"/>
                <a:cs typeface="Times New Roman" pitchFamily="18" charset="0"/>
              </a:rPr>
              <a:t>supplies </a:t>
            </a:r>
            <a:r>
              <a:rPr lang="en-GB" sz="2400" dirty="0">
                <a:solidFill>
                  <a:prstClr val="black"/>
                </a:solidFill>
                <a:latin typeface="Times New Roman" pitchFamily="18" charset="0"/>
                <a:cs typeface="Times New Roman" pitchFamily="18" charset="0"/>
              </a:rPr>
              <a:t>for which the taxpayer may be </a:t>
            </a:r>
            <a:r>
              <a:rPr lang="en-GB" sz="2400" dirty="0" smtClean="0">
                <a:solidFill>
                  <a:prstClr val="black"/>
                </a:solidFill>
                <a:latin typeface="Times New Roman" pitchFamily="18" charset="0"/>
                <a:cs typeface="Times New Roman" pitchFamily="18" charset="0"/>
              </a:rPr>
              <a:t>exempt according to their sector.</a:t>
            </a:r>
            <a:endParaRPr lang="en-GB" sz="2400" dirty="0">
              <a:solidFill>
                <a:prstClr val="black"/>
              </a:solidFill>
              <a:latin typeface="Times New Roman" pitchFamily="18" charset="0"/>
              <a:cs typeface="Times New Roman" pitchFamily="18" charset="0"/>
            </a:endParaRPr>
          </a:p>
          <a:p>
            <a:pPr marL="285750" indent="-285750" algn="just">
              <a:lnSpc>
                <a:spcPts val="2800"/>
              </a:lnSpc>
              <a:buFont typeface="Arial" pitchFamily="34" charset="0"/>
              <a:buChar char="•"/>
            </a:pPr>
            <a:endParaRPr lang="en-GB" sz="2400" dirty="0" smtClean="0">
              <a:solidFill>
                <a:prstClr val="black"/>
              </a:solidFill>
              <a:latin typeface="Times New Roman" pitchFamily="18" charset="0"/>
              <a:cs typeface="Times New Roman" pitchFamily="18" charset="0"/>
            </a:endParaRPr>
          </a:p>
          <a:p>
            <a:pPr marL="285750" indent="-285750" algn="just">
              <a:lnSpc>
                <a:spcPts val="2800"/>
              </a:lnSpc>
              <a:buFont typeface="Arial" pitchFamily="34" charset="0"/>
              <a:buChar char="•"/>
            </a:pPr>
            <a:r>
              <a:rPr lang="en-GB" sz="2400" dirty="0" smtClean="0">
                <a:solidFill>
                  <a:prstClr val="black"/>
                </a:solidFill>
                <a:latin typeface="Times New Roman" pitchFamily="18" charset="0"/>
                <a:cs typeface="Times New Roman" pitchFamily="18" charset="0"/>
              </a:rPr>
              <a:t>The </a:t>
            </a:r>
            <a:r>
              <a:rPr lang="en-GB" sz="2400" dirty="0">
                <a:solidFill>
                  <a:prstClr val="black"/>
                </a:solidFill>
                <a:latin typeface="Times New Roman" pitchFamily="18" charset="0"/>
                <a:cs typeface="Times New Roman" pitchFamily="18" charset="0"/>
              </a:rPr>
              <a:t>Commissioner </a:t>
            </a:r>
            <a:r>
              <a:rPr lang="en-GB" sz="2400" dirty="0" smtClean="0">
                <a:solidFill>
                  <a:prstClr val="black"/>
                </a:solidFill>
                <a:latin typeface="Times New Roman" pitchFamily="18" charset="0"/>
                <a:cs typeface="Times New Roman" pitchFamily="18" charset="0"/>
              </a:rPr>
              <a:t>General </a:t>
            </a:r>
            <a:r>
              <a:rPr lang="en-GB" sz="2400" dirty="0">
                <a:solidFill>
                  <a:prstClr val="black"/>
                </a:solidFill>
                <a:latin typeface="Times New Roman" pitchFamily="18" charset="0"/>
                <a:cs typeface="Times New Roman" pitchFamily="18" charset="0"/>
              </a:rPr>
              <a:t>shall </a:t>
            </a:r>
            <a:r>
              <a:rPr lang="en-GB" sz="2400" dirty="0" smtClean="0">
                <a:solidFill>
                  <a:prstClr val="black"/>
                </a:solidFill>
                <a:latin typeface="Times New Roman" pitchFamily="18" charset="0"/>
                <a:cs typeface="Times New Roman" pitchFamily="18" charset="0"/>
              </a:rPr>
              <a:t>issue </a:t>
            </a:r>
            <a:r>
              <a:rPr lang="en-GB" sz="2400" dirty="0">
                <a:solidFill>
                  <a:prstClr val="black"/>
                </a:solidFill>
                <a:latin typeface="Times New Roman" pitchFamily="18" charset="0"/>
                <a:cs typeface="Times New Roman" pitchFamily="18" charset="0"/>
              </a:rPr>
              <a:t>the exemption certificates</a:t>
            </a:r>
            <a:r>
              <a:rPr lang="en-GB" sz="2400" dirty="0" smtClean="0">
                <a:solidFill>
                  <a:prstClr val="black"/>
                </a:solidFill>
                <a:latin typeface="Times New Roman" pitchFamily="18" charset="0"/>
                <a:cs typeface="Times New Roman" pitchFamily="18" charset="0"/>
              </a:rPr>
              <a:t>.</a:t>
            </a:r>
          </a:p>
          <a:p>
            <a:pPr marL="285750" indent="-285750" algn="just">
              <a:lnSpc>
                <a:spcPts val="2800"/>
              </a:lnSpc>
              <a:buFont typeface="Arial" pitchFamily="34" charset="0"/>
              <a:buChar char="•"/>
            </a:pPr>
            <a:endParaRPr lang="en-GB" sz="2400" dirty="0">
              <a:solidFill>
                <a:prstClr val="black"/>
              </a:solidFill>
              <a:latin typeface="Times New Roman" pitchFamily="18" charset="0"/>
              <a:cs typeface="Times New Roman" pitchFamily="18" charset="0"/>
            </a:endParaRPr>
          </a:p>
          <a:p>
            <a:pPr marL="285750" indent="-285750" algn="just">
              <a:lnSpc>
                <a:spcPts val="2800"/>
              </a:lnSpc>
              <a:buFont typeface="Arial" pitchFamily="34" charset="0"/>
              <a:buChar char="•"/>
            </a:pPr>
            <a:r>
              <a:rPr lang="en-GB" sz="2400" dirty="0">
                <a:solidFill>
                  <a:prstClr val="black"/>
                </a:solidFill>
                <a:latin typeface="Times New Roman" pitchFamily="18" charset="0"/>
                <a:cs typeface="Times New Roman" pitchFamily="18" charset="0"/>
              </a:rPr>
              <a:t>ZRA shall provide suppliers with a mechanism for confirming the exemption status of persons </a:t>
            </a:r>
            <a:r>
              <a:rPr lang="en-GB" sz="2400" dirty="0" smtClean="0">
                <a:solidFill>
                  <a:prstClr val="black"/>
                </a:solidFill>
                <a:latin typeface="Times New Roman" pitchFamily="18" charset="0"/>
                <a:cs typeface="Times New Roman" pitchFamily="18" charset="0"/>
              </a:rPr>
              <a:t>through validation </a:t>
            </a:r>
            <a:r>
              <a:rPr lang="en-GB" sz="2400" dirty="0">
                <a:solidFill>
                  <a:prstClr val="black"/>
                </a:solidFill>
                <a:latin typeface="Times New Roman" pitchFamily="18" charset="0"/>
                <a:cs typeface="Times New Roman" pitchFamily="18" charset="0"/>
              </a:rPr>
              <a:t>of the </a:t>
            </a:r>
            <a:r>
              <a:rPr lang="en-GB" sz="2400" dirty="0" smtClean="0">
                <a:solidFill>
                  <a:prstClr val="black"/>
                </a:solidFill>
                <a:latin typeface="Times New Roman" pitchFamily="18" charset="0"/>
                <a:cs typeface="Times New Roman" pitchFamily="18" charset="0"/>
              </a:rPr>
              <a:t>Taxpayer Identification Number (TPIN) </a:t>
            </a:r>
            <a:r>
              <a:rPr lang="en-GB" sz="2400" dirty="0">
                <a:solidFill>
                  <a:prstClr val="black"/>
                </a:solidFill>
                <a:latin typeface="Times New Roman" pitchFamily="18" charset="0"/>
                <a:cs typeface="Times New Roman" pitchFamily="18" charset="0"/>
              </a:rPr>
              <a:t>on the ZRA portal or </a:t>
            </a:r>
            <a:r>
              <a:rPr lang="en-GB" sz="2400" dirty="0" smtClean="0">
                <a:solidFill>
                  <a:prstClr val="black"/>
                </a:solidFill>
                <a:latin typeface="Times New Roman" pitchFamily="18" charset="0"/>
                <a:cs typeface="Times New Roman" pitchFamily="18" charset="0"/>
              </a:rPr>
              <a:t> Unstructured Supplementary Service Data (USSD) </a:t>
            </a:r>
            <a:r>
              <a:rPr lang="en-GB" sz="2400" dirty="0">
                <a:solidFill>
                  <a:prstClr val="black"/>
                </a:solidFill>
                <a:latin typeface="Times New Roman" pitchFamily="18" charset="0"/>
                <a:cs typeface="Times New Roman" pitchFamily="18" charset="0"/>
              </a:rPr>
              <a:t>application on </a:t>
            </a:r>
            <a:r>
              <a:rPr lang="en-GB" sz="2400" dirty="0" smtClean="0">
                <a:solidFill>
                  <a:prstClr val="black"/>
                </a:solidFill>
                <a:latin typeface="Times New Roman" pitchFamily="18" charset="0"/>
                <a:cs typeface="Times New Roman" pitchFamily="18" charset="0"/>
              </a:rPr>
              <a:t>Tax</a:t>
            </a:r>
            <a:r>
              <a:rPr lang="en-GB" sz="2400" i="1" dirty="0" smtClean="0">
                <a:solidFill>
                  <a:prstClr val="black"/>
                </a:solidFill>
                <a:latin typeface="Times New Roman" pitchFamily="18" charset="0"/>
                <a:cs typeface="Times New Roman" pitchFamily="18" charset="0"/>
              </a:rPr>
              <a:t>O</a:t>
            </a:r>
            <a:r>
              <a:rPr lang="en-GB" sz="2400" dirty="0" smtClean="0">
                <a:solidFill>
                  <a:prstClr val="black"/>
                </a:solidFill>
                <a:latin typeface="Times New Roman" pitchFamily="18" charset="0"/>
                <a:cs typeface="Times New Roman" pitchFamily="18" charset="0"/>
              </a:rPr>
              <a:t>nphone.</a:t>
            </a:r>
            <a:endParaRPr lang="en-GB" sz="24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EXEMPTION OF INPUTS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50041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1280041"/>
            <a:ext cx="7848600" cy="5565947"/>
          </a:xfrm>
          <a:prstGeom prst="rect">
            <a:avLst/>
          </a:prstGeom>
        </p:spPr>
        <p:txBody>
          <a:bodyPr wrap="square">
            <a:spAutoFit/>
          </a:bodyPr>
          <a:lstStyle/>
          <a:p>
            <a:pPr marL="285750" indent="-285750">
              <a:lnSpc>
                <a:spcPct val="150000"/>
              </a:lnSpc>
              <a:buFont typeface="Arial" pitchFamily="34" charset="0"/>
              <a:buChar char="•"/>
            </a:pPr>
            <a:r>
              <a:rPr lang="en-US" sz="2400" dirty="0" smtClean="0">
                <a:latin typeface="Times New Roman" pitchFamily="18" charset="0"/>
                <a:cs typeface="Times New Roman" pitchFamily="18" charset="0"/>
              </a:rPr>
              <a:t>Introduction</a:t>
            </a:r>
          </a:p>
          <a:p>
            <a:pPr marL="285750" indent="-285750">
              <a:lnSpc>
                <a:spcPct val="150000"/>
              </a:lnSpc>
              <a:buFont typeface="Arial" pitchFamily="34" charset="0"/>
              <a:buChar char="•"/>
            </a:pPr>
            <a:r>
              <a:rPr lang="en-GB" sz="2400" dirty="0" smtClean="0">
                <a:latin typeface="Times New Roman" pitchFamily="18" charset="0"/>
                <a:cs typeface="Times New Roman" pitchFamily="18" charset="0"/>
              </a:rPr>
              <a:t>What has gone wrong with VAT?</a:t>
            </a:r>
          </a:p>
          <a:p>
            <a:pPr marL="285750" indent="-285750">
              <a:lnSpc>
                <a:spcPct val="150000"/>
              </a:lnSpc>
              <a:buFont typeface="Arial" pitchFamily="34" charset="0"/>
              <a:buChar char="•"/>
            </a:pPr>
            <a:r>
              <a:rPr lang="en-GB" sz="2400" dirty="0" smtClean="0">
                <a:latin typeface="Times New Roman" pitchFamily="18" charset="0"/>
                <a:cs typeface="Times New Roman" pitchFamily="18" charset="0"/>
              </a:rPr>
              <a:t>Why Sales Tax</a:t>
            </a:r>
            <a:endParaRPr lang="en-US" sz="2400"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sz="2400" dirty="0" smtClean="0">
                <a:latin typeface="Times New Roman" pitchFamily="18" charset="0"/>
                <a:cs typeface="Times New Roman" pitchFamily="18" charset="0"/>
              </a:rPr>
              <a:t>Scope and Imposition</a:t>
            </a:r>
          </a:p>
          <a:p>
            <a:pPr marL="285750" indent="-285750">
              <a:lnSpc>
                <a:spcPct val="150000"/>
              </a:lnSpc>
              <a:buFont typeface="Arial" pitchFamily="34" charset="0"/>
              <a:buChar char="•"/>
            </a:pPr>
            <a:r>
              <a:rPr lang="en-US" sz="2400" dirty="0" smtClean="0">
                <a:latin typeface="Times New Roman" pitchFamily="18" charset="0"/>
                <a:cs typeface="Times New Roman" pitchFamily="18" charset="0"/>
              </a:rPr>
              <a:t>Registration requirements</a:t>
            </a:r>
          </a:p>
          <a:p>
            <a:pPr marL="285750" indent="-285750">
              <a:lnSpc>
                <a:spcPct val="150000"/>
              </a:lnSpc>
              <a:buFont typeface="Arial" pitchFamily="34" charset="0"/>
              <a:buChar char="•"/>
            </a:pPr>
            <a:r>
              <a:rPr lang="en-US" sz="2400" dirty="0">
                <a:latin typeface="Times New Roman" pitchFamily="18" charset="0"/>
                <a:cs typeface="Times New Roman" pitchFamily="18" charset="0"/>
              </a:rPr>
              <a:t>Taxable Value</a:t>
            </a:r>
          </a:p>
          <a:p>
            <a:pPr marL="285750" indent="-285750">
              <a:lnSpc>
                <a:spcPct val="150000"/>
              </a:lnSpc>
              <a:buFont typeface="Arial" pitchFamily="34" charset="0"/>
              <a:buChar char="•"/>
            </a:pPr>
            <a:r>
              <a:rPr lang="en-US" sz="2400" dirty="0" smtClean="0">
                <a:latin typeface="Times New Roman" pitchFamily="18" charset="0"/>
                <a:cs typeface="Times New Roman" pitchFamily="18" charset="0"/>
              </a:rPr>
              <a:t>Tax Rates</a:t>
            </a:r>
          </a:p>
          <a:p>
            <a:pPr marL="285750" indent="-285750">
              <a:lnSpc>
                <a:spcPct val="150000"/>
              </a:lnSpc>
              <a:buFont typeface="Arial" pitchFamily="34" charset="0"/>
              <a:buChar char="•"/>
            </a:pPr>
            <a:r>
              <a:rPr lang="en-US" sz="2400" dirty="0" smtClean="0">
                <a:latin typeface="Times New Roman" pitchFamily="18" charset="0"/>
                <a:cs typeface="Times New Roman" pitchFamily="18" charset="0"/>
              </a:rPr>
              <a:t>Exemptions</a:t>
            </a:r>
          </a:p>
          <a:p>
            <a:pPr marL="285750" indent="-285750">
              <a:lnSpc>
                <a:spcPct val="150000"/>
              </a:lnSpc>
              <a:buFont typeface="Arial" pitchFamily="34" charset="0"/>
              <a:buChar char="•"/>
            </a:pPr>
            <a:r>
              <a:rPr lang="en-US" sz="2400" dirty="0" smtClean="0">
                <a:latin typeface="Times New Roman" pitchFamily="18" charset="0"/>
                <a:cs typeface="Times New Roman" pitchFamily="18" charset="0"/>
              </a:rPr>
              <a:t>Other administration modalities</a:t>
            </a:r>
          </a:p>
          <a:p>
            <a:pPr marL="285750" indent="-285750">
              <a:lnSpc>
                <a:spcPct val="150000"/>
              </a:lnSpc>
              <a:buFont typeface="Arial" pitchFamily="34" charset="0"/>
              <a:buChar char="•"/>
            </a:pPr>
            <a:r>
              <a:rPr lang="en-US" sz="2400" dirty="0" smtClean="0">
                <a:solidFill>
                  <a:prstClr val="black"/>
                </a:solidFill>
                <a:latin typeface="Times New Roman" pitchFamily="18" charset="0"/>
                <a:cs typeface="Times New Roman" pitchFamily="18" charset="0"/>
              </a:rPr>
              <a:t>Transition measures</a:t>
            </a:r>
            <a:endParaRPr lang="en-US" sz="2400" dirty="0" smtClean="0">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smtClean="0">
                <a:solidFill>
                  <a:srgbClr val="000000"/>
                </a:solidFill>
                <a:latin typeface="Times New Roman" panose="02020603050405020304" pitchFamily="18" charset="0"/>
                <a:cs typeface="Times New Roman" panose="02020603050405020304" pitchFamily="18" charset="0"/>
              </a:rPr>
              <a:t/>
            </a:r>
            <a:br>
              <a:rPr lang="en-GB" altLang="en-US" sz="3200" b="1" dirty="0" smtClean="0">
                <a:solidFill>
                  <a:srgbClr val="000000"/>
                </a:solidFill>
                <a:latin typeface="Times New Roman" panose="02020603050405020304" pitchFamily="18" charset="0"/>
                <a:cs typeface="Times New Roman" panose="02020603050405020304" pitchFamily="18" charset="0"/>
              </a:rPr>
            </a:br>
            <a:r>
              <a:rPr lang="en-GB" altLang="en-US" sz="3200" b="1" dirty="0" smtClean="0">
                <a:solidFill>
                  <a:srgbClr val="000000"/>
                </a:solidFill>
                <a:latin typeface="Times New Roman" panose="02020603050405020304" pitchFamily="18" charset="0"/>
                <a:cs typeface="Times New Roman" panose="02020603050405020304" pitchFamily="18" charset="0"/>
              </a:rPr>
              <a:t>OUTLINE OF PRESENTATION</a:t>
            </a:r>
            <a:endParaRPr lang="en-US" sz="32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2</a:t>
            </a:fld>
            <a:endParaRPr lang="en-US" dirty="0"/>
          </a:p>
        </p:txBody>
      </p:sp>
    </p:spTree>
    <p:extLst>
      <p:ext uri="{BB962C8B-B14F-4D97-AF65-F5344CB8AC3E}">
        <p14:creationId xmlns:p14="http://schemas.microsoft.com/office/powerpoint/2010/main" val="2772603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42046" y="1905000"/>
            <a:ext cx="7848600" cy="3447098"/>
          </a:xfrm>
          <a:prstGeom prst="rect">
            <a:avLst/>
          </a:prstGeom>
        </p:spPr>
        <p:txBody>
          <a:bodyPr wrap="square">
            <a:spAutoFit/>
          </a:bodyPr>
          <a:lstStyle/>
          <a:p>
            <a:pPr marL="285750" indent="-285750" algn="just">
              <a:buFont typeface="Arial" pitchFamily="34" charset="0"/>
              <a:buChar char="•"/>
            </a:pPr>
            <a:r>
              <a:rPr lang="en-GB" sz="2400" dirty="0">
                <a:solidFill>
                  <a:prstClr val="black"/>
                </a:solidFill>
                <a:latin typeface="Times New Roman" pitchFamily="18" charset="0"/>
                <a:cs typeface="Times New Roman" pitchFamily="18" charset="0"/>
              </a:rPr>
              <a:t>A schedule of exempt inputs has been developed </a:t>
            </a:r>
            <a:r>
              <a:rPr lang="en-GB" sz="2400" dirty="0" smtClean="0">
                <a:solidFill>
                  <a:prstClr val="black"/>
                </a:solidFill>
                <a:latin typeface="Times New Roman" pitchFamily="18" charset="0"/>
                <a:cs typeface="Times New Roman" pitchFamily="18" charset="0"/>
              </a:rPr>
              <a:t>after </a:t>
            </a:r>
            <a:r>
              <a:rPr lang="en-GB" sz="2400" dirty="0">
                <a:solidFill>
                  <a:prstClr val="black"/>
                </a:solidFill>
                <a:latin typeface="Times New Roman" pitchFamily="18" charset="0"/>
                <a:cs typeface="Times New Roman" pitchFamily="18" charset="0"/>
              </a:rPr>
              <a:t>consultation </a:t>
            </a:r>
            <a:r>
              <a:rPr lang="en-GB" sz="2400" dirty="0" smtClean="0">
                <a:solidFill>
                  <a:prstClr val="black"/>
                </a:solidFill>
                <a:latin typeface="Times New Roman" pitchFamily="18" charset="0"/>
                <a:cs typeface="Times New Roman" pitchFamily="18" charset="0"/>
              </a:rPr>
              <a:t>with </a:t>
            </a:r>
            <a:r>
              <a:rPr lang="en-GB" sz="2400" dirty="0">
                <a:solidFill>
                  <a:prstClr val="black"/>
                </a:solidFill>
                <a:latin typeface="Times New Roman" pitchFamily="18" charset="0"/>
                <a:cs typeface="Times New Roman" pitchFamily="18" charset="0"/>
              </a:rPr>
              <a:t>industry and stakeholders</a:t>
            </a:r>
            <a:r>
              <a:rPr lang="en-GB" sz="2400" dirty="0" smtClean="0">
                <a:solidFill>
                  <a:prstClr val="black"/>
                </a:solidFill>
                <a:latin typeface="Times New Roman" pitchFamily="18" charset="0"/>
                <a:cs typeface="Times New Roman" pitchFamily="18" charset="0"/>
              </a:rPr>
              <a:t>.</a:t>
            </a:r>
          </a:p>
          <a:p>
            <a:pPr marL="285750" indent="-285750" algn="just">
              <a:buFont typeface="Arial" pitchFamily="34" charset="0"/>
              <a:buChar char="•"/>
            </a:pPr>
            <a:endParaRPr lang="en-GB"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GB" sz="2400" dirty="0" smtClean="0">
                <a:solidFill>
                  <a:prstClr val="black"/>
                </a:solidFill>
                <a:latin typeface="Times New Roman" pitchFamily="18" charset="0"/>
                <a:cs typeface="Times New Roman" pitchFamily="18" charset="0"/>
              </a:rPr>
              <a:t>Taxable suppliers will be expected to record and report all transactions of exempt inputs in the Sales Tax return.</a:t>
            </a:r>
          </a:p>
          <a:p>
            <a:pPr marL="285750" indent="-285750" algn="just">
              <a:buFont typeface="Arial" pitchFamily="34" charset="0"/>
              <a:buChar char="•"/>
            </a:pPr>
            <a:endParaRPr lang="en-GB" sz="2400" dirty="0" smtClean="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GB" sz="2400" dirty="0">
                <a:solidFill>
                  <a:prstClr val="black"/>
                </a:solidFill>
                <a:latin typeface="Times New Roman" pitchFamily="18" charset="0"/>
                <a:cs typeface="Times New Roman" pitchFamily="18" charset="0"/>
              </a:rPr>
              <a:t>ZRA </a:t>
            </a:r>
            <a:r>
              <a:rPr lang="en-GB" sz="2400" dirty="0" smtClean="0">
                <a:solidFill>
                  <a:prstClr val="black"/>
                </a:solidFill>
                <a:latin typeface="Times New Roman" pitchFamily="18" charset="0"/>
                <a:cs typeface="Times New Roman" pitchFamily="18" charset="0"/>
              </a:rPr>
              <a:t>will compare </a:t>
            </a:r>
            <a:r>
              <a:rPr lang="en-GB" sz="2400" dirty="0">
                <a:solidFill>
                  <a:prstClr val="black"/>
                </a:solidFill>
                <a:latin typeface="Times New Roman" pitchFamily="18" charset="0"/>
                <a:cs typeface="Times New Roman" pitchFamily="18" charset="0"/>
              </a:rPr>
              <a:t>inputs to reported outputs for compliance purposes</a:t>
            </a:r>
            <a:r>
              <a:rPr lang="en-GB" sz="2400" dirty="0" smtClean="0">
                <a:solidFill>
                  <a:prstClr val="black"/>
                </a:solidFill>
                <a:latin typeface="Times New Roman" pitchFamily="18" charset="0"/>
                <a:cs typeface="Times New Roman" pitchFamily="18" charset="0"/>
              </a:rPr>
              <a:t>.</a:t>
            </a:r>
          </a:p>
          <a:p>
            <a:pPr marL="285750" indent="-285750" algn="just">
              <a:buFont typeface="Arial" pitchFamily="34" charset="0"/>
              <a:buChar char="•"/>
            </a:pPr>
            <a:endParaRPr lang="en-GB" sz="26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EXEMPTION OF INPUTS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3442352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1280041"/>
            <a:ext cx="7848600" cy="4216539"/>
          </a:xfrm>
          <a:prstGeom prst="rect">
            <a:avLst/>
          </a:prstGeom>
        </p:spPr>
        <p:txBody>
          <a:bodyPr wrap="square">
            <a:spAutoFit/>
          </a:bodyPr>
          <a:lstStyle/>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A taxable supplier shall issue a tax invoice for all goods or services supplied. </a:t>
            </a:r>
          </a:p>
          <a:p>
            <a:pPr marL="285750" indent="-285750" algn="just">
              <a:buFont typeface="Arial" pitchFamily="34" charset="0"/>
              <a:buChar char="•"/>
            </a:pPr>
            <a:endParaRPr lang="en-US" sz="2400" dirty="0" smtClean="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smtClean="0">
                <a:solidFill>
                  <a:prstClr val="black"/>
                </a:solidFill>
                <a:latin typeface="Times New Roman" pitchFamily="18" charset="0"/>
                <a:cs typeface="Times New Roman" pitchFamily="18" charset="0"/>
              </a:rPr>
              <a:t>All Business to Business transactions shall be required to indicate the TPIN of the buyer and seller on the invoice.</a:t>
            </a: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The Commissioner-General shall prescribe the manner and form of the tax invoice which may be issued from an Electronic Fiscal Device, accounting software or from a pre-printed book</a:t>
            </a:r>
            <a:r>
              <a:rPr lang="en-US" sz="2400" dirty="0" smtClean="0">
                <a:solidFill>
                  <a:prstClr val="black"/>
                </a:solidFill>
                <a:latin typeface="Times New Roman" pitchFamily="18" charset="0"/>
                <a:cs typeface="Times New Roman" pitchFamily="18" charset="0"/>
              </a:rPr>
              <a:t>.</a:t>
            </a:r>
          </a:p>
          <a:p>
            <a:pPr algn="just"/>
            <a:endParaRPr lang="en-US" sz="28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206277" y="76200"/>
            <a:ext cx="8785323" cy="914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en-US" sz="2400" b="1" dirty="0" smtClean="0">
              <a:solidFill>
                <a:srgbClr val="000000"/>
              </a:solidFill>
              <a:latin typeface="Times New Roman" panose="02020603050405020304" pitchFamily="18" charset="0"/>
              <a:cs typeface="Times New Roman" panose="02020603050405020304" pitchFamily="18" charset="0"/>
            </a:endParaRPr>
          </a:p>
          <a:p>
            <a:r>
              <a:rPr lang="en-GB" altLang="en-US" sz="2400" b="1" dirty="0" smtClean="0">
                <a:solidFill>
                  <a:srgbClr val="000000"/>
                </a:solidFill>
                <a:latin typeface="Times New Roman" panose="02020603050405020304" pitchFamily="18" charset="0"/>
                <a:cs typeface="Times New Roman" panose="02020603050405020304" pitchFamily="18" charset="0"/>
              </a:rPr>
              <a:t>OTHER </a:t>
            </a:r>
            <a:r>
              <a:rPr lang="en-GB" altLang="en-US" sz="2400" b="1" dirty="0">
                <a:solidFill>
                  <a:srgbClr val="000000"/>
                </a:solidFill>
                <a:latin typeface="Times New Roman" panose="02020603050405020304" pitchFamily="18" charset="0"/>
                <a:cs typeface="Times New Roman" panose="02020603050405020304" pitchFamily="18" charset="0"/>
              </a:rPr>
              <a:t>ADMINISTRATION </a:t>
            </a:r>
            <a:r>
              <a:rPr lang="en-GB" altLang="en-US" sz="2400" b="1" dirty="0" smtClean="0">
                <a:solidFill>
                  <a:srgbClr val="000000"/>
                </a:solidFill>
                <a:latin typeface="Times New Roman" panose="02020603050405020304" pitchFamily="18" charset="0"/>
                <a:cs typeface="Times New Roman" panose="02020603050405020304" pitchFamily="18" charset="0"/>
              </a:rPr>
              <a:t>MODALITIES :TAX INVOICE</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066884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1676400"/>
            <a:ext cx="7848600" cy="3046988"/>
          </a:xfrm>
          <a:prstGeom prst="rect">
            <a:avLst/>
          </a:prstGeom>
        </p:spPr>
        <p:txBody>
          <a:bodyPr wrap="square">
            <a:spAutoFit/>
          </a:bodyPr>
          <a:lstStyle/>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The due date </a:t>
            </a:r>
            <a:r>
              <a:rPr lang="en-US" sz="2400" dirty="0" smtClean="0">
                <a:solidFill>
                  <a:prstClr val="black"/>
                </a:solidFill>
                <a:latin typeface="Times New Roman" pitchFamily="18" charset="0"/>
                <a:cs typeface="Times New Roman" pitchFamily="18" charset="0"/>
              </a:rPr>
              <a:t>for Sales Tax returns and payments shall be </a:t>
            </a:r>
            <a:r>
              <a:rPr lang="en-US" sz="2400" dirty="0">
                <a:solidFill>
                  <a:prstClr val="black"/>
                </a:solidFill>
                <a:latin typeface="Times New Roman" pitchFamily="18" charset="0"/>
                <a:cs typeface="Times New Roman" pitchFamily="18" charset="0"/>
              </a:rPr>
              <a:t>by the 18th day of the month following the relevant period.</a:t>
            </a: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In the case of returns from withholding agents, the returns and payments shall be due by the 16th day of the month following the relevant period.</a:t>
            </a: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Penalties for </a:t>
            </a:r>
            <a:r>
              <a:rPr lang="en-US" sz="2400" dirty="0" smtClean="0">
                <a:solidFill>
                  <a:prstClr val="black"/>
                </a:solidFill>
                <a:latin typeface="Times New Roman" pitchFamily="18" charset="0"/>
                <a:cs typeface="Times New Roman" pitchFamily="18" charset="0"/>
              </a:rPr>
              <a:t>non-compliance shall be imposed.</a:t>
            </a:r>
            <a:endParaRPr lang="en-US" sz="24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206277" y="76200"/>
            <a:ext cx="8861523" cy="1066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en-US" sz="2400" b="1" dirty="0" smtClean="0">
              <a:solidFill>
                <a:srgbClr val="000000"/>
              </a:solidFill>
              <a:latin typeface="Times New Roman" panose="02020603050405020304" pitchFamily="18" charset="0"/>
              <a:cs typeface="Times New Roman" panose="02020603050405020304" pitchFamily="18" charset="0"/>
            </a:endParaRPr>
          </a:p>
          <a:p>
            <a:r>
              <a:rPr lang="en-GB" altLang="en-US" sz="2400" b="1" dirty="0" smtClean="0">
                <a:solidFill>
                  <a:srgbClr val="000000"/>
                </a:solidFill>
                <a:latin typeface="Times New Roman" panose="02020603050405020304" pitchFamily="18" charset="0"/>
                <a:cs typeface="Times New Roman" panose="02020603050405020304" pitchFamily="18" charset="0"/>
              </a:rPr>
              <a:t>OTHER ADMINISTRATION MODALITIES:</a:t>
            </a:r>
          </a:p>
          <a:p>
            <a:r>
              <a:rPr lang="en-US" sz="2400" b="1" dirty="0" smtClean="0">
                <a:solidFill>
                  <a:prstClr val="black"/>
                </a:solidFill>
                <a:latin typeface="Times New Roman" pitchFamily="18" charset="0"/>
                <a:cs typeface="Times New Roman" pitchFamily="18" charset="0"/>
              </a:rPr>
              <a:t>RETURNS </a:t>
            </a:r>
            <a:r>
              <a:rPr lang="en-US" sz="2400" b="1" dirty="0">
                <a:solidFill>
                  <a:prstClr val="black"/>
                </a:solidFill>
                <a:latin typeface="Times New Roman" pitchFamily="18" charset="0"/>
                <a:cs typeface="Times New Roman" pitchFamily="18" charset="0"/>
              </a:rPr>
              <a:t>AND </a:t>
            </a:r>
            <a:r>
              <a:rPr lang="en-US" sz="2400" b="1" dirty="0" smtClean="0">
                <a:solidFill>
                  <a:prstClr val="black"/>
                </a:solidFill>
                <a:latin typeface="Times New Roman" pitchFamily="18" charset="0"/>
                <a:cs typeface="Times New Roman" pitchFamily="18" charset="0"/>
              </a:rPr>
              <a:t>PAYMENTS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91AF47D8-8303-4DB7-989C-3762F75A448A}"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2373262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20480" y="1905000"/>
            <a:ext cx="7968554" cy="3046988"/>
          </a:xfrm>
          <a:prstGeom prst="rect">
            <a:avLst/>
          </a:prstGeom>
        </p:spPr>
        <p:txBody>
          <a:bodyPr wrap="square">
            <a:spAutoFit/>
          </a:bodyPr>
          <a:lstStyle/>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All suppliers on statutory Value Added Tax registration will automatically be registered for sales tax</a:t>
            </a:r>
            <a:r>
              <a:rPr lang="en-US" sz="2400" dirty="0" smtClean="0">
                <a:solidFill>
                  <a:prstClr val="black"/>
                </a:solidFill>
                <a:latin typeface="Times New Roman" pitchFamily="18" charset="0"/>
                <a:cs typeface="Times New Roman" pitchFamily="18" charset="0"/>
              </a:rPr>
              <a:t>;</a:t>
            </a:r>
          </a:p>
          <a:p>
            <a:pPr marL="457200" indent="-457200" algn="just">
              <a:buFont typeface="Arial" panose="020B0604020202020204" pitchFamily="34" charset="0"/>
              <a:buChar char="•"/>
            </a:pP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The due date for the last normal VAT return will be by the 18th of the month in which the Sales Tax takes effect</a:t>
            </a:r>
            <a:r>
              <a:rPr lang="en-US" sz="2400" dirty="0" smtClean="0">
                <a:solidFill>
                  <a:prstClr val="black"/>
                </a:solidFill>
                <a:latin typeface="Times New Roman" pitchFamily="18" charset="0"/>
                <a:cs typeface="Times New Roman" pitchFamily="18" charset="0"/>
              </a:rPr>
              <a:t>;</a:t>
            </a:r>
          </a:p>
          <a:p>
            <a:pPr marL="457200" indent="-457200" algn="just">
              <a:buFont typeface="Arial" panose="020B0604020202020204" pitchFamily="34" charset="0"/>
              <a:buChar char="•"/>
            </a:pP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In addition to the </a:t>
            </a:r>
            <a:r>
              <a:rPr lang="en-US" sz="2400" dirty="0" smtClean="0">
                <a:solidFill>
                  <a:prstClr val="black"/>
                </a:solidFill>
                <a:latin typeface="Times New Roman" pitchFamily="18" charset="0"/>
                <a:cs typeface="Times New Roman" pitchFamily="18" charset="0"/>
              </a:rPr>
              <a:t>last </a:t>
            </a:r>
            <a:r>
              <a:rPr lang="en-US" sz="2400" dirty="0">
                <a:solidFill>
                  <a:prstClr val="black"/>
                </a:solidFill>
                <a:latin typeface="Times New Roman" pitchFamily="18" charset="0"/>
                <a:cs typeface="Times New Roman" pitchFamily="18" charset="0"/>
              </a:rPr>
              <a:t>normal VAT return, suppliers will be required to submit a final VAT return</a:t>
            </a:r>
            <a:r>
              <a:rPr lang="en-US" sz="2400" dirty="0" smtClean="0">
                <a:solidFill>
                  <a:prstClr val="black"/>
                </a:solidFill>
                <a:latin typeface="Times New Roman" pitchFamily="18" charset="0"/>
                <a:cs typeface="Times New Roman" pitchFamily="18" charset="0"/>
              </a:rPr>
              <a:t>;</a:t>
            </a:r>
            <a:endParaRPr lang="en-US" sz="24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206277" y="76200"/>
            <a:ext cx="8709123" cy="914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en-US" sz="3200" b="1" dirty="0" smtClean="0">
              <a:solidFill>
                <a:srgbClr val="000000"/>
              </a:solidFill>
              <a:latin typeface="Times New Roman" panose="02020603050405020304" pitchFamily="18" charset="0"/>
              <a:cs typeface="Times New Roman" panose="02020603050405020304" pitchFamily="18" charset="0"/>
            </a:endParaRPr>
          </a:p>
          <a:p>
            <a:r>
              <a:rPr lang="en-GB" altLang="en-US" sz="2400" b="1" dirty="0" smtClean="0">
                <a:solidFill>
                  <a:srgbClr val="000000"/>
                </a:solidFill>
                <a:latin typeface="Times New Roman" panose="02020603050405020304" pitchFamily="18" charset="0"/>
                <a:cs typeface="Times New Roman" panose="02020603050405020304" pitchFamily="18" charset="0"/>
              </a:rPr>
              <a:t>TRANSITIONAL MEASURES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3375081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42046" y="1280041"/>
            <a:ext cx="7968554" cy="3416320"/>
          </a:xfrm>
          <a:prstGeom prst="rect">
            <a:avLst/>
          </a:prstGeom>
        </p:spPr>
        <p:txBody>
          <a:bodyPr wrap="square">
            <a:spAutoFit/>
          </a:bodyPr>
          <a:lstStyle/>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With regards to VAT withholding agents, the due date for the </a:t>
            </a:r>
            <a:r>
              <a:rPr lang="en-US" sz="2400" dirty="0" smtClean="0">
                <a:solidFill>
                  <a:prstClr val="black"/>
                </a:solidFill>
                <a:latin typeface="Times New Roman" pitchFamily="18" charset="0"/>
                <a:cs typeface="Times New Roman" pitchFamily="18" charset="0"/>
              </a:rPr>
              <a:t>last </a:t>
            </a:r>
            <a:r>
              <a:rPr lang="en-US" sz="2400" dirty="0">
                <a:solidFill>
                  <a:prstClr val="black"/>
                </a:solidFill>
                <a:latin typeface="Times New Roman" pitchFamily="18" charset="0"/>
                <a:cs typeface="Times New Roman" pitchFamily="18" charset="0"/>
              </a:rPr>
              <a:t>VAT return will be by the 16th of the month in which the Sales Tax takes </a:t>
            </a:r>
            <a:r>
              <a:rPr lang="en-US" sz="2400" dirty="0" smtClean="0">
                <a:solidFill>
                  <a:prstClr val="black"/>
                </a:solidFill>
                <a:latin typeface="Times New Roman" pitchFamily="18" charset="0"/>
                <a:cs typeface="Times New Roman" pitchFamily="18" charset="0"/>
              </a:rPr>
              <a:t>effect</a:t>
            </a:r>
            <a:r>
              <a:rPr lang="en-US" sz="2400" dirty="0">
                <a:solidFill>
                  <a:prstClr val="black"/>
                </a:solidFill>
                <a:latin typeface="Times New Roman" pitchFamily="18" charset="0"/>
                <a:cs typeface="Times New Roman" pitchFamily="18" charset="0"/>
              </a:rPr>
              <a:t>.</a:t>
            </a:r>
            <a:endParaRPr lang="en-US" sz="2400" dirty="0" smtClean="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In addition to the last </a:t>
            </a:r>
            <a:r>
              <a:rPr lang="en-US" sz="2400" dirty="0" smtClean="0">
                <a:solidFill>
                  <a:prstClr val="black"/>
                </a:solidFill>
                <a:latin typeface="Times New Roman" pitchFamily="18" charset="0"/>
                <a:cs typeface="Times New Roman" pitchFamily="18" charset="0"/>
              </a:rPr>
              <a:t>VAT </a:t>
            </a:r>
            <a:r>
              <a:rPr lang="en-US" sz="2400" dirty="0">
                <a:solidFill>
                  <a:prstClr val="black"/>
                </a:solidFill>
                <a:latin typeface="Times New Roman" pitchFamily="18" charset="0"/>
                <a:cs typeface="Times New Roman" pitchFamily="18" charset="0"/>
              </a:rPr>
              <a:t>return, VAT withholding agents will be required to submit a </a:t>
            </a:r>
            <a:r>
              <a:rPr lang="en-US" sz="2400" dirty="0" smtClean="0">
                <a:solidFill>
                  <a:prstClr val="black"/>
                </a:solidFill>
                <a:latin typeface="Times New Roman" pitchFamily="18" charset="0"/>
                <a:cs typeface="Times New Roman" pitchFamily="18" charset="0"/>
              </a:rPr>
              <a:t>special final </a:t>
            </a:r>
            <a:r>
              <a:rPr lang="en-US" sz="2400" dirty="0">
                <a:solidFill>
                  <a:prstClr val="black"/>
                </a:solidFill>
                <a:latin typeface="Times New Roman" pitchFamily="18" charset="0"/>
                <a:cs typeface="Times New Roman" pitchFamily="18" charset="0"/>
              </a:rPr>
              <a:t>VAT </a:t>
            </a:r>
            <a:r>
              <a:rPr lang="en-US" sz="2400" dirty="0" smtClean="0">
                <a:solidFill>
                  <a:prstClr val="black"/>
                </a:solidFill>
                <a:latin typeface="Times New Roman" pitchFamily="18" charset="0"/>
                <a:cs typeface="Times New Roman" pitchFamily="18" charset="0"/>
              </a:rPr>
              <a:t>return</a:t>
            </a:r>
            <a:r>
              <a:rPr lang="en-US" sz="2400" dirty="0">
                <a:solidFill>
                  <a:prstClr val="black"/>
                </a:solidFill>
                <a:latin typeface="Times New Roman" pitchFamily="18" charset="0"/>
                <a:cs typeface="Times New Roman" pitchFamily="18" charset="0"/>
              </a:rPr>
              <a:t>.</a:t>
            </a:r>
            <a:endParaRPr lang="en-US" sz="2400" dirty="0" smtClean="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Records for VAT transactions will continue to be kept for the statutory period of 6 </a:t>
            </a:r>
            <a:r>
              <a:rPr lang="en-US" sz="2400" dirty="0" smtClean="0">
                <a:solidFill>
                  <a:prstClr val="black"/>
                </a:solidFill>
                <a:latin typeface="Times New Roman" pitchFamily="18" charset="0"/>
                <a:cs typeface="Times New Roman" pitchFamily="18" charset="0"/>
              </a:rPr>
              <a:t>years</a:t>
            </a:r>
            <a:r>
              <a:rPr lang="en-US" sz="2400" dirty="0">
                <a:solidFill>
                  <a:prstClr val="black"/>
                </a:solidFill>
                <a:latin typeface="Times New Roman" pitchFamily="18" charset="0"/>
                <a:cs typeface="Times New Roman" pitchFamily="18" charset="0"/>
              </a:rPr>
              <a:t>.</a:t>
            </a: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en-US" sz="3200" b="1" dirty="0" smtClean="0">
              <a:solidFill>
                <a:srgbClr val="000000"/>
              </a:solidFill>
              <a:latin typeface="Times New Roman" panose="02020603050405020304" pitchFamily="18" charset="0"/>
              <a:cs typeface="Times New Roman" panose="02020603050405020304" pitchFamily="18" charset="0"/>
            </a:endParaRPr>
          </a:p>
          <a:p>
            <a:r>
              <a:rPr lang="en-GB" altLang="en-US" sz="2400" b="1" dirty="0" smtClean="0">
                <a:solidFill>
                  <a:srgbClr val="000000"/>
                </a:solidFill>
                <a:latin typeface="Times New Roman" panose="02020603050405020304" pitchFamily="18" charset="0"/>
                <a:cs typeface="Times New Roman" panose="02020603050405020304" pitchFamily="18" charset="0"/>
              </a:rPr>
              <a:t>TRANSITIONAL MEASURES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900658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42046" y="1524000"/>
            <a:ext cx="7968554" cy="3847207"/>
          </a:xfrm>
          <a:prstGeom prst="rect">
            <a:avLst/>
          </a:prstGeom>
        </p:spPr>
        <p:txBody>
          <a:bodyPr wrap="square">
            <a:spAutoFit/>
          </a:bodyPr>
          <a:lstStyle/>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After the effective date of </a:t>
            </a:r>
            <a:r>
              <a:rPr lang="en-US" sz="2400" dirty="0" smtClean="0">
                <a:solidFill>
                  <a:prstClr val="black"/>
                </a:solidFill>
                <a:latin typeface="Times New Roman" pitchFamily="18" charset="0"/>
                <a:cs typeface="Times New Roman" pitchFamily="18" charset="0"/>
              </a:rPr>
              <a:t>Sales Tax, auditors </a:t>
            </a:r>
            <a:r>
              <a:rPr lang="en-US" sz="2400" dirty="0">
                <a:solidFill>
                  <a:prstClr val="black"/>
                </a:solidFill>
                <a:latin typeface="Times New Roman" pitchFamily="18" charset="0"/>
                <a:cs typeface="Times New Roman" pitchFamily="18" charset="0"/>
              </a:rPr>
              <a:t>will still be able to audit transactions for VAT subject to the 6 year </a:t>
            </a:r>
            <a:r>
              <a:rPr lang="en-US" sz="2400" dirty="0" smtClean="0">
                <a:solidFill>
                  <a:prstClr val="black"/>
                </a:solidFill>
                <a:latin typeface="Times New Roman" pitchFamily="18" charset="0"/>
                <a:cs typeface="Times New Roman" pitchFamily="18" charset="0"/>
              </a:rPr>
              <a:t>limit.</a:t>
            </a: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r>
              <a:rPr lang="en-US" sz="2400" dirty="0">
                <a:solidFill>
                  <a:prstClr val="black"/>
                </a:solidFill>
                <a:latin typeface="Times New Roman" pitchFamily="18" charset="0"/>
                <a:cs typeface="Times New Roman" pitchFamily="18" charset="0"/>
              </a:rPr>
              <a:t>Any accrued and valid refund shall be payable to the relevant supplier even after repeal of the VAT Act</a:t>
            </a:r>
            <a:r>
              <a:rPr lang="en-US" sz="2400" dirty="0" smtClean="0">
                <a:solidFill>
                  <a:prstClr val="black"/>
                </a:solidFill>
                <a:latin typeface="Times New Roman" pitchFamily="18" charset="0"/>
                <a:cs typeface="Times New Roman" pitchFamily="18" charset="0"/>
              </a:rPr>
              <a:t>.</a:t>
            </a:r>
          </a:p>
          <a:p>
            <a:pPr marL="457200" indent="-457200" algn="just">
              <a:buFont typeface="Arial" panose="020B0604020202020204" pitchFamily="34" charset="0"/>
              <a:buChar char="•"/>
            </a:pP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r>
              <a:rPr lang="en-US" sz="2400" dirty="0" smtClean="0">
                <a:solidFill>
                  <a:prstClr val="black"/>
                </a:solidFill>
                <a:latin typeface="Times New Roman" pitchFamily="18" charset="0"/>
                <a:cs typeface="Times New Roman" pitchFamily="18" charset="0"/>
              </a:rPr>
              <a:t>VAT transactions will be remain Valid for 3 months as prescribed in the VAT legislation</a:t>
            </a:r>
          </a:p>
          <a:p>
            <a:pPr marL="457200" indent="-457200" algn="just">
              <a:buFont typeface="Arial" panose="020B0604020202020204" pitchFamily="34" charset="0"/>
              <a:buChar char="•"/>
            </a:pPr>
            <a:endParaRPr lang="en-US" sz="28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en-US" sz="3200" b="1" dirty="0" smtClean="0">
              <a:solidFill>
                <a:srgbClr val="000000"/>
              </a:solidFill>
              <a:latin typeface="Times New Roman" panose="02020603050405020304" pitchFamily="18" charset="0"/>
              <a:cs typeface="Times New Roman" panose="02020603050405020304" pitchFamily="18" charset="0"/>
            </a:endParaRPr>
          </a:p>
          <a:p>
            <a:r>
              <a:rPr lang="en-GB" altLang="en-US" sz="2400" b="1" dirty="0" smtClean="0">
                <a:solidFill>
                  <a:srgbClr val="000000"/>
                </a:solidFill>
                <a:latin typeface="Times New Roman" panose="02020603050405020304" pitchFamily="18" charset="0"/>
                <a:cs typeface="Times New Roman" panose="02020603050405020304" pitchFamily="18" charset="0"/>
              </a:rPr>
              <a:t>TRANSITIONAL MEASURES</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3513331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53548" y="1981200"/>
            <a:ext cx="7968554" cy="2739211"/>
          </a:xfrm>
          <a:prstGeom prst="rect">
            <a:avLst/>
          </a:prstGeom>
        </p:spPr>
        <p:txBody>
          <a:bodyPr wrap="square">
            <a:spAutoFit/>
          </a:bodyPr>
          <a:lstStyle/>
          <a:p>
            <a:pPr marL="457200" indent="-457200" algn="just">
              <a:buFont typeface="Arial" panose="020B0604020202020204" pitchFamily="34" charset="0"/>
              <a:buChar char="•"/>
            </a:pPr>
            <a:r>
              <a:rPr lang="en-US" sz="2400" dirty="0" smtClean="0">
                <a:solidFill>
                  <a:prstClr val="black"/>
                </a:solidFill>
                <a:latin typeface="Times New Roman" pitchFamily="18" charset="0"/>
                <a:cs typeface="Times New Roman" pitchFamily="18" charset="0"/>
              </a:rPr>
              <a:t>Sales Tax is beneficial to Zambia and should be supported by all well meaning Zambians.</a:t>
            </a:r>
          </a:p>
          <a:p>
            <a:pPr marL="457200" indent="-457200" algn="just">
              <a:buFont typeface="Arial" panose="020B0604020202020204" pitchFamily="34" charset="0"/>
              <a:buChar char="•"/>
            </a:pPr>
            <a:endParaRPr lang="en-US" sz="2400" dirty="0">
              <a:solidFill>
                <a:prstClr val="black"/>
              </a:solidFill>
              <a:latin typeface="Times New Roman" pitchFamily="18" charset="0"/>
              <a:cs typeface="Times New Roman" pitchFamily="18" charset="0"/>
            </a:endParaRPr>
          </a:p>
          <a:p>
            <a:pPr marL="457200" indent="-457200" algn="just">
              <a:buFont typeface="Arial" panose="020B0604020202020204" pitchFamily="34" charset="0"/>
              <a:buChar char="•"/>
            </a:pPr>
            <a:r>
              <a:rPr lang="en-US" sz="2400" dirty="0" smtClean="0">
                <a:solidFill>
                  <a:prstClr val="black"/>
                </a:solidFill>
                <a:latin typeface="Times New Roman" pitchFamily="18" charset="0"/>
                <a:cs typeface="Times New Roman" pitchFamily="18" charset="0"/>
              </a:rPr>
              <a:t>We all need to support this initiative if we are to have a consumption tax system that supports our country’s development agenda. </a:t>
            </a:r>
          </a:p>
          <a:p>
            <a:pPr marL="457200" indent="-457200" algn="just">
              <a:buFont typeface="Arial" panose="020B0604020202020204" pitchFamily="34" charset="0"/>
              <a:buChar char="•"/>
            </a:pPr>
            <a:endParaRPr lang="en-US" sz="28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en-US" sz="3200" b="1" dirty="0" smtClean="0">
              <a:solidFill>
                <a:srgbClr val="000000"/>
              </a:solidFill>
              <a:latin typeface="Times New Roman" panose="02020603050405020304" pitchFamily="18" charset="0"/>
              <a:cs typeface="Times New Roman" panose="02020603050405020304" pitchFamily="18" charset="0"/>
            </a:endParaRPr>
          </a:p>
          <a:p>
            <a:r>
              <a:rPr lang="en-GB" altLang="en-US" sz="2400" b="1" dirty="0" smtClean="0">
                <a:solidFill>
                  <a:srgbClr val="000000"/>
                </a:solidFill>
                <a:latin typeface="Times New Roman" panose="02020603050405020304" pitchFamily="18" charset="0"/>
                <a:cs typeface="Times New Roman" panose="02020603050405020304" pitchFamily="18" charset="0"/>
              </a:rPr>
              <a:t>CONCLUSION</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26</a:t>
            </a:fld>
            <a:endParaRPr lang="en-US" dirty="0"/>
          </a:p>
        </p:txBody>
      </p:sp>
    </p:spTree>
    <p:extLst>
      <p:ext uri="{BB962C8B-B14F-4D97-AF65-F5344CB8AC3E}">
        <p14:creationId xmlns:p14="http://schemas.microsoft.com/office/powerpoint/2010/main" val="2924511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0275" y="2439686"/>
            <a:ext cx="4876800" cy="46166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THANK YOU</a:t>
            </a:r>
            <a:endParaRPr lang="en-US" sz="24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27</a:t>
            </a:fld>
            <a:endParaRPr lang="en-US" dirty="0"/>
          </a:p>
        </p:txBody>
      </p:sp>
    </p:spTree>
    <p:extLst>
      <p:ext uri="{BB962C8B-B14F-4D97-AF65-F5344CB8AC3E}">
        <p14:creationId xmlns:p14="http://schemas.microsoft.com/office/powerpoint/2010/main" val="3405364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84517" y="1524000"/>
            <a:ext cx="7848600" cy="4154984"/>
          </a:xfrm>
          <a:prstGeom prst="rect">
            <a:avLst/>
          </a:prstGeom>
        </p:spPr>
        <p:txBody>
          <a:bodyPr wrap="square">
            <a:spAutoFit/>
          </a:bodyPr>
          <a:lstStyle/>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In the national budget speech presented to the National Assembly on Friday 28th September 2018, the Honourable Minister of Finance, Mrs. Margaret D. Mwanakatwe, made a pronouncement that Value Added Tax would be replaced by Sales Tax in the year 2019. </a:t>
            </a:r>
          </a:p>
          <a:p>
            <a:pPr marL="285750" indent="-285750">
              <a:buFont typeface="Arial" pitchFamily="34" charset="0"/>
              <a:buChar char="•"/>
            </a:pPr>
            <a:endParaRPr lang="en-US" sz="2400" dirty="0" smtClean="0">
              <a:solidFill>
                <a:prstClr val="black"/>
              </a:solidFill>
              <a:latin typeface="Times New Roman" pitchFamily="18" charset="0"/>
              <a:cs typeface="Times New Roman" pitchFamily="18" charset="0"/>
            </a:endParaRPr>
          </a:p>
          <a:p>
            <a:pPr marL="285750" indent="-285750">
              <a:buFont typeface="Arial" pitchFamily="34" charset="0"/>
              <a:buChar char="•"/>
            </a:pPr>
            <a:r>
              <a:rPr lang="en-GB" sz="2400" dirty="0">
                <a:solidFill>
                  <a:prstClr val="black"/>
                </a:solidFill>
                <a:latin typeface="Times New Roman" pitchFamily="18" charset="0"/>
                <a:cs typeface="Times New Roman" pitchFamily="18" charset="0"/>
              </a:rPr>
              <a:t>The Sales Tax Bill number 7</a:t>
            </a:r>
            <a:r>
              <a:rPr lang="en-GB" sz="2400" dirty="0" smtClean="0">
                <a:solidFill>
                  <a:prstClr val="black"/>
                </a:solidFill>
                <a:latin typeface="Times New Roman" pitchFamily="18" charset="0"/>
                <a:cs typeface="Times New Roman" pitchFamily="18" charset="0"/>
              </a:rPr>
              <a:t> </a:t>
            </a:r>
            <a:r>
              <a:rPr lang="en-GB" sz="2400" dirty="0">
                <a:solidFill>
                  <a:prstClr val="black"/>
                </a:solidFill>
                <a:latin typeface="Times New Roman" pitchFamily="18" charset="0"/>
                <a:cs typeface="Times New Roman" pitchFamily="18" charset="0"/>
              </a:rPr>
              <a:t>of 2019 presented to Parliament on 2nd April, 2019, </a:t>
            </a:r>
            <a:r>
              <a:rPr lang="en-GB" sz="2400" dirty="0" smtClean="0">
                <a:solidFill>
                  <a:prstClr val="black"/>
                </a:solidFill>
                <a:latin typeface="Times New Roman" pitchFamily="18" charset="0"/>
                <a:cs typeface="Times New Roman" pitchFamily="18" charset="0"/>
              </a:rPr>
              <a:t>proposes to effect the pronouncement.</a:t>
            </a:r>
          </a:p>
          <a:p>
            <a:pPr marL="285750" indent="-285750">
              <a:buFont typeface="Arial" pitchFamily="34" charset="0"/>
              <a:buChar char="•"/>
            </a:pPr>
            <a:endParaRPr lang="en-US" sz="2400" dirty="0" smtClean="0">
              <a:solidFill>
                <a:prstClr val="black"/>
              </a:solidFill>
              <a:latin typeface="Times New Roman" pitchFamily="18" charset="0"/>
              <a:cs typeface="Times New Roman" pitchFamily="18" charset="0"/>
            </a:endParaRPr>
          </a:p>
          <a:p>
            <a:pPr marL="285750" indent="-285750">
              <a:buFont typeface="Arial" pitchFamily="34" charset="0"/>
              <a:buChar char="•"/>
            </a:pPr>
            <a:r>
              <a:rPr lang="en-US" sz="2400" dirty="0">
                <a:solidFill>
                  <a:prstClr val="black"/>
                </a:solidFill>
                <a:latin typeface="Times New Roman" pitchFamily="18" charset="0"/>
                <a:cs typeface="Times New Roman" pitchFamily="18" charset="0"/>
              </a:rPr>
              <a:t>The effective date of the Sales Tax is 1st July </a:t>
            </a:r>
            <a:r>
              <a:rPr lang="en-US" sz="2400" dirty="0" smtClean="0">
                <a:solidFill>
                  <a:prstClr val="black"/>
                </a:solidFill>
                <a:latin typeface="Times New Roman" pitchFamily="18" charset="0"/>
                <a:cs typeface="Times New Roman" pitchFamily="18" charset="0"/>
              </a:rPr>
              <a:t>2019.</a:t>
            </a: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smtClean="0">
                <a:solidFill>
                  <a:srgbClr val="000000"/>
                </a:solidFill>
                <a:latin typeface="Times New Roman" panose="02020603050405020304" pitchFamily="18" charset="0"/>
                <a:cs typeface="Times New Roman" panose="02020603050405020304" pitchFamily="18" charset="0"/>
              </a:rPr>
              <a:t/>
            </a:r>
            <a:br>
              <a:rPr lang="en-GB" altLang="en-US" sz="3200" b="1" dirty="0" smtClean="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INTRODUCTION</a:t>
            </a:r>
            <a:endParaRPr lang="en-US" sz="2400" b="1" dirty="0">
              <a:solidFill>
                <a:prstClr val="black"/>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3</a:t>
            </a:fld>
            <a:endParaRPr lang="en-US" dirty="0"/>
          </a:p>
        </p:txBody>
      </p:sp>
    </p:spTree>
    <p:extLst>
      <p:ext uri="{BB962C8B-B14F-4D97-AF65-F5344CB8AC3E}">
        <p14:creationId xmlns:p14="http://schemas.microsoft.com/office/powerpoint/2010/main" val="277494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84517" y="1524000"/>
            <a:ext cx="7848600" cy="5262979"/>
          </a:xfrm>
          <a:prstGeom prst="rect">
            <a:avLst/>
          </a:prstGeom>
        </p:spPr>
        <p:txBody>
          <a:bodyPr wrap="square">
            <a:spAutoFit/>
          </a:bodyPr>
          <a:lstStyle/>
          <a:p>
            <a:pPr marL="285750" indent="-285750" algn="just">
              <a:buFont typeface="Arial" pitchFamily="34" charset="0"/>
              <a:buChar char="•"/>
            </a:pPr>
            <a:r>
              <a:rPr lang="en-GB" sz="2400" dirty="0" smtClean="0">
                <a:solidFill>
                  <a:prstClr val="black"/>
                </a:solidFill>
                <a:latin typeface="Times New Roman" pitchFamily="18" charset="0"/>
                <a:cs typeface="Times New Roman" pitchFamily="18" charset="0"/>
              </a:rPr>
              <a:t>Performance </a:t>
            </a:r>
            <a:r>
              <a:rPr lang="en-GB" sz="2400" dirty="0">
                <a:solidFill>
                  <a:prstClr val="black"/>
                </a:solidFill>
                <a:latin typeface="Times New Roman" pitchFamily="18" charset="0"/>
                <a:cs typeface="Times New Roman" pitchFamily="18" charset="0"/>
              </a:rPr>
              <a:t>of </a:t>
            </a:r>
            <a:r>
              <a:rPr lang="en-GB" sz="2400" dirty="0" smtClean="0">
                <a:solidFill>
                  <a:prstClr val="black"/>
                </a:solidFill>
                <a:latin typeface="Times New Roman" pitchFamily="18" charset="0"/>
                <a:cs typeface="Times New Roman" pitchFamily="18" charset="0"/>
              </a:rPr>
              <a:t>VAT has </a:t>
            </a:r>
            <a:r>
              <a:rPr lang="en-GB" sz="2400" dirty="0">
                <a:solidFill>
                  <a:prstClr val="black"/>
                </a:solidFill>
                <a:latin typeface="Times New Roman" pitchFamily="18" charset="0"/>
                <a:cs typeface="Times New Roman" pitchFamily="18" charset="0"/>
              </a:rPr>
              <a:t>not grown as expected in view of the high level of refunds which have outpaced the growth in the gross </a:t>
            </a:r>
            <a:r>
              <a:rPr lang="en-GB" sz="2400" dirty="0" smtClean="0">
                <a:solidFill>
                  <a:prstClr val="black"/>
                </a:solidFill>
                <a:latin typeface="Times New Roman" pitchFamily="18" charset="0"/>
                <a:cs typeface="Times New Roman" pitchFamily="18" charset="0"/>
              </a:rPr>
              <a:t>collections</a:t>
            </a:r>
          </a:p>
          <a:p>
            <a:pPr marL="285750" indent="-285750" algn="just">
              <a:buFont typeface="Arial" pitchFamily="34" charset="0"/>
              <a:buChar char="•"/>
            </a:pPr>
            <a:endParaRPr lang="en-GB" sz="2400" dirty="0" smtClean="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GB" sz="2400" dirty="0" smtClean="0">
                <a:solidFill>
                  <a:prstClr val="black"/>
                </a:solidFill>
                <a:latin typeface="Times New Roman" pitchFamily="18" charset="0"/>
                <a:cs typeface="Times New Roman" pitchFamily="18" charset="0"/>
              </a:rPr>
              <a:t>There is very little real value addition in the Zambian economy. The economy exports mostly raw materials whose input VAT gets refunded to the exporters.</a:t>
            </a:r>
          </a:p>
          <a:p>
            <a:pPr marL="285750" indent="-285750" algn="just">
              <a:buFont typeface="Arial" pitchFamily="34" charset="0"/>
              <a:buChar char="•"/>
            </a:pPr>
            <a:endParaRPr lang="en-GB" sz="2400" dirty="0" smtClean="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GB" sz="2400" dirty="0" smtClean="0">
                <a:solidFill>
                  <a:prstClr val="black"/>
                </a:solidFill>
                <a:latin typeface="Times New Roman" pitchFamily="18" charset="0"/>
                <a:cs typeface="Times New Roman" pitchFamily="18" charset="0"/>
              </a:rPr>
              <a:t>VAT works better in economies with a large formal sector. The larger part of Zambia’s economy is informal, making it difficult to trace fraudulent claims. </a:t>
            </a:r>
            <a:r>
              <a:rPr lang="en-GB" sz="2400" dirty="0">
                <a:latin typeface="Times New Roman" pitchFamily="18" charset="0"/>
                <a:cs typeface="Times New Roman" pitchFamily="18" charset="0"/>
              </a:rPr>
              <a:t>The administration of </a:t>
            </a:r>
            <a:r>
              <a:rPr lang="en-GB" sz="2400" dirty="0" smtClean="0">
                <a:latin typeface="Times New Roman" pitchFamily="18" charset="0"/>
                <a:cs typeface="Times New Roman" pitchFamily="18" charset="0"/>
              </a:rPr>
              <a:t>refunds in such a set up becomes very difficult and requires a lot of resources. </a:t>
            </a:r>
            <a:r>
              <a:rPr lang="en-GB" sz="2400" dirty="0" smtClean="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a:p>
            <a:pPr marL="285750" indent="-285750">
              <a:buFont typeface="Arial" pitchFamily="34" charset="0"/>
              <a:buChar char="•"/>
            </a:pPr>
            <a:endParaRPr lang="en-US" sz="2400" dirty="0" smtClean="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smtClean="0">
                <a:solidFill>
                  <a:srgbClr val="000000"/>
                </a:solidFill>
                <a:latin typeface="Times New Roman" panose="02020603050405020304" pitchFamily="18" charset="0"/>
                <a:cs typeface="Times New Roman" panose="02020603050405020304" pitchFamily="18" charset="0"/>
              </a:rPr>
              <a:t/>
            </a:r>
            <a:br>
              <a:rPr lang="en-GB" altLang="en-US" sz="3200" b="1" dirty="0" smtClean="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What has gone wrong with VAT?</a:t>
            </a:r>
            <a:endParaRPr lang="en-US" sz="2400" b="1" dirty="0">
              <a:solidFill>
                <a:prstClr val="black"/>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4</a:t>
            </a:fld>
            <a:endParaRPr lang="en-US" dirty="0"/>
          </a:p>
        </p:txBody>
      </p:sp>
    </p:spTree>
    <p:extLst>
      <p:ext uri="{BB962C8B-B14F-4D97-AF65-F5344CB8AC3E}">
        <p14:creationId xmlns:p14="http://schemas.microsoft.com/office/powerpoint/2010/main" val="921197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84517" y="1524000"/>
            <a:ext cx="7848600" cy="3785652"/>
          </a:xfrm>
          <a:prstGeom prst="rect">
            <a:avLst/>
          </a:prstGeom>
        </p:spPr>
        <p:txBody>
          <a:bodyPr wrap="square">
            <a:spAutoFit/>
          </a:bodyPr>
          <a:lstStyle/>
          <a:p>
            <a:pPr marL="285750" indent="-285750" algn="just">
              <a:buFont typeface="Arial" pitchFamily="34" charset="0"/>
              <a:buChar char="•"/>
            </a:pPr>
            <a:r>
              <a:rPr lang="en-GB" sz="2400" dirty="0" smtClean="0">
                <a:latin typeface="Times New Roman" pitchFamily="18" charset="0"/>
                <a:cs typeface="Times New Roman" pitchFamily="18" charset="0"/>
              </a:rPr>
              <a:t>Specialised administration of VAT got lost over time especially when the Taxpayer segmentation was introduced in 2006; reforms to reverse the damage caused would take a long time to achieve.</a:t>
            </a:r>
          </a:p>
          <a:p>
            <a:pPr marL="285750" indent="-285750" algn="just">
              <a:buFont typeface="Arial" pitchFamily="34" charset="0"/>
              <a:buChar char="•"/>
            </a:pPr>
            <a:endParaRPr lang="en-US" sz="2400" dirty="0" smtClean="0">
              <a:latin typeface="Times New Roman" pitchFamily="18" charset="0"/>
              <a:cs typeface="Times New Roman" pitchFamily="18" charset="0"/>
            </a:endParaRPr>
          </a:p>
          <a:p>
            <a:pPr marL="285750" indent="-285750" algn="just">
              <a:buFont typeface="Arial" pitchFamily="34" charset="0"/>
              <a:buChar char="•"/>
            </a:pPr>
            <a:r>
              <a:rPr lang="en-GB" sz="2400" dirty="0" smtClean="0">
                <a:latin typeface="Times New Roman" pitchFamily="18" charset="0"/>
                <a:cs typeface="Times New Roman" pitchFamily="18" charset="0"/>
              </a:rPr>
              <a:t>Implementation </a:t>
            </a:r>
            <a:r>
              <a:rPr lang="en-GB" sz="2400" dirty="0">
                <a:latin typeface="Times New Roman" pitchFamily="18" charset="0"/>
                <a:cs typeface="Times New Roman" pitchFamily="18" charset="0"/>
              </a:rPr>
              <a:t>of VAT Rule 18, resulted in rapid accumulation of unpaid refunds and higher exposure to false </a:t>
            </a:r>
            <a:r>
              <a:rPr lang="en-GB" sz="2400" dirty="0" smtClean="0">
                <a:latin typeface="Times New Roman" pitchFamily="18" charset="0"/>
                <a:cs typeface="Times New Roman" pitchFamily="18" charset="0"/>
              </a:rPr>
              <a:t>claims. The accumulation of refunds needs to be stopped and the VAT arrears need to be cleared to give businesses a new lifeline. </a:t>
            </a:r>
            <a:endParaRPr lang="en-US" sz="2400" dirty="0" smtClean="0">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smtClean="0">
                <a:solidFill>
                  <a:srgbClr val="000000"/>
                </a:solidFill>
                <a:latin typeface="Times New Roman" panose="02020603050405020304" pitchFamily="18" charset="0"/>
                <a:cs typeface="Times New Roman" panose="02020603050405020304" pitchFamily="18" charset="0"/>
              </a:rPr>
              <a:t/>
            </a:r>
            <a:br>
              <a:rPr lang="en-GB" altLang="en-US" sz="3200" b="1" dirty="0" smtClean="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What has gone wrong with VAT? Cont’d</a:t>
            </a:r>
            <a:endParaRPr lang="en-US" sz="2400" b="1" dirty="0">
              <a:solidFill>
                <a:prstClr val="black"/>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5</a:t>
            </a:fld>
            <a:endParaRPr lang="en-US" dirty="0"/>
          </a:p>
        </p:txBody>
      </p:sp>
    </p:spTree>
    <p:extLst>
      <p:ext uri="{BB962C8B-B14F-4D97-AF65-F5344CB8AC3E}">
        <p14:creationId xmlns:p14="http://schemas.microsoft.com/office/powerpoint/2010/main" val="2857586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84517" y="1524000"/>
            <a:ext cx="7848600" cy="5139869"/>
          </a:xfrm>
          <a:prstGeom prst="rect">
            <a:avLst/>
          </a:prstGeom>
        </p:spPr>
        <p:txBody>
          <a:bodyPr wrap="square">
            <a:spAutoFit/>
          </a:bodyPr>
          <a:lstStyle/>
          <a:p>
            <a:pPr marL="285750" indent="-285750" algn="just">
              <a:buFont typeface="Arial" pitchFamily="34" charset="0"/>
              <a:buChar char="•"/>
            </a:pPr>
            <a:r>
              <a:rPr lang="en-GB" sz="2000" dirty="0" smtClean="0">
                <a:latin typeface="Times New Roman" pitchFamily="18" charset="0"/>
                <a:cs typeface="Times New Roman" pitchFamily="18" charset="0"/>
              </a:rPr>
              <a:t>It </a:t>
            </a:r>
            <a:r>
              <a:rPr lang="en-GB" sz="2000" dirty="0">
                <a:latin typeface="Times New Roman" pitchFamily="18" charset="0"/>
                <a:cs typeface="Times New Roman" pitchFamily="18" charset="0"/>
              </a:rPr>
              <a:t>is </a:t>
            </a:r>
            <a:r>
              <a:rPr lang="en-GB" sz="2000" dirty="0" smtClean="0">
                <a:latin typeface="Times New Roman" pitchFamily="18" charset="0"/>
                <a:cs typeface="Times New Roman" pitchFamily="18" charset="0"/>
              </a:rPr>
              <a:t>easier </a:t>
            </a:r>
            <a:r>
              <a:rPr lang="en-GB" sz="2000" dirty="0">
                <a:latin typeface="Times New Roman" pitchFamily="18" charset="0"/>
                <a:cs typeface="Times New Roman" pitchFamily="18" charset="0"/>
              </a:rPr>
              <a:t>to </a:t>
            </a:r>
            <a:r>
              <a:rPr lang="en-GB" sz="2000" dirty="0" smtClean="0">
                <a:latin typeface="Times New Roman" pitchFamily="18" charset="0"/>
                <a:cs typeface="Times New Roman" pitchFamily="18" charset="0"/>
              </a:rPr>
              <a:t>administer compared to VAT.</a:t>
            </a:r>
            <a:r>
              <a:rPr lang="en-GB" sz="2000" dirty="0">
                <a:latin typeface="Times New Roman" pitchFamily="18" charset="0"/>
                <a:cs typeface="Times New Roman" pitchFamily="18" charset="0"/>
              </a:rPr>
              <a:t> It does not require complicated techniques for record keeping and accounting for the businesses. Knowledge of sales is sufficient to </a:t>
            </a:r>
            <a:r>
              <a:rPr lang="en-GB" sz="2000" dirty="0" smtClean="0">
                <a:latin typeface="Times New Roman" pitchFamily="18" charset="0"/>
                <a:cs typeface="Times New Roman" pitchFamily="18" charset="0"/>
              </a:rPr>
              <a:t>administer the tax. The cost of administration is therefore lower in the long run. </a:t>
            </a:r>
            <a:endParaRPr lang="en-GB" sz="2000" dirty="0">
              <a:latin typeface="Times New Roman" pitchFamily="18" charset="0"/>
              <a:cs typeface="Times New Roman" pitchFamily="18" charset="0"/>
            </a:endParaRPr>
          </a:p>
          <a:p>
            <a:pPr marL="285750" indent="-285750" algn="just">
              <a:buFont typeface="Arial" pitchFamily="34" charset="0"/>
              <a:buChar char="•"/>
            </a:pPr>
            <a:endParaRPr lang="en-GB" sz="2000" dirty="0" smtClean="0">
              <a:latin typeface="Times New Roman" pitchFamily="18" charset="0"/>
              <a:cs typeface="Times New Roman" pitchFamily="18" charset="0"/>
            </a:endParaRPr>
          </a:p>
          <a:p>
            <a:pPr marL="285750" indent="-285750" algn="just">
              <a:buFont typeface="Arial" pitchFamily="34" charset="0"/>
              <a:buChar char="•"/>
            </a:pPr>
            <a:r>
              <a:rPr lang="en-GB" sz="2000" dirty="0" smtClean="0">
                <a:latin typeface="Times New Roman" pitchFamily="18" charset="0"/>
                <a:cs typeface="Times New Roman" pitchFamily="18" charset="0"/>
              </a:rPr>
              <a:t>It </a:t>
            </a:r>
            <a:r>
              <a:rPr lang="en-GB" sz="2000" dirty="0">
                <a:latin typeface="Times New Roman" pitchFamily="18" charset="0"/>
                <a:cs typeface="Times New Roman" pitchFamily="18" charset="0"/>
              </a:rPr>
              <a:t>does not lead to tax </a:t>
            </a:r>
            <a:r>
              <a:rPr lang="en-GB" sz="2000" dirty="0" smtClean="0">
                <a:latin typeface="Times New Roman" pitchFamily="18" charset="0"/>
                <a:cs typeface="Times New Roman" pitchFamily="18" charset="0"/>
              </a:rPr>
              <a:t>refunds; the resources for businesses do not get locked up in refunds as the government does not collect the money which does not belong to it.</a:t>
            </a:r>
          </a:p>
          <a:p>
            <a:pPr algn="just"/>
            <a:endParaRPr lang="en-GB" sz="2000" dirty="0">
              <a:latin typeface="Times New Roman" pitchFamily="18" charset="0"/>
              <a:cs typeface="Times New Roman" pitchFamily="18" charset="0"/>
            </a:endParaRPr>
          </a:p>
          <a:p>
            <a:pPr marL="285750" indent="-285750" algn="just">
              <a:buFont typeface="Arial" pitchFamily="34" charset="0"/>
              <a:buChar char="•"/>
            </a:pPr>
            <a:r>
              <a:rPr lang="en-GB" sz="2000" dirty="0" smtClean="0">
                <a:latin typeface="Times New Roman" pitchFamily="18" charset="0"/>
                <a:cs typeface="Times New Roman" pitchFamily="18" charset="0"/>
              </a:rPr>
              <a:t>The effect of cascading (tax on tax) will be mitigated by exemptions to manufacturers and producers.</a:t>
            </a:r>
          </a:p>
          <a:p>
            <a:pPr marL="285750" indent="-285750" algn="just">
              <a:buFont typeface="Arial" pitchFamily="34" charset="0"/>
              <a:buChar char="•"/>
            </a:pPr>
            <a:endParaRPr lang="en-GB" sz="2000" dirty="0" smtClean="0">
              <a:latin typeface="Times New Roman" pitchFamily="18" charset="0"/>
              <a:cs typeface="Times New Roman" pitchFamily="18" charset="0"/>
            </a:endParaRPr>
          </a:p>
          <a:p>
            <a:pPr marL="285750" indent="-285750" algn="just">
              <a:buFont typeface="Arial" pitchFamily="34" charset="0"/>
              <a:buChar char="•"/>
            </a:pPr>
            <a:r>
              <a:rPr lang="en-GB" sz="2000" dirty="0" smtClean="0">
                <a:latin typeface="Times New Roman" pitchFamily="18" charset="0"/>
                <a:cs typeface="Times New Roman" pitchFamily="18" charset="0"/>
              </a:rPr>
              <a:t>Sales tax has been designed in such a manner that it is a hybrid of VAT and a traditional Sales Tax</a:t>
            </a:r>
            <a:endParaRPr lang="en-GB" sz="2000" dirty="0">
              <a:latin typeface="Times New Roman" pitchFamily="18" charset="0"/>
              <a:cs typeface="Times New Roman" pitchFamily="18" charset="0"/>
            </a:endParaRPr>
          </a:p>
          <a:p>
            <a:pPr marL="285750" indent="-285750">
              <a:buFont typeface="Arial" pitchFamily="34" charset="0"/>
              <a:buChar char="•"/>
            </a:pPr>
            <a:endParaRPr lang="en-US" sz="2400" dirty="0" smtClean="0">
              <a:latin typeface="Times New Roman" pitchFamily="18" charset="0"/>
              <a:cs typeface="Times New Roman" pitchFamily="18" charset="0"/>
            </a:endParaRPr>
          </a:p>
          <a:p>
            <a:pPr marL="285750" indent="-285750">
              <a:buFont typeface="Arial" pitchFamily="34" charset="0"/>
              <a:buChar char="•"/>
            </a:pPr>
            <a:endParaRPr lang="en-US" sz="2400" dirty="0" smtClean="0">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smtClean="0">
                <a:solidFill>
                  <a:srgbClr val="000000"/>
                </a:solidFill>
                <a:latin typeface="Times New Roman" panose="02020603050405020304" pitchFamily="18" charset="0"/>
                <a:cs typeface="Times New Roman" panose="02020603050405020304" pitchFamily="18" charset="0"/>
              </a:rPr>
              <a:t/>
            </a:r>
            <a:br>
              <a:rPr lang="en-GB" altLang="en-US" sz="3200" b="1" dirty="0" smtClean="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Why Sales Tax?</a:t>
            </a:r>
            <a:endParaRPr lang="en-US" sz="2400" b="1" dirty="0">
              <a:solidFill>
                <a:prstClr val="black"/>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6</a:t>
            </a:fld>
            <a:endParaRPr lang="en-US" dirty="0"/>
          </a:p>
        </p:txBody>
      </p:sp>
    </p:spTree>
    <p:extLst>
      <p:ext uri="{BB962C8B-B14F-4D97-AF65-F5344CB8AC3E}">
        <p14:creationId xmlns:p14="http://schemas.microsoft.com/office/powerpoint/2010/main" val="2323325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07720" y="1676400"/>
            <a:ext cx="7848600" cy="3046988"/>
          </a:xfrm>
          <a:prstGeom prst="rect">
            <a:avLst/>
          </a:prstGeom>
        </p:spPr>
        <p:txBody>
          <a:bodyPr wrap="square">
            <a:spAutoFit/>
          </a:bodyPr>
          <a:lstStyle/>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Sales Tax is a consumption tax on goods and services </a:t>
            </a:r>
            <a:endParaRPr lang="en-US" sz="2400" dirty="0" smtClean="0">
              <a:solidFill>
                <a:prstClr val="black"/>
              </a:solidFill>
              <a:latin typeface="Times New Roman" pitchFamily="18" charset="0"/>
              <a:cs typeface="Times New Roman" pitchFamily="18" charset="0"/>
            </a:endParaRP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smtClean="0">
                <a:solidFill>
                  <a:prstClr val="black"/>
                </a:solidFill>
                <a:latin typeface="Times New Roman" pitchFamily="18" charset="0"/>
                <a:cs typeface="Times New Roman" pitchFamily="18" charset="0"/>
              </a:rPr>
              <a:t>It will be charged </a:t>
            </a:r>
            <a:r>
              <a:rPr lang="en-US" sz="2400" dirty="0">
                <a:solidFill>
                  <a:prstClr val="black"/>
                </a:solidFill>
                <a:latin typeface="Times New Roman" pitchFamily="18" charset="0"/>
                <a:cs typeface="Times New Roman" pitchFamily="18" charset="0"/>
              </a:rPr>
              <a:t>on all taxable goods and services supplied </a:t>
            </a:r>
            <a:r>
              <a:rPr lang="en-US" sz="2400" dirty="0" smtClean="0">
                <a:solidFill>
                  <a:prstClr val="black"/>
                </a:solidFill>
                <a:latin typeface="Times New Roman" pitchFamily="18" charset="0"/>
                <a:cs typeface="Times New Roman" pitchFamily="18" charset="0"/>
              </a:rPr>
              <a:t>in </a:t>
            </a:r>
            <a:r>
              <a:rPr lang="en-US" sz="2400" dirty="0">
                <a:solidFill>
                  <a:prstClr val="black"/>
                </a:solidFill>
                <a:latin typeface="Times New Roman" pitchFamily="18" charset="0"/>
                <a:cs typeface="Times New Roman" pitchFamily="18" charset="0"/>
              </a:rPr>
              <a:t>the course of or furtherance of business in Zambia and on imported goods and services.</a:t>
            </a:r>
          </a:p>
          <a:p>
            <a:pPr marL="285750" indent="-285750" algn="just">
              <a:buFont typeface="Arial" pitchFamily="34" charset="0"/>
              <a:buChar char="•"/>
            </a:pPr>
            <a:endParaRPr lang="en-US" sz="2400" dirty="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smtClean="0">
                <a:solidFill>
                  <a:prstClr val="black"/>
                </a:solidFill>
                <a:latin typeface="Times New Roman" pitchFamily="18" charset="0"/>
                <a:cs typeface="Times New Roman" pitchFamily="18" charset="0"/>
              </a:rPr>
              <a:t>Sales Tax will be collected </a:t>
            </a:r>
            <a:r>
              <a:rPr lang="en-US" sz="2400" dirty="0">
                <a:solidFill>
                  <a:prstClr val="black"/>
                </a:solidFill>
                <a:latin typeface="Times New Roman" pitchFamily="18" charset="0"/>
                <a:cs typeface="Times New Roman" pitchFamily="18" charset="0"/>
              </a:rPr>
              <a:t>at every stage in the supply chain</a:t>
            </a:r>
            <a:r>
              <a:rPr lang="en-US" sz="2400" dirty="0" smtClean="0">
                <a:solidFill>
                  <a:prstClr val="black"/>
                </a:solidFill>
                <a:latin typeface="Times New Roman" pitchFamily="18" charset="0"/>
                <a:cs typeface="Times New Roman" pitchFamily="18" charset="0"/>
              </a:rPr>
              <a:t>.</a:t>
            </a:r>
            <a:endParaRPr lang="en-US" sz="2400" dirty="0">
              <a:solidFill>
                <a:prstClr val="black"/>
              </a:solidFill>
              <a:latin typeface="Times New Roman" pitchFamily="18" charset="0"/>
              <a:cs typeface="Times New Roman" pitchFamily="18" charset="0"/>
            </a:endParaRP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SCOPE AND IMPOSITION</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7</a:t>
            </a:fld>
            <a:endParaRPr lang="en-US" dirty="0"/>
          </a:p>
        </p:txBody>
      </p:sp>
    </p:spTree>
    <p:extLst>
      <p:ext uri="{BB962C8B-B14F-4D97-AF65-F5344CB8AC3E}">
        <p14:creationId xmlns:p14="http://schemas.microsoft.com/office/powerpoint/2010/main" val="374310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ibabec\Desktop\VARIOUS DESKTOP ITEMS\ZR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70626" y="1752600"/>
            <a:ext cx="7848600" cy="2308324"/>
          </a:xfrm>
          <a:prstGeom prst="rect">
            <a:avLst/>
          </a:prstGeom>
        </p:spPr>
        <p:txBody>
          <a:bodyPr wrap="square">
            <a:spAutoFit/>
          </a:bodyPr>
          <a:lstStyle/>
          <a:p>
            <a:pPr marL="285750" indent="-285750" algn="just">
              <a:buFont typeface="Arial" pitchFamily="34" charset="0"/>
              <a:buChar char="•"/>
            </a:pPr>
            <a:r>
              <a:rPr lang="en-US" sz="2400" dirty="0">
                <a:solidFill>
                  <a:prstClr val="black"/>
                </a:solidFill>
                <a:latin typeface="Times New Roman" pitchFamily="18" charset="0"/>
                <a:cs typeface="Times New Roman" pitchFamily="18" charset="0"/>
              </a:rPr>
              <a:t>It will be applicable </a:t>
            </a:r>
            <a:r>
              <a:rPr lang="en-US" sz="2400" dirty="0" smtClean="0">
                <a:solidFill>
                  <a:prstClr val="black"/>
                </a:solidFill>
                <a:latin typeface="Times New Roman" pitchFamily="18" charset="0"/>
                <a:cs typeface="Times New Roman" pitchFamily="18" charset="0"/>
              </a:rPr>
              <a:t>on </a:t>
            </a:r>
            <a:r>
              <a:rPr lang="en-US" sz="2400" dirty="0">
                <a:solidFill>
                  <a:prstClr val="black"/>
                </a:solidFill>
                <a:latin typeface="Times New Roman" pitchFamily="18" charset="0"/>
                <a:cs typeface="Times New Roman" pitchFamily="18" charset="0"/>
              </a:rPr>
              <a:t>all taxable </a:t>
            </a:r>
            <a:r>
              <a:rPr lang="en-US" sz="2400" dirty="0" smtClean="0">
                <a:solidFill>
                  <a:prstClr val="black"/>
                </a:solidFill>
                <a:latin typeface="Times New Roman" pitchFamily="18" charset="0"/>
                <a:cs typeface="Times New Roman" pitchFamily="18" charset="0"/>
              </a:rPr>
              <a:t>supplies </a:t>
            </a:r>
            <a:r>
              <a:rPr lang="en-US" sz="2400" dirty="0">
                <a:solidFill>
                  <a:prstClr val="black"/>
                </a:solidFill>
                <a:latin typeface="Times New Roman" pitchFamily="18" charset="0"/>
                <a:cs typeface="Times New Roman" pitchFamily="18" charset="0"/>
              </a:rPr>
              <a:t>in the supply chain from importation, </a:t>
            </a:r>
            <a:r>
              <a:rPr lang="en-US" sz="2400" dirty="0" smtClean="0">
                <a:solidFill>
                  <a:prstClr val="black"/>
                </a:solidFill>
                <a:latin typeface="Times New Roman" pitchFamily="18" charset="0"/>
                <a:cs typeface="Times New Roman" pitchFamily="18" charset="0"/>
              </a:rPr>
              <a:t>Manufacturing, Production, Distribution, </a:t>
            </a:r>
            <a:r>
              <a:rPr lang="en-US" sz="2400" dirty="0">
                <a:solidFill>
                  <a:prstClr val="black"/>
                </a:solidFill>
                <a:latin typeface="Times New Roman" pitchFamily="18" charset="0"/>
                <a:cs typeface="Times New Roman" pitchFamily="18" charset="0"/>
              </a:rPr>
              <a:t>Wholesale and </a:t>
            </a:r>
            <a:r>
              <a:rPr lang="en-US" sz="2400" dirty="0" smtClean="0">
                <a:solidFill>
                  <a:prstClr val="black"/>
                </a:solidFill>
                <a:latin typeface="Times New Roman" pitchFamily="18" charset="0"/>
                <a:cs typeface="Times New Roman" pitchFamily="18" charset="0"/>
              </a:rPr>
              <a:t>Retail.</a:t>
            </a:r>
          </a:p>
          <a:p>
            <a:pPr marL="285750" indent="-285750" algn="just">
              <a:buFont typeface="Arial" pitchFamily="34" charset="0"/>
              <a:buChar char="•"/>
            </a:pPr>
            <a:endParaRPr lang="en-US" sz="2400" dirty="0" smtClean="0">
              <a:solidFill>
                <a:prstClr val="black"/>
              </a:solidFill>
              <a:latin typeface="Times New Roman" pitchFamily="18" charset="0"/>
              <a:cs typeface="Times New Roman" pitchFamily="18" charset="0"/>
            </a:endParaRPr>
          </a:p>
          <a:p>
            <a:pPr marL="285750" indent="-285750" algn="just">
              <a:buFont typeface="Arial" pitchFamily="34" charset="0"/>
              <a:buChar char="•"/>
            </a:pPr>
            <a:r>
              <a:rPr lang="en-US" sz="2400" dirty="0" smtClean="0">
                <a:solidFill>
                  <a:prstClr val="black"/>
                </a:solidFill>
                <a:latin typeface="Times New Roman" pitchFamily="18" charset="0"/>
                <a:cs typeface="Times New Roman" pitchFamily="18" charset="0"/>
              </a:rPr>
              <a:t>See </a:t>
            </a:r>
            <a:r>
              <a:rPr lang="en-US" sz="2400" dirty="0">
                <a:solidFill>
                  <a:prstClr val="black"/>
                </a:solidFill>
                <a:latin typeface="Times New Roman" pitchFamily="18" charset="0"/>
                <a:cs typeface="Times New Roman" pitchFamily="18" charset="0"/>
              </a:rPr>
              <a:t>illustration of the tax incidence points in the figure below:</a:t>
            </a:r>
          </a:p>
        </p:txBody>
      </p:sp>
      <p:sp>
        <p:nvSpPr>
          <p:cNvPr id="4" name="Title 2"/>
          <p:cNvSpPr txBox="1">
            <a:spLocks/>
          </p:cNvSpPr>
          <p:nvPr/>
        </p:nvSpPr>
        <p:spPr>
          <a:xfrm>
            <a:off x="457200" y="76200"/>
            <a:ext cx="8229600" cy="11620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solidFill>
                  <a:srgbClr val="000000"/>
                </a:solidFill>
                <a:latin typeface="Times New Roman" panose="02020603050405020304" pitchFamily="18" charset="0"/>
                <a:cs typeface="Times New Roman" panose="02020603050405020304" pitchFamily="18" charset="0"/>
              </a:rPr>
              <a:t/>
            </a:r>
            <a:br>
              <a:rPr lang="en-GB" altLang="en-US" sz="3200" b="1" dirty="0">
                <a:solidFill>
                  <a:srgbClr val="000000"/>
                </a:solidFill>
                <a:latin typeface="Times New Roman" panose="02020603050405020304" pitchFamily="18" charset="0"/>
                <a:cs typeface="Times New Roman" panose="02020603050405020304" pitchFamily="18" charset="0"/>
              </a:rPr>
            </a:br>
            <a:r>
              <a:rPr lang="en-GB" altLang="en-US" sz="2400" b="1" dirty="0" smtClean="0">
                <a:solidFill>
                  <a:srgbClr val="000000"/>
                </a:solidFill>
                <a:latin typeface="Times New Roman" panose="02020603050405020304" pitchFamily="18" charset="0"/>
                <a:cs typeface="Times New Roman" panose="02020603050405020304" pitchFamily="18" charset="0"/>
              </a:rPr>
              <a:t>SCOPE AND IMPOSITION</a:t>
            </a:r>
            <a:endParaRPr lang="en-GB" altLang="en-US" sz="24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91AF47D8-8303-4DB7-989C-3762F75A448A}" type="slidenum">
              <a:rPr lang="en-US" smtClean="0"/>
              <a:t>8</a:t>
            </a:fld>
            <a:endParaRPr lang="en-US" dirty="0"/>
          </a:p>
        </p:txBody>
      </p:sp>
    </p:spTree>
    <p:extLst>
      <p:ext uri="{BB962C8B-B14F-4D97-AF65-F5344CB8AC3E}">
        <p14:creationId xmlns:p14="http://schemas.microsoft.com/office/powerpoint/2010/main" val="3361721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6858000" cy="523220"/>
          </a:xfrm>
          <a:prstGeom prst="rect">
            <a:avLst/>
          </a:prstGeom>
        </p:spPr>
        <p:txBody>
          <a:bodyPr wrap="square">
            <a:spAutoFit/>
          </a:bodyPr>
          <a:lstStyle/>
          <a:p>
            <a:pPr algn="ctr"/>
            <a:r>
              <a:rPr lang="en-GB" sz="2800" b="1" dirty="0" smtClean="0">
                <a:solidFill>
                  <a:prstClr val="black"/>
                </a:solidFill>
                <a:latin typeface="Times New Roman" panose="02020603050405020304" pitchFamily="18" charset="0"/>
                <a:cs typeface="Times New Roman" panose="02020603050405020304" pitchFamily="18" charset="0"/>
              </a:rPr>
              <a:t>SUPPLY CHAIN</a:t>
            </a:r>
            <a:endParaRPr lang="en-GB" sz="2800" b="1" dirty="0">
              <a:solidFill>
                <a:prstClr val="black"/>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762000" y="1219199"/>
            <a:ext cx="4953000" cy="990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smtClean="0">
                <a:solidFill>
                  <a:prstClr val="white"/>
                </a:solidFill>
              </a:rPr>
              <a:t>IMPORTATION</a:t>
            </a:r>
          </a:p>
          <a:p>
            <a:pPr algn="ctr"/>
            <a:r>
              <a:rPr lang="en-ZA" sz="2400" b="1" dirty="0" smtClean="0">
                <a:solidFill>
                  <a:prstClr val="white"/>
                </a:solidFill>
              </a:rPr>
              <a:t>OF GOODS AND SERVICES</a:t>
            </a:r>
            <a:endParaRPr lang="en-ZA" sz="2400" b="1" dirty="0">
              <a:solidFill>
                <a:prstClr val="white"/>
              </a:solidFill>
            </a:endParaRPr>
          </a:p>
        </p:txBody>
      </p:sp>
      <p:sp>
        <p:nvSpPr>
          <p:cNvPr id="4" name="Rounded Rectangle 3"/>
          <p:cNvSpPr/>
          <p:nvPr/>
        </p:nvSpPr>
        <p:spPr>
          <a:xfrm>
            <a:off x="2209800" y="2590800"/>
            <a:ext cx="3505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smtClean="0">
                <a:solidFill>
                  <a:prstClr val="white"/>
                </a:solidFill>
              </a:rPr>
              <a:t>MANUFACTURING/ PRODUCTION</a:t>
            </a:r>
            <a:endParaRPr lang="en-ZA" sz="2400" dirty="0">
              <a:solidFill>
                <a:prstClr val="white"/>
              </a:solidFill>
            </a:endParaRPr>
          </a:p>
        </p:txBody>
      </p:sp>
      <p:sp>
        <p:nvSpPr>
          <p:cNvPr id="6" name="Rounded Rectangle 5"/>
          <p:cNvSpPr/>
          <p:nvPr/>
        </p:nvSpPr>
        <p:spPr>
          <a:xfrm>
            <a:off x="3633216" y="3539490"/>
            <a:ext cx="2895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dirty="0" smtClean="0">
                <a:solidFill>
                  <a:prstClr val="white"/>
                </a:solidFill>
              </a:rPr>
              <a:t>DISTRIBUTION</a:t>
            </a:r>
            <a:endParaRPr lang="en-ZA" sz="2800" dirty="0">
              <a:solidFill>
                <a:prstClr val="white"/>
              </a:solidFill>
            </a:endParaRPr>
          </a:p>
        </p:txBody>
      </p:sp>
      <p:sp>
        <p:nvSpPr>
          <p:cNvPr id="7" name="Rounded Rectangle 6"/>
          <p:cNvSpPr/>
          <p:nvPr/>
        </p:nvSpPr>
        <p:spPr>
          <a:xfrm>
            <a:off x="5486400" y="4423410"/>
            <a:ext cx="2362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solidFill>
                  <a:prstClr val="white"/>
                </a:solidFill>
              </a:rPr>
              <a:t>WHOLESALE&amp; RETAIL</a:t>
            </a:r>
            <a:endParaRPr lang="en-ZA" sz="2000" dirty="0">
              <a:solidFill>
                <a:prstClr val="white"/>
              </a:solidFill>
            </a:endParaRPr>
          </a:p>
        </p:txBody>
      </p:sp>
      <p:cxnSp>
        <p:nvCxnSpPr>
          <p:cNvPr id="11" name="Straight Arrow Connector 10"/>
          <p:cNvCxnSpPr>
            <a:endCxn id="34" idx="0"/>
          </p:cNvCxnSpPr>
          <p:nvPr/>
        </p:nvCxnSpPr>
        <p:spPr>
          <a:xfrm flipH="1">
            <a:off x="2895600" y="3162300"/>
            <a:ext cx="114300" cy="2125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36" idx="0"/>
          </p:cNvCxnSpPr>
          <p:nvPr/>
        </p:nvCxnSpPr>
        <p:spPr>
          <a:xfrm>
            <a:off x="5257800" y="4191000"/>
            <a:ext cx="0" cy="10744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a:endCxn id="38" idx="0"/>
          </p:cNvCxnSpPr>
          <p:nvPr/>
        </p:nvCxnSpPr>
        <p:spPr>
          <a:xfrm flipH="1">
            <a:off x="6610350" y="5033010"/>
            <a:ext cx="57150" cy="37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3" idx="2"/>
          </p:cNvCxnSpPr>
          <p:nvPr/>
        </p:nvCxnSpPr>
        <p:spPr>
          <a:xfrm>
            <a:off x="2857500" y="1752599"/>
            <a:ext cx="381000" cy="457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0" y="5600700"/>
            <a:ext cx="5562600" cy="213360"/>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914400" y="5334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prstClr val="white"/>
                </a:solidFill>
              </a:rPr>
              <a:t>TAX PAID</a:t>
            </a:r>
            <a:endParaRPr lang="en-ZA" dirty="0">
              <a:solidFill>
                <a:prstClr val="white"/>
              </a:solidFill>
            </a:endParaRPr>
          </a:p>
        </p:txBody>
      </p:sp>
      <p:sp>
        <p:nvSpPr>
          <p:cNvPr id="34" name="Oval 33"/>
          <p:cNvSpPr/>
          <p:nvPr/>
        </p:nvSpPr>
        <p:spPr>
          <a:xfrm>
            <a:off x="2438400" y="528828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prstClr val="white"/>
                </a:solidFill>
              </a:rPr>
              <a:t>TAX PAID</a:t>
            </a:r>
            <a:endParaRPr lang="en-ZA" dirty="0">
              <a:solidFill>
                <a:prstClr val="white"/>
              </a:solidFill>
            </a:endParaRPr>
          </a:p>
        </p:txBody>
      </p:sp>
      <p:sp>
        <p:nvSpPr>
          <p:cNvPr id="36" name="Oval 35"/>
          <p:cNvSpPr/>
          <p:nvPr/>
        </p:nvSpPr>
        <p:spPr>
          <a:xfrm>
            <a:off x="4800600" y="526542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prstClr val="white"/>
                </a:solidFill>
              </a:rPr>
              <a:t>TAX PAID</a:t>
            </a:r>
            <a:endParaRPr lang="en-ZA" dirty="0">
              <a:solidFill>
                <a:prstClr val="white"/>
              </a:solidFill>
            </a:endParaRPr>
          </a:p>
        </p:txBody>
      </p:sp>
      <p:sp>
        <p:nvSpPr>
          <p:cNvPr id="38" name="Oval 37"/>
          <p:cNvSpPr/>
          <p:nvPr/>
        </p:nvSpPr>
        <p:spPr>
          <a:xfrm>
            <a:off x="6153150" y="54102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prstClr val="white"/>
                </a:solidFill>
              </a:rPr>
              <a:t>TAX PAID</a:t>
            </a:r>
            <a:endParaRPr lang="en-ZA" dirty="0">
              <a:solidFill>
                <a:prstClr val="white"/>
              </a:solidFill>
            </a:endParaRPr>
          </a:p>
        </p:txBody>
      </p:sp>
      <p:cxnSp>
        <p:nvCxnSpPr>
          <p:cNvPr id="48" name="Straight Arrow Connector 47"/>
          <p:cNvCxnSpPr>
            <a:endCxn id="32" idx="0"/>
          </p:cNvCxnSpPr>
          <p:nvPr/>
        </p:nvCxnSpPr>
        <p:spPr>
          <a:xfrm>
            <a:off x="1371600" y="2209799"/>
            <a:ext cx="0" cy="3124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4038600" y="6324600"/>
            <a:ext cx="2133600" cy="365125"/>
          </a:xfrm>
        </p:spPr>
        <p:txBody>
          <a:bodyPr/>
          <a:lstStyle/>
          <a:p>
            <a:pPr algn="ctr"/>
            <a:fld id="{91AF47D8-8303-4DB7-989C-3762F75A448A}" type="slidenum">
              <a:rPr lang="en-US" smtClean="0">
                <a:solidFill>
                  <a:prstClr val="black">
                    <a:tint val="75000"/>
                  </a:prstClr>
                </a:solidFill>
              </a:rPr>
              <a:pPr algn="ctr"/>
              <a:t>9</a:t>
            </a:fld>
            <a:endParaRPr lang="en-US" dirty="0">
              <a:solidFill>
                <a:prstClr val="black">
                  <a:tint val="75000"/>
                </a:prstClr>
              </a:solidFill>
            </a:endParaRPr>
          </a:p>
        </p:txBody>
      </p:sp>
      <p:sp>
        <p:nvSpPr>
          <p:cNvPr id="8" name="Rectangle 7"/>
          <p:cNvSpPr/>
          <p:nvPr/>
        </p:nvSpPr>
        <p:spPr>
          <a:xfrm>
            <a:off x="6553200" y="2514600"/>
            <a:ext cx="21336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smtClean="0">
                <a:solidFill>
                  <a:prstClr val="white"/>
                </a:solidFill>
              </a:rPr>
              <a:t>SERVICES</a:t>
            </a:r>
            <a:endParaRPr lang="en-ZA" sz="2800" b="1" dirty="0">
              <a:solidFill>
                <a:prstClr val="white"/>
              </a:solidFill>
            </a:endParaRPr>
          </a:p>
        </p:txBody>
      </p:sp>
      <p:cxnSp>
        <p:nvCxnSpPr>
          <p:cNvPr id="10" name="Straight Arrow Connector 9"/>
          <p:cNvCxnSpPr>
            <a:stCxn id="8" idx="2"/>
          </p:cNvCxnSpPr>
          <p:nvPr/>
        </p:nvCxnSpPr>
        <p:spPr>
          <a:xfrm>
            <a:off x="7620000" y="3162300"/>
            <a:ext cx="533400" cy="2324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911084" y="54102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prstClr val="white"/>
                </a:solidFill>
              </a:rPr>
              <a:t>TAX PAID</a:t>
            </a:r>
            <a:endParaRPr lang="en-ZA" dirty="0">
              <a:solidFill>
                <a:prstClr val="white"/>
              </a:solidFill>
            </a:endParaRPr>
          </a:p>
        </p:txBody>
      </p:sp>
    </p:spTree>
    <p:extLst>
      <p:ext uri="{BB962C8B-B14F-4D97-AF65-F5344CB8AC3E}">
        <p14:creationId xmlns:p14="http://schemas.microsoft.com/office/powerpoint/2010/main" val="2559503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2471</TotalTime>
  <Words>1650</Words>
  <Application>Microsoft Office PowerPoint</Application>
  <PresentationFormat>On-screen Show (4:3)</PresentationFormat>
  <Paragraphs>210</Paragraphs>
  <Slides>27</Slides>
  <Notes>1</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RPD - CLIVE CHIBABE</dc:creator>
  <cp:lastModifiedBy>A2 - MOSES SHUKO</cp:lastModifiedBy>
  <cp:revision>175</cp:revision>
  <dcterms:created xsi:type="dcterms:W3CDTF">2019-01-09T06:39:38Z</dcterms:created>
  <dcterms:modified xsi:type="dcterms:W3CDTF">2019-05-24T05:58:09Z</dcterms:modified>
</cp:coreProperties>
</file>