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80" r:id="rId9"/>
    <p:sldId id="281" r:id="rId10"/>
    <p:sldId id="263" r:id="rId11"/>
    <p:sldId id="264" r:id="rId12"/>
    <p:sldId id="265" r:id="rId13"/>
    <p:sldId id="266" r:id="rId14"/>
    <p:sldId id="282" r:id="rId15"/>
    <p:sldId id="268" r:id="rId16"/>
    <p:sldId id="269" r:id="rId17"/>
    <p:sldId id="272" r:id="rId18"/>
    <p:sldId id="273" r:id="rId19"/>
    <p:sldId id="274" r:id="rId20"/>
    <p:sldId id="275" r:id="rId21"/>
    <p:sldId id="276" r:id="rId22"/>
    <p:sldId id="277" r:id="rId23"/>
    <p:sldId id="278" r:id="rId24"/>
    <p:sldId id="279" r:id="rId25"/>
    <p:sldId id="28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3" d="100"/>
          <a:sy n="73" d="100"/>
        </p:scale>
        <p:origin x="54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9E40CD-7DB1-4DFB-8F91-0AE566B191E2}" type="datetimeFigureOut">
              <a:rPr lang="en-US" smtClean="0"/>
              <a:t>5/23/2019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2F5726-B43D-4C11-80A5-6355FC0C3B12}" type="slidenum">
              <a:rPr lang="en-US" smtClean="0"/>
              <a:t>‹#›</a:t>
            </a:fld>
            <a:endParaRPr lang="en-US"/>
          </a:p>
        </p:txBody>
      </p:sp>
    </p:spTree>
    <p:extLst>
      <p:ext uri="{BB962C8B-B14F-4D97-AF65-F5344CB8AC3E}">
        <p14:creationId xmlns:p14="http://schemas.microsoft.com/office/powerpoint/2010/main" val="2488032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2F5726-B43D-4C11-80A5-6355FC0C3B12}" type="slidenum">
              <a:rPr lang="en-US" smtClean="0"/>
              <a:t>18</a:t>
            </a:fld>
            <a:endParaRPr lang="en-US"/>
          </a:p>
        </p:txBody>
      </p:sp>
    </p:spTree>
    <p:extLst>
      <p:ext uri="{BB962C8B-B14F-4D97-AF65-F5344CB8AC3E}">
        <p14:creationId xmlns:p14="http://schemas.microsoft.com/office/powerpoint/2010/main" val="578142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3515C2-35D1-4A80-AFAF-B2C00F70868D}" type="datetime1">
              <a:rPr lang="en-US" smtClean="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C3DC74-64B8-47CB-890C-6E019DDE9756}" type="datetime1">
              <a:rPr lang="en-US" smtClean="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29AA62-D113-4277-B597-F7729BAE7AAB}" type="datetime1">
              <a:rPr lang="en-US" smtClean="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67C2AA3-B34E-47E5-83B5-7A3E4EBF9AA4}" type="datetime1">
              <a:rPr lang="en-US" smtClean="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DE517EB-D1B8-47B0-9237-557F75A27C92}" type="datetime1">
              <a:rPr lang="en-US" smtClean="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61952D1-597C-4FA2-824E-1D7780977CEC}" type="datetime1">
              <a:rPr lang="en-US" smtClean="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9C1CA8-9AFA-48CA-BC88-B2700A91C55E}" type="datetime1">
              <a:rPr lang="en-US" smtClean="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0F5967-1AA1-440D-A816-420F3A581404}" type="datetime1">
              <a:rPr lang="en-US" smtClean="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9AA514-A7F5-47A2-B46B-1C1B8CC61D1B}" type="datetime1">
              <a:rPr lang="en-US" smtClean="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4D8B3F-C457-4948-81A1-6EB1FC131B2C}" type="datetime1">
              <a:rPr lang="en-US" smtClean="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9C43C4-7E7D-459D-8E38-F116E5114C75}" type="datetime1">
              <a:rPr lang="en-US" smtClean="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C49BB4-4168-4ED2-82A5-0922AE5A1E7C}" type="datetime1">
              <a:rPr lang="en-US" smtClean="0"/>
              <a:t>5/23/2019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4603F4-B30B-4E76-8E77-AD39F181C7C4}" type="datetime1">
              <a:rPr lang="en-US" smtClean="0"/>
              <a:t>5/23/2019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C3B125-8D88-487C-B569-89361BE5364E}" type="datetime1">
              <a:rPr lang="en-US" smtClean="0"/>
              <a:t>5/23/2019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98A183-34DC-4F56-88A9-7C5A170B0A3C}" type="datetime1">
              <a:rPr lang="en-US" smtClean="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0C52FF-A8EE-4579-838E-CD09ACCA34F6}" type="datetime1">
              <a:rPr lang="en-US" smtClean="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768D161-C20E-49E9-8FD9-A7BBDE2216E6}" type="datetime1">
              <a:rPr lang="en-US" smtClean="0"/>
              <a:t>5/23/2019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b="1" dirty="0"/>
              <a:t>THE HIGHLIGHTS ON THE EMPLOYMENT CODE ACT, NO. 3 OF 2019</a:t>
            </a:r>
            <a:endParaRPr lang="en-US" dirty="0"/>
          </a:p>
        </p:txBody>
      </p:sp>
      <p:sp>
        <p:nvSpPr>
          <p:cNvPr id="3" name="Subtitle 2"/>
          <p:cNvSpPr>
            <a:spLocks noGrp="1"/>
          </p:cNvSpPr>
          <p:nvPr>
            <p:ph type="subTitle" idx="1"/>
          </p:nvPr>
        </p:nvSpPr>
        <p:spPr/>
        <p:txBody>
          <a:bodyPr/>
          <a:lstStyle/>
          <a:p>
            <a:r>
              <a:rPr lang="en-US" dirty="0" smtClean="0"/>
              <a:t>BY THE MINISTRY OF LABOUR AND SOCIAL SECURITY</a:t>
            </a:r>
            <a:endParaRPr lang="en-US" dirty="0"/>
          </a:p>
        </p:txBody>
      </p:sp>
      <p:sp>
        <p:nvSpPr>
          <p:cNvPr id="4" name="Date Placeholder 3"/>
          <p:cNvSpPr>
            <a:spLocks noGrp="1"/>
          </p:cNvSpPr>
          <p:nvPr>
            <p:ph type="dt" sz="half" idx="10"/>
          </p:nvPr>
        </p:nvSpPr>
        <p:spPr/>
        <p:txBody>
          <a:bodyPr/>
          <a:lstStyle/>
          <a:p>
            <a:fld id="{B530F44E-3BD3-4A4B-98F6-04443D5894DC}"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109356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Sick leave and Medical </a:t>
            </a:r>
            <a:r>
              <a:rPr lang="en-AU" b="1" dirty="0" smtClean="0"/>
              <a:t>discharge</a:t>
            </a:r>
            <a:r>
              <a:rPr lang="en-AU" dirty="0" smtClean="0"/>
              <a:t> – </a:t>
            </a:r>
            <a:r>
              <a:rPr lang="en-AU" b="1" dirty="0" smtClean="0"/>
              <a:t>section 38</a:t>
            </a:r>
            <a:endParaRPr lang="en-US" b="1" dirty="0"/>
          </a:p>
        </p:txBody>
      </p:sp>
      <p:sp>
        <p:nvSpPr>
          <p:cNvPr id="3" name="Content Placeholder 2"/>
          <p:cNvSpPr>
            <a:spLocks noGrp="1"/>
          </p:cNvSpPr>
          <p:nvPr>
            <p:ph idx="1"/>
          </p:nvPr>
        </p:nvSpPr>
        <p:spPr>
          <a:xfrm>
            <a:off x="2589212" y="1780902"/>
            <a:ext cx="8915400" cy="4228011"/>
          </a:xfrm>
        </p:spPr>
        <p:txBody>
          <a:bodyPr>
            <a:noAutofit/>
          </a:bodyPr>
          <a:lstStyle/>
          <a:p>
            <a:pPr lvl="0" algn="just"/>
            <a:r>
              <a:rPr lang="en-AU" sz="2400" dirty="0" smtClean="0"/>
              <a:t>previously </a:t>
            </a:r>
            <a:r>
              <a:rPr lang="en-AU" sz="2400" dirty="0"/>
              <a:t>this provision was only in the schedule to the minimum wages and conditions of employment Act which meant that it never applied to other categories except the protected employees then</a:t>
            </a:r>
            <a:r>
              <a:rPr lang="en-AU" sz="2400" dirty="0" smtClean="0"/>
              <a:t>.</a:t>
            </a:r>
          </a:p>
          <a:p>
            <a:pPr lvl="0" algn="just"/>
            <a:r>
              <a:rPr lang="en-AU" sz="2400" dirty="0" smtClean="0"/>
              <a:t> </a:t>
            </a:r>
            <a:r>
              <a:rPr lang="en-AU" sz="2400" dirty="0"/>
              <a:t>An employee on short term contract shall be paid a full pay for 26 working days and half pay for another 26 days of the sick leave. Those on long-term contracts shall be full pay for the first three months and half pay for the next three months of the sick leave. </a:t>
            </a:r>
            <a:endParaRPr lang="en-AU" sz="2400" dirty="0" smtClean="0"/>
          </a:p>
          <a:p>
            <a:pPr lvl="0" algn="just"/>
            <a:r>
              <a:rPr lang="en-AU" sz="2400" dirty="0" smtClean="0"/>
              <a:t>Where </a:t>
            </a:r>
            <a:r>
              <a:rPr lang="en-AU" sz="2400" dirty="0"/>
              <a:t>one is discharged medically, they shall be entitled to not less than 3 months’ basic pay for each completed year of </a:t>
            </a:r>
            <a:r>
              <a:rPr lang="en-AU" sz="2400" dirty="0" smtClean="0"/>
              <a:t>service</a:t>
            </a:r>
            <a:endParaRPr lang="en-US" sz="2400" dirty="0"/>
          </a:p>
        </p:txBody>
      </p:sp>
      <p:sp>
        <p:nvSpPr>
          <p:cNvPr id="4" name="Date Placeholder 3"/>
          <p:cNvSpPr>
            <a:spLocks noGrp="1"/>
          </p:cNvSpPr>
          <p:nvPr>
            <p:ph type="dt" sz="half" idx="10"/>
          </p:nvPr>
        </p:nvSpPr>
        <p:spPr/>
        <p:txBody>
          <a:bodyPr/>
          <a:lstStyle/>
          <a:p>
            <a:fld id="{794B9951-F0C8-439A-9D8F-217729AAF2C4}"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846695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Family Responsibility </a:t>
            </a:r>
            <a:r>
              <a:rPr lang="en-AU" b="1" dirty="0" smtClean="0"/>
              <a:t>leave – Section 40</a:t>
            </a:r>
            <a:endParaRPr lang="en-US" dirty="0"/>
          </a:p>
        </p:txBody>
      </p:sp>
      <p:sp>
        <p:nvSpPr>
          <p:cNvPr id="3" name="Content Placeholder 2"/>
          <p:cNvSpPr>
            <a:spLocks noGrp="1"/>
          </p:cNvSpPr>
          <p:nvPr>
            <p:ph idx="1"/>
          </p:nvPr>
        </p:nvSpPr>
        <p:spPr>
          <a:xfrm>
            <a:off x="2589212" y="1467395"/>
            <a:ext cx="8915400" cy="3777622"/>
          </a:xfrm>
        </p:spPr>
        <p:txBody>
          <a:bodyPr>
            <a:normAutofit/>
          </a:bodyPr>
          <a:lstStyle/>
          <a:p>
            <a:pPr lvl="0" algn="just"/>
            <a:r>
              <a:rPr lang="en-AU" sz="2800" dirty="0" smtClean="0"/>
              <a:t>The </a:t>
            </a:r>
            <a:r>
              <a:rPr lang="en-AU" sz="2800" dirty="0"/>
              <a:t>Act has provided for family responsibility for an employee who has worked for a period of six months or more, of leave of absence with pay for a period not exceeding seven (7) days in a calendar year to enable the employee nurse a sick spouse, child or dependent upon production of a medical certificate. </a:t>
            </a:r>
            <a:endParaRPr lang="en-US" sz="2800" dirty="0"/>
          </a:p>
          <a:p>
            <a:pPr algn="just"/>
            <a:endParaRPr lang="en-US" sz="2800" dirty="0"/>
          </a:p>
        </p:txBody>
      </p:sp>
      <p:sp>
        <p:nvSpPr>
          <p:cNvPr id="4" name="Date Placeholder 3"/>
          <p:cNvSpPr>
            <a:spLocks noGrp="1"/>
          </p:cNvSpPr>
          <p:nvPr>
            <p:ph type="dt" sz="half" idx="10"/>
          </p:nvPr>
        </p:nvSpPr>
        <p:spPr/>
        <p:txBody>
          <a:bodyPr/>
          <a:lstStyle/>
          <a:p>
            <a:fld id="{31FB5DC6-15FB-4039-98CE-488CD7865FC2}"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807646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Maternity </a:t>
            </a:r>
            <a:r>
              <a:rPr lang="en-AU" b="1" dirty="0" smtClean="0"/>
              <a:t>Leave – section 41</a:t>
            </a:r>
            <a:endParaRPr lang="en-US" dirty="0"/>
          </a:p>
        </p:txBody>
      </p:sp>
      <p:sp>
        <p:nvSpPr>
          <p:cNvPr id="3" name="Content Placeholder 2"/>
          <p:cNvSpPr>
            <a:spLocks noGrp="1"/>
          </p:cNvSpPr>
          <p:nvPr>
            <p:ph idx="1"/>
          </p:nvPr>
        </p:nvSpPr>
        <p:spPr>
          <a:xfrm>
            <a:off x="2592925" y="1428206"/>
            <a:ext cx="8915400" cy="4881154"/>
          </a:xfrm>
        </p:spPr>
        <p:txBody>
          <a:bodyPr/>
          <a:lstStyle/>
          <a:p>
            <a:pPr lvl="0" algn="just"/>
            <a:r>
              <a:rPr lang="en-AU" sz="2400" dirty="0"/>
              <a:t>T</a:t>
            </a:r>
            <a:r>
              <a:rPr lang="en-AU" sz="2400" dirty="0" smtClean="0"/>
              <a:t>he </a:t>
            </a:r>
            <a:r>
              <a:rPr lang="en-AU" sz="2400" dirty="0"/>
              <a:t>Act has increased the period </a:t>
            </a:r>
            <a:r>
              <a:rPr lang="en-AU" sz="2400" dirty="0" smtClean="0"/>
              <a:t>of maternity leave from 12 weeks to 14 </a:t>
            </a:r>
            <a:r>
              <a:rPr lang="en-AU" sz="2400" dirty="0"/>
              <a:t>weeks to be taken immediately after delivery. The employee may apply to the employer for an extension of the said leave. Further, a female employee shall not forfeit that employee’s annual leave entitlement because of having taken maternity leave. </a:t>
            </a:r>
            <a:endParaRPr lang="en-AU" sz="2400" dirty="0" smtClean="0"/>
          </a:p>
          <a:p>
            <a:pPr lvl="0" algn="just"/>
            <a:r>
              <a:rPr lang="en-AU" sz="2400" dirty="0" smtClean="0"/>
              <a:t>On </a:t>
            </a:r>
            <a:r>
              <a:rPr lang="en-AU" sz="2400" dirty="0"/>
              <a:t>expiry of the maternity leave, the employee shall return to the job which the employee held immediately before the maternity leave or to a reasonably suitable job on terms and conditions not less favourable than those which applied to the employee before the maternity leave. </a:t>
            </a:r>
            <a:endParaRPr lang="en-US" sz="2400" dirty="0"/>
          </a:p>
          <a:p>
            <a:pPr algn="just"/>
            <a:endParaRPr lang="en-US" dirty="0"/>
          </a:p>
        </p:txBody>
      </p:sp>
      <p:sp>
        <p:nvSpPr>
          <p:cNvPr id="4" name="Date Placeholder 3"/>
          <p:cNvSpPr>
            <a:spLocks noGrp="1"/>
          </p:cNvSpPr>
          <p:nvPr>
            <p:ph type="dt" sz="half" idx="10"/>
          </p:nvPr>
        </p:nvSpPr>
        <p:spPr/>
        <p:txBody>
          <a:bodyPr/>
          <a:lstStyle/>
          <a:p>
            <a:fld id="{C92870AB-B9AC-4E21-B429-7F7C642D4F50}"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759912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Nursing </a:t>
            </a:r>
            <a:r>
              <a:rPr lang="en-AU" b="1" dirty="0" smtClean="0"/>
              <a:t>breaks – section 45</a:t>
            </a:r>
            <a:endParaRPr lang="en-US" dirty="0"/>
          </a:p>
        </p:txBody>
      </p:sp>
      <p:sp>
        <p:nvSpPr>
          <p:cNvPr id="3" name="Content Placeholder 2"/>
          <p:cNvSpPr>
            <a:spLocks noGrp="1"/>
          </p:cNvSpPr>
          <p:nvPr>
            <p:ph idx="1"/>
          </p:nvPr>
        </p:nvSpPr>
        <p:spPr>
          <a:xfrm>
            <a:off x="2592925" y="1493519"/>
            <a:ext cx="8915400" cy="4636917"/>
          </a:xfrm>
        </p:spPr>
        <p:txBody>
          <a:bodyPr>
            <a:normAutofit/>
          </a:bodyPr>
          <a:lstStyle/>
          <a:p>
            <a:pPr lvl="0" algn="just"/>
            <a:r>
              <a:rPr lang="en-AU" sz="2800" dirty="0"/>
              <a:t>T</a:t>
            </a:r>
            <a:r>
              <a:rPr lang="en-AU" sz="2800" dirty="0" smtClean="0"/>
              <a:t>he </a:t>
            </a:r>
            <a:r>
              <a:rPr lang="en-AU" sz="2800" dirty="0"/>
              <a:t>Act provides for nursing breaks for breastfeeding mothers. The entitlement is 2 nursing breaks of 30 minutes each and/or 1 hour pay day. Such time spent as nursing break shall not be deducted from the pay</a:t>
            </a:r>
            <a:r>
              <a:rPr lang="en-AU" sz="2800" dirty="0" smtClean="0"/>
              <a:t>.</a:t>
            </a:r>
            <a:r>
              <a:rPr lang="en-AU" sz="2800" dirty="0"/>
              <a:t> </a:t>
            </a:r>
            <a:endParaRPr lang="en-US" sz="2800" dirty="0"/>
          </a:p>
          <a:p>
            <a:pPr algn="just"/>
            <a:r>
              <a:rPr lang="en-AU" sz="2800" dirty="0"/>
              <a:t>Further, the Act also provides for Paternity leave which entitles a male employee to 5 continuous working days off duty after the birth of his </a:t>
            </a:r>
            <a:r>
              <a:rPr lang="en-AU" sz="2800" dirty="0" smtClean="0"/>
              <a:t>child.</a:t>
            </a:r>
            <a:endParaRPr lang="en-US" sz="2800" dirty="0"/>
          </a:p>
          <a:p>
            <a:pPr marL="0" indent="0" algn="just">
              <a:buNone/>
            </a:pPr>
            <a:endParaRPr lang="en-US" sz="2800" dirty="0"/>
          </a:p>
        </p:txBody>
      </p:sp>
      <p:sp>
        <p:nvSpPr>
          <p:cNvPr id="4" name="Date Placeholder 3"/>
          <p:cNvSpPr>
            <a:spLocks noGrp="1"/>
          </p:cNvSpPr>
          <p:nvPr>
            <p:ph type="dt" sz="half" idx="10"/>
          </p:nvPr>
        </p:nvSpPr>
        <p:spPr/>
        <p:txBody>
          <a:bodyPr/>
          <a:lstStyle/>
          <a:p>
            <a:fld id="{9CE9E496-BB42-48F7-99A5-8AE6D0C097ED}"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966925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Forced </a:t>
            </a:r>
            <a:r>
              <a:rPr lang="en-AU" b="1" dirty="0" smtClean="0"/>
              <a:t>Leave – section 48</a:t>
            </a:r>
            <a:endParaRPr lang="en-US" dirty="0"/>
          </a:p>
        </p:txBody>
      </p:sp>
      <p:sp>
        <p:nvSpPr>
          <p:cNvPr id="3" name="Content Placeholder 2"/>
          <p:cNvSpPr>
            <a:spLocks noGrp="1"/>
          </p:cNvSpPr>
          <p:nvPr>
            <p:ph idx="1"/>
          </p:nvPr>
        </p:nvSpPr>
        <p:spPr>
          <a:xfrm>
            <a:off x="2592925" y="1545772"/>
            <a:ext cx="8915400" cy="3777622"/>
          </a:xfrm>
        </p:spPr>
        <p:txBody>
          <a:bodyPr>
            <a:normAutofit/>
          </a:bodyPr>
          <a:lstStyle/>
          <a:p>
            <a:pPr lvl="0" algn="just"/>
            <a:r>
              <a:rPr lang="en-AU" sz="2800" dirty="0" smtClean="0"/>
              <a:t>The </a:t>
            </a:r>
            <a:r>
              <a:rPr lang="en-AU" sz="2800" dirty="0"/>
              <a:t>Act has provided that an employer shall, where the employer sends an employee on forced leave, pay the employee basic pay during the period of the forced leave.</a:t>
            </a:r>
            <a:endParaRPr lang="en-US" sz="2800" dirty="0"/>
          </a:p>
          <a:p>
            <a:pPr algn="just"/>
            <a:endParaRPr lang="en-US" sz="2800" dirty="0"/>
          </a:p>
        </p:txBody>
      </p:sp>
      <p:sp>
        <p:nvSpPr>
          <p:cNvPr id="4" name="Date Placeholder 3"/>
          <p:cNvSpPr>
            <a:spLocks noGrp="1"/>
          </p:cNvSpPr>
          <p:nvPr>
            <p:ph type="dt" sz="half" idx="10"/>
          </p:nvPr>
        </p:nvSpPr>
        <p:spPr/>
        <p:txBody>
          <a:bodyPr/>
          <a:lstStyle/>
          <a:p>
            <a:fld id="{C282816E-A685-4939-B562-0A96A57DB1A9}"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659217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Severance </a:t>
            </a:r>
            <a:r>
              <a:rPr lang="en-AU" b="1" dirty="0" smtClean="0"/>
              <a:t>Pay – section 54</a:t>
            </a:r>
            <a:endParaRPr lang="en-US" dirty="0"/>
          </a:p>
        </p:txBody>
      </p:sp>
      <p:sp>
        <p:nvSpPr>
          <p:cNvPr id="3" name="Content Placeholder 2"/>
          <p:cNvSpPr>
            <a:spLocks noGrp="1"/>
          </p:cNvSpPr>
          <p:nvPr>
            <p:ph idx="1"/>
          </p:nvPr>
        </p:nvSpPr>
        <p:spPr>
          <a:xfrm>
            <a:off x="2592925" y="1428205"/>
            <a:ext cx="8915400" cy="5072628"/>
          </a:xfrm>
        </p:spPr>
        <p:txBody>
          <a:bodyPr>
            <a:normAutofit fontScale="92500" lnSpcReduction="10000"/>
          </a:bodyPr>
          <a:lstStyle/>
          <a:p>
            <a:pPr lvl="0"/>
            <a:r>
              <a:rPr lang="en-AU" sz="2000" dirty="0" smtClean="0"/>
              <a:t>An </a:t>
            </a:r>
            <a:r>
              <a:rPr lang="en-AU" sz="2000" dirty="0"/>
              <a:t>employer is obliged to pay a severance package to an employee whose contract has been either terminated or upon expiration of his/her contract. Such payment shall be done in the following manner</a:t>
            </a:r>
            <a:r>
              <a:rPr lang="en-AU" sz="2000" dirty="0" smtClean="0"/>
              <a:t>:</a:t>
            </a:r>
            <a:endParaRPr lang="en-US" sz="2000" dirty="0"/>
          </a:p>
          <a:p>
            <a:pPr lvl="1"/>
            <a:r>
              <a:rPr lang="en-AU" sz="2000" dirty="0"/>
              <a:t>Where an employee is medically discharged,</a:t>
            </a:r>
            <a:endParaRPr lang="en-US" sz="2000" dirty="0"/>
          </a:p>
          <a:p>
            <a:pPr lvl="1"/>
            <a:r>
              <a:rPr lang="en-AU" sz="2000" dirty="0"/>
              <a:t>Where a contract of employment is for a fixed duration, a severance pay shall either be a gratuity of not less than 25% earned during the contract period or </a:t>
            </a:r>
            <a:r>
              <a:rPr lang="en-AU" sz="2000" dirty="0" smtClean="0"/>
              <a:t>retirement </a:t>
            </a:r>
            <a:r>
              <a:rPr lang="en-AU" sz="2000" dirty="0"/>
              <a:t>benefits </a:t>
            </a:r>
            <a:r>
              <a:rPr lang="en-AU" sz="2000" dirty="0" smtClean="0"/>
              <a:t>provided </a:t>
            </a:r>
            <a:r>
              <a:rPr lang="en-AU" sz="2000" dirty="0"/>
              <a:t>for by the relevant social security scheme,</a:t>
            </a:r>
            <a:endParaRPr lang="en-US" sz="2000" dirty="0"/>
          </a:p>
          <a:p>
            <a:pPr lvl="1"/>
            <a:r>
              <a:rPr lang="en-AU" sz="2000" dirty="0"/>
              <a:t>Where termination is by reason of redundancy, the severance pay shall be a lump-sum of 2 months basic pay for each year of service under the said employment. The aforementioned entitlement shall be same as for those who die whilst serving under the contract of employment</a:t>
            </a:r>
            <a:r>
              <a:rPr lang="en-AU" sz="2000" dirty="0" smtClean="0"/>
              <a:t>.</a:t>
            </a:r>
            <a:endParaRPr lang="en-US" sz="2000" dirty="0"/>
          </a:p>
          <a:p>
            <a:r>
              <a:rPr lang="en-AU" sz="2000" dirty="0">
                <a:solidFill>
                  <a:srgbClr val="FF0000"/>
                </a:solidFill>
              </a:rPr>
              <a:t>Note that the severance pay shall not extend to casual and temporal employees, those on probationary and long-term employment. Further, the minister shall prescribe the formula for the severance pay.   </a:t>
            </a:r>
            <a:endParaRPr lang="en-US" sz="2000" dirty="0">
              <a:solidFill>
                <a:srgbClr val="FF0000"/>
              </a:solidFill>
            </a:endParaRPr>
          </a:p>
          <a:p>
            <a:endParaRPr lang="en-US" dirty="0"/>
          </a:p>
        </p:txBody>
      </p:sp>
      <p:sp>
        <p:nvSpPr>
          <p:cNvPr id="4" name="Date Placeholder 3"/>
          <p:cNvSpPr>
            <a:spLocks noGrp="1"/>
          </p:cNvSpPr>
          <p:nvPr>
            <p:ph type="dt" sz="half" idx="10"/>
          </p:nvPr>
        </p:nvSpPr>
        <p:spPr/>
        <p:txBody>
          <a:bodyPr/>
          <a:lstStyle/>
          <a:p>
            <a:fld id="{B0926007-DCFD-4016-BA5F-8B4AB33DD9F5}"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892124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Termination by </a:t>
            </a:r>
            <a:r>
              <a:rPr lang="en-AU" b="1" dirty="0" smtClean="0"/>
              <a:t>Redundancy – section 55</a:t>
            </a:r>
            <a:endParaRPr lang="en-US" dirty="0"/>
          </a:p>
        </p:txBody>
      </p:sp>
      <p:sp>
        <p:nvSpPr>
          <p:cNvPr id="3" name="Content Placeholder 2"/>
          <p:cNvSpPr>
            <a:spLocks noGrp="1"/>
          </p:cNvSpPr>
          <p:nvPr>
            <p:ph idx="1"/>
          </p:nvPr>
        </p:nvSpPr>
        <p:spPr>
          <a:xfrm>
            <a:off x="2589212" y="1763204"/>
            <a:ext cx="8915400" cy="4367233"/>
          </a:xfrm>
        </p:spPr>
        <p:txBody>
          <a:bodyPr>
            <a:noAutofit/>
          </a:bodyPr>
          <a:lstStyle/>
          <a:p>
            <a:pPr lvl="0"/>
            <a:r>
              <a:rPr lang="en-AU" sz="2000" dirty="0"/>
              <a:t>P</a:t>
            </a:r>
            <a:r>
              <a:rPr lang="en-AU" sz="2000" dirty="0" smtClean="0"/>
              <a:t>reviously </a:t>
            </a:r>
            <a:r>
              <a:rPr lang="en-AU" sz="2000" dirty="0"/>
              <a:t>such termination was put under oral contracts and those on written contracts were not covered which meant that in case of such termination they would not be entitled to benefits that fall thereunder. The Act has finally made it applicable even to employees on contracts. </a:t>
            </a:r>
            <a:endParaRPr lang="en-US" sz="2000" dirty="0"/>
          </a:p>
          <a:p>
            <a:r>
              <a:rPr lang="en-AU" sz="2000" dirty="0"/>
              <a:t>Further, an employer who is unable to pay redundancy package due to financial incapacity may apply to the Labour Commissioner for exemption from paying a lump sum</a:t>
            </a:r>
            <a:r>
              <a:rPr lang="en-AU" sz="2000" dirty="0" smtClean="0"/>
              <a:t>.</a:t>
            </a:r>
            <a:endParaRPr lang="en-US" sz="2000" dirty="0"/>
          </a:p>
          <a:p>
            <a:r>
              <a:rPr lang="en-AU" sz="2000" dirty="0"/>
              <a:t>Where an employer wants to engage employees within 9 months of such redundancy occurrence, they must return the redundant employees before considering new applicants,</a:t>
            </a:r>
            <a:endParaRPr lang="en-US" sz="2000" dirty="0"/>
          </a:p>
          <a:p>
            <a:pPr marL="0" indent="0">
              <a:buNone/>
            </a:pPr>
            <a:r>
              <a:rPr lang="en-AU" sz="2000" dirty="0"/>
              <a:t> </a:t>
            </a:r>
            <a:endParaRPr lang="en-US" sz="2000" dirty="0"/>
          </a:p>
        </p:txBody>
      </p:sp>
      <p:sp>
        <p:nvSpPr>
          <p:cNvPr id="4" name="Date Placeholder 3"/>
          <p:cNvSpPr>
            <a:spLocks noGrp="1"/>
          </p:cNvSpPr>
          <p:nvPr>
            <p:ph type="dt" sz="half" idx="10"/>
          </p:nvPr>
        </p:nvSpPr>
        <p:spPr/>
        <p:txBody>
          <a:bodyPr/>
          <a:lstStyle/>
          <a:p>
            <a:fld id="{7F17AEA4-136A-42CF-9922-93D79F15F1B6}"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115995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The Skills Advisory </a:t>
            </a:r>
            <a:r>
              <a:rPr lang="en-AU" b="1" dirty="0" smtClean="0"/>
              <a:t>Committee – section 63</a:t>
            </a:r>
            <a:r>
              <a:rPr lang="en-AU" dirty="0" smtClean="0"/>
              <a:t> </a:t>
            </a:r>
            <a:endParaRPr lang="en-US" dirty="0"/>
          </a:p>
        </p:txBody>
      </p:sp>
      <p:sp>
        <p:nvSpPr>
          <p:cNvPr id="3" name="Content Placeholder 2"/>
          <p:cNvSpPr>
            <a:spLocks noGrp="1"/>
          </p:cNvSpPr>
          <p:nvPr>
            <p:ph idx="1"/>
          </p:nvPr>
        </p:nvSpPr>
        <p:spPr/>
        <p:txBody>
          <a:bodyPr>
            <a:normAutofit lnSpcReduction="10000"/>
          </a:bodyPr>
          <a:lstStyle/>
          <a:p>
            <a:pPr lvl="0" algn="just"/>
            <a:r>
              <a:rPr lang="en-AU" sz="2800" dirty="0" smtClean="0"/>
              <a:t>The </a:t>
            </a:r>
            <a:r>
              <a:rPr lang="en-AU" sz="2800" dirty="0"/>
              <a:t>Act has constituted a skills advisory committee whose purpose is to advise the minister on measures necessary to ensure that; citizens are accorded priority in respect of opportunities for </a:t>
            </a:r>
            <a:r>
              <a:rPr lang="en-AU" sz="2800" dirty="0" smtClean="0"/>
              <a:t>employment.</a:t>
            </a:r>
          </a:p>
          <a:p>
            <a:pPr algn="just"/>
            <a:r>
              <a:rPr lang="en-AU" sz="2800" dirty="0"/>
              <a:t>Certain categories of employment are restricted to citizens in the interest of state security, citizens are accorded the same wages as an expatriate for work of equal value, among </a:t>
            </a:r>
            <a:r>
              <a:rPr lang="en-AU" sz="2800" dirty="0" smtClean="0"/>
              <a:t>others</a:t>
            </a:r>
            <a:r>
              <a:rPr lang="en-US" sz="2800" dirty="0" smtClean="0"/>
              <a:t>.</a:t>
            </a:r>
            <a:endParaRPr lang="en-US" sz="2800" dirty="0"/>
          </a:p>
          <a:p>
            <a:pPr lvl="0" algn="just"/>
            <a:endParaRPr lang="en-US" sz="2800" dirty="0"/>
          </a:p>
          <a:p>
            <a:endParaRPr lang="en-US" dirty="0"/>
          </a:p>
        </p:txBody>
      </p:sp>
      <p:sp>
        <p:nvSpPr>
          <p:cNvPr id="4" name="Date Placeholder 3"/>
          <p:cNvSpPr>
            <a:spLocks noGrp="1"/>
          </p:cNvSpPr>
          <p:nvPr>
            <p:ph type="dt" sz="half" idx="10"/>
          </p:nvPr>
        </p:nvSpPr>
        <p:spPr/>
        <p:txBody>
          <a:bodyPr/>
          <a:lstStyle/>
          <a:p>
            <a:fld id="{5B5A33E8-663A-45DE-BB26-E7B1863AF4AB}"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3649317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Gratuity – section 73</a:t>
            </a:r>
            <a:endParaRPr lang="en-US" dirty="0"/>
          </a:p>
        </p:txBody>
      </p:sp>
      <p:sp>
        <p:nvSpPr>
          <p:cNvPr id="3" name="Content Placeholder 2"/>
          <p:cNvSpPr>
            <a:spLocks noGrp="1"/>
          </p:cNvSpPr>
          <p:nvPr>
            <p:ph idx="1"/>
          </p:nvPr>
        </p:nvSpPr>
        <p:spPr>
          <a:xfrm>
            <a:off x="2592925" y="1441268"/>
            <a:ext cx="8915400" cy="3777622"/>
          </a:xfrm>
        </p:spPr>
        <p:txBody>
          <a:bodyPr>
            <a:normAutofit/>
          </a:bodyPr>
          <a:lstStyle/>
          <a:p>
            <a:pPr lvl="0" algn="just"/>
            <a:r>
              <a:rPr lang="en-AU" sz="2400" dirty="0" smtClean="0"/>
              <a:t>The </a:t>
            </a:r>
            <a:r>
              <a:rPr lang="en-AU" sz="2400" dirty="0"/>
              <a:t>Act has provided for gratuity payable at the end of a long-term contract of not less than 25% basic pay earned during the contract period. Further, were employment is terminated before the end/ expiration of contract, gratuity payable is </a:t>
            </a:r>
            <a:r>
              <a:rPr lang="en-AU" sz="2400" dirty="0" smtClean="0"/>
              <a:t>prorated.</a:t>
            </a:r>
            <a:endParaRPr lang="en-US" sz="2400" dirty="0"/>
          </a:p>
          <a:p>
            <a:pPr algn="just"/>
            <a:endParaRPr lang="en-US" sz="2400" dirty="0"/>
          </a:p>
          <a:p>
            <a:endParaRPr lang="en-US" sz="2000" dirty="0"/>
          </a:p>
        </p:txBody>
      </p:sp>
      <p:sp>
        <p:nvSpPr>
          <p:cNvPr id="4" name="Date Placeholder 3"/>
          <p:cNvSpPr>
            <a:spLocks noGrp="1"/>
          </p:cNvSpPr>
          <p:nvPr>
            <p:ph type="dt" sz="half" idx="10"/>
          </p:nvPr>
        </p:nvSpPr>
        <p:spPr/>
        <p:txBody>
          <a:bodyPr/>
          <a:lstStyle/>
          <a:p>
            <a:fld id="{73B59337-DB58-4782-9835-7CAF4C42B930}"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694844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Health </a:t>
            </a:r>
            <a:r>
              <a:rPr lang="en-AU" b="1" dirty="0" smtClean="0"/>
              <a:t>breaks – section 77</a:t>
            </a:r>
            <a:endParaRPr lang="en-US" dirty="0"/>
          </a:p>
        </p:txBody>
      </p:sp>
      <p:sp>
        <p:nvSpPr>
          <p:cNvPr id="3" name="Content Placeholder 2"/>
          <p:cNvSpPr>
            <a:spLocks noGrp="1"/>
          </p:cNvSpPr>
          <p:nvPr>
            <p:ph idx="1"/>
          </p:nvPr>
        </p:nvSpPr>
        <p:spPr>
          <a:xfrm>
            <a:off x="2589212" y="1558835"/>
            <a:ext cx="8915400" cy="3777622"/>
          </a:xfrm>
        </p:spPr>
        <p:txBody>
          <a:bodyPr>
            <a:normAutofit/>
          </a:bodyPr>
          <a:lstStyle/>
          <a:p>
            <a:pPr lvl="0" algn="just"/>
            <a:r>
              <a:rPr lang="en-AU" sz="2800" dirty="0"/>
              <a:t>E</a:t>
            </a:r>
            <a:r>
              <a:rPr lang="en-AU" sz="2800" dirty="0" smtClean="0"/>
              <a:t>very </a:t>
            </a:r>
            <a:r>
              <a:rPr lang="en-AU" sz="2800" dirty="0"/>
              <a:t>employee is entitled to a health break of </a:t>
            </a:r>
            <a:r>
              <a:rPr lang="en-AU" sz="2800" dirty="0" smtClean="0"/>
              <a:t>at least </a:t>
            </a:r>
            <a:r>
              <a:rPr lang="en-AU" sz="2800" dirty="0"/>
              <a:t>20 minutes or two health breaks of 10 minutes each, thus, in addition to a 1 hour meal </a:t>
            </a:r>
            <a:r>
              <a:rPr lang="en-AU" sz="2800" dirty="0" smtClean="0"/>
              <a:t>break.</a:t>
            </a:r>
            <a:endParaRPr lang="en-US" sz="2800" dirty="0"/>
          </a:p>
          <a:p>
            <a:pPr algn="just"/>
            <a:endParaRPr lang="en-US" sz="2800" dirty="0"/>
          </a:p>
        </p:txBody>
      </p:sp>
      <p:sp>
        <p:nvSpPr>
          <p:cNvPr id="4" name="Date Placeholder 3"/>
          <p:cNvSpPr>
            <a:spLocks noGrp="1"/>
          </p:cNvSpPr>
          <p:nvPr>
            <p:ph type="dt" sz="half" idx="10"/>
          </p:nvPr>
        </p:nvSpPr>
        <p:spPr/>
        <p:txBody>
          <a:bodyPr/>
          <a:lstStyle/>
          <a:p>
            <a:fld id="{79BF4297-59B1-4C48-8250-C5C1971C76C0}"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618336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Repeal and Replacement</a:t>
            </a:r>
            <a:endParaRPr lang="en-US" dirty="0"/>
          </a:p>
        </p:txBody>
      </p:sp>
      <p:sp>
        <p:nvSpPr>
          <p:cNvPr id="3" name="Content Placeholder 2"/>
          <p:cNvSpPr>
            <a:spLocks noGrp="1"/>
          </p:cNvSpPr>
          <p:nvPr>
            <p:ph idx="1"/>
          </p:nvPr>
        </p:nvSpPr>
        <p:spPr>
          <a:xfrm>
            <a:off x="2589212" y="1264555"/>
            <a:ext cx="8915400" cy="5371376"/>
          </a:xfrm>
        </p:spPr>
        <p:txBody>
          <a:bodyPr>
            <a:normAutofit/>
          </a:bodyPr>
          <a:lstStyle/>
          <a:p>
            <a:r>
              <a:rPr lang="en-AU" sz="2800" dirty="0"/>
              <a:t>The Act has repealed and replaced the Acts, namely; the Employment Act of 1965, the Employment (special provisions) Act of 1966, the Employment of Young Persons and Children Act of 1933 and the Minimum Wages and Conditions of Employment Act of 1982.</a:t>
            </a:r>
            <a:endParaRPr lang="en-US" sz="2800" dirty="0"/>
          </a:p>
          <a:p>
            <a:r>
              <a:rPr lang="en-AU" sz="2800" dirty="0"/>
              <a:t>The essence of repealing and replacing the aforementioned Acts was to ensure that a law be enacted to cure the lacunas that were in the said Acts and to suit </a:t>
            </a:r>
            <a:r>
              <a:rPr lang="en-AU" sz="2800" dirty="0" smtClean="0"/>
              <a:t>the dynamics of the labour </a:t>
            </a:r>
            <a:r>
              <a:rPr lang="en-AU" sz="2800" dirty="0"/>
              <a:t>market.</a:t>
            </a:r>
            <a:endParaRPr lang="en-US" sz="2800" dirty="0"/>
          </a:p>
        </p:txBody>
      </p:sp>
      <p:sp>
        <p:nvSpPr>
          <p:cNvPr id="4" name="Date Placeholder 3"/>
          <p:cNvSpPr>
            <a:spLocks noGrp="1"/>
          </p:cNvSpPr>
          <p:nvPr>
            <p:ph type="dt" sz="half" idx="10"/>
          </p:nvPr>
        </p:nvSpPr>
        <p:spPr/>
        <p:txBody>
          <a:bodyPr/>
          <a:lstStyle/>
          <a:p>
            <a:fld id="{E2A5F036-CFAB-4303-9D93-EE5A3A2B207D}"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368210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Employment of young children and young </a:t>
            </a:r>
            <a:r>
              <a:rPr lang="en-AU" b="1" dirty="0" smtClean="0"/>
              <a:t>persons – Part V</a:t>
            </a:r>
            <a:endParaRPr lang="en-US" dirty="0"/>
          </a:p>
        </p:txBody>
      </p:sp>
      <p:sp>
        <p:nvSpPr>
          <p:cNvPr id="3" name="Content Placeholder 2"/>
          <p:cNvSpPr>
            <a:spLocks noGrp="1"/>
          </p:cNvSpPr>
          <p:nvPr>
            <p:ph idx="1"/>
          </p:nvPr>
        </p:nvSpPr>
        <p:spPr/>
        <p:txBody>
          <a:bodyPr>
            <a:noAutofit/>
          </a:bodyPr>
          <a:lstStyle/>
          <a:p>
            <a:pPr lvl="0" algn="just"/>
            <a:r>
              <a:rPr lang="en-AU" sz="2800" dirty="0" smtClean="0"/>
              <a:t>A person </a:t>
            </a:r>
            <a:r>
              <a:rPr lang="en-AU" sz="2800" dirty="0"/>
              <a:t>shall not employ a child in a public or private industrial undertaking. </a:t>
            </a:r>
          </a:p>
          <a:p>
            <a:pPr lvl="0" algn="just"/>
            <a:r>
              <a:rPr lang="en-AU" sz="2800" dirty="0" smtClean="0"/>
              <a:t>A </a:t>
            </a:r>
            <a:r>
              <a:rPr lang="en-AU" sz="2800" dirty="0"/>
              <a:t>child may be engaged for purposes of education but should not be work that would be prejudicial to child’s attendance at an institution of learning, participation in vocational orientation or training approved by a competent authority or child’s capacity to benefit from an institution,</a:t>
            </a:r>
            <a:endParaRPr lang="en-US" sz="2800" dirty="0"/>
          </a:p>
          <a:p>
            <a:endParaRPr lang="en-US" sz="2800" dirty="0"/>
          </a:p>
        </p:txBody>
      </p:sp>
      <p:sp>
        <p:nvSpPr>
          <p:cNvPr id="4" name="Date Placeholder 3"/>
          <p:cNvSpPr>
            <a:spLocks noGrp="1"/>
          </p:cNvSpPr>
          <p:nvPr>
            <p:ph type="dt" sz="half" idx="10"/>
          </p:nvPr>
        </p:nvSpPr>
        <p:spPr/>
        <p:txBody>
          <a:bodyPr/>
          <a:lstStyle/>
          <a:p>
            <a:fld id="{11C6A948-A70E-4699-AC72-C4D35FC36EB2}"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1654421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Minimum wages and conditions of </a:t>
            </a:r>
            <a:r>
              <a:rPr lang="en-AU" b="1" dirty="0" smtClean="0"/>
              <a:t>employment – Division 7.3</a:t>
            </a:r>
            <a:endParaRPr lang="en-US" dirty="0"/>
          </a:p>
        </p:txBody>
      </p:sp>
      <p:sp>
        <p:nvSpPr>
          <p:cNvPr id="3" name="Content Placeholder 2"/>
          <p:cNvSpPr>
            <a:spLocks noGrp="1"/>
          </p:cNvSpPr>
          <p:nvPr>
            <p:ph idx="1"/>
          </p:nvPr>
        </p:nvSpPr>
        <p:spPr>
          <a:xfrm>
            <a:off x="2589212" y="1467393"/>
            <a:ext cx="8915400" cy="4802777"/>
          </a:xfrm>
        </p:spPr>
        <p:txBody>
          <a:bodyPr>
            <a:noAutofit/>
          </a:bodyPr>
          <a:lstStyle/>
          <a:p>
            <a:pPr lvl="0"/>
            <a:endParaRPr lang="en-AU" sz="2400" dirty="0" smtClean="0"/>
          </a:p>
          <a:p>
            <a:r>
              <a:rPr lang="en-AU" sz="2400" dirty="0"/>
              <a:t>Section 99 has further provided for the constitution of the Labour Advisory Committee which is an ad hoc committee of the </a:t>
            </a:r>
            <a:r>
              <a:rPr lang="en-AU" sz="2400" dirty="0" smtClean="0"/>
              <a:t>TCLC</a:t>
            </a:r>
          </a:p>
          <a:p>
            <a:pPr lvl="0"/>
            <a:r>
              <a:rPr lang="en-AU" sz="2400" dirty="0" smtClean="0"/>
              <a:t>The Minister </a:t>
            </a:r>
            <a:r>
              <a:rPr lang="en-AU" sz="2400" dirty="0"/>
              <a:t>in consultation with the Labour Advisory Committee may issue a statutory instrument prescribing the minimum standards and conditions of employment for certain categories of employees. </a:t>
            </a:r>
          </a:p>
          <a:p>
            <a:pPr lvl="0"/>
            <a:r>
              <a:rPr lang="en-AU" sz="2400" dirty="0" smtClean="0"/>
              <a:t>Such </a:t>
            </a:r>
            <a:r>
              <a:rPr lang="en-AU" sz="2400" dirty="0"/>
              <a:t>reviews are to be made by the committee which shall recommend to the </a:t>
            </a:r>
            <a:r>
              <a:rPr lang="en-AU" sz="2400" dirty="0" smtClean="0"/>
              <a:t>Minister </a:t>
            </a:r>
            <a:r>
              <a:rPr lang="en-AU" sz="2400" dirty="0"/>
              <a:t>the minimum wages and conditions of employment</a:t>
            </a:r>
            <a:r>
              <a:rPr lang="en-AU" sz="2400" dirty="0" smtClean="0"/>
              <a:t>,</a:t>
            </a:r>
          </a:p>
          <a:p>
            <a:endParaRPr lang="en-US" sz="2400" dirty="0"/>
          </a:p>
        </p:txBody>
      </p:sp>
      <p:sp>
        <p:nvSpPr>
          <p:cNvPr id="4" name="Date Placeholder 3"/>
          <p:cNvSpPr>
            <a:spLocks noGrp="1"/>
          </p:cNvSpPr>
          <p:nvPr>
            <p:ph type="dt" sz="half" idx="10"/>
          </p:nvPr>
        </p:nvSpPr>
        <p:spPr/>
        <p:txBody>
          <a:bodyPr/>
          <a:lstStyle/>
          <a:p>
            <a:fld id="{F05E39B6-333F-41CB-A32C-104982BD014D}"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12473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Employment </a:t>
            </a:r>
            <a:r>
              <a:rPr lang="en-AU" b="1" dirty="0" smtClean="0"/>
              <a:t>agencies – Part VIII</a:t>
            </a:r>
            <a:endParaRPr lang="en-US" dirty="0"/>
          </a:p>
        </p:txBody>
      </p:sp>
      <p:sp>
        <p:nvSpPr>
          <p:cNvPr id="3" name="Content Placeholder 2"/>
          <p:cNvSpPr>
            <a:spLocks noGrp="1"/>
          </p:cNvSpPr>
          <p:nvPr>
            <p:ph idx="1"/>
          </p:nvPr>
        </p:nvSpPr>
        <p:spPr>
          <a:xfrm>
            <a:off x="2592925" y="1663338"/>
            <a:ext cx="8915400" cy="3777622"/>
          </a:xfrm>
        </p:spPr>
        <p:txBody>
          <a:bodyPr>
            <a:normAutofit/>
          </a:bodyPr>
          <a:lstStyle/>
          <a:p>
            <a:pPr lvl="0" algn="just"/>
            <a:r>
              <a:rPr lang="en-AU" sz="2800" dirty="0"/>
              <a:t>T</a:t>
            </a:r>
            <a:r>
              <a:rPr lang="en-AU" sz="2800" dirty="0" smtClean="0"/>
              <a:t>he </a:t>
            </a:r>
            <a:r>
              <a:rPr lang="en-AU" sz="2800" dirty="0"/>
              <a:t>Act has spelled out the requirements for one to apply for employment agency, the procedure, the conferred power to the Labour Commissioner to issue or deny issuance of such licence, validity of permit, suspension and renewal of such permit,</a:t>
            </a:r>
            <a:endParaRPr lang="en-US" sz="2800" dirty="0"/>
          </a:p>
          <a:p>
            <a:pPr algn="just"/>
            <a:endParaRPr lang="en-US" sz="2800" dirty="0"/>
          </a:p>
        </p:txBody>
      </p:sp>
      <p:sp>
        <p:nvSpPr>
          <p:cNvPr id="4" name="Date Placeholder 3"/>
          <p:cNvSpPr>
            <a:spLocks noGrp="1"/>
          </p:cNvSpPr>
          <p:nvPr>
            <p:ph type="dt" sz="half" idx="10"/>
          </p:nvPr>
        </p:nvSpPr>
        <p:spPr/>
        <p:txBody>
          <a:bodyPr/>
          <a:lstStyle/>
          <a:p>
            <a:fld id="{36BB3717-7764-49A0-8288-490D19B92277}"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2398113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Inspectorate – Part X</a:t>
            </a:r>
            <a:endParaRPr lang="en-US" dirty="0"/>
          </a:p>
        </p:txBody>
      </p:sp>
      <p:sp>
        <p:nvSpPr>
          <p:cNvPr id="3" name="Content Placeholder 2"/>
          <p:cNvSpPr>
            <a:spLocks noGrp="1"/>
          </p:cNvSpPr>
          <p:nvPr>
            <p:ph idx="1"/>
          </p:nvPr>
        </p:nvSpPr>
        <p:spPr/>
        <p:txBody>
          <a:bodyPr>
            <a:normAutofit/>
          </a:bodyPr>
          <a:lstStyle/>
          <a:p>
            <a:pPr lvl="0"/>
            <a:r>
              <a:rPr lang="en-AU" sz="2800" dirty="0"/>
              <a:t>T</a:t>
            </a:r>
            <a:r>
              <a:rPr lang="en-AU" sz="2800" dirty="0" smtClean="0"/>
              <a:t>he </a:t>
            </a:r>
            <a:r>
              <a:rPr lang="en-AU" sz="2800" dirty="0"/>
              <a:t>Act constitutes the inspectorate who are mandated to ensure that the provisions of this Act are adhered to/ compliance thereof.</a:t>
            </a:r>
            <a:endParaRPr lang="en-US" sz="2800" dirty="0"/>
          </a:p>
          <a:p>
            <a:endParaRPr lang="en-US" sz="2800" dirty="0"/>
          </a:p>
        </p:txBody>
      </p:sp>
      <p:sp>
        <p:nvSpPr>
          <p:cNvPr id="4" name="Date Placeholder 3"/>
          <p:cNvSpPr>
            <a:spLocks noGrp="1"/>
          </p:cNvSpPr>
          <p:nvPr>
            <p:ph type="dt" sz="half" idx="10"/>
          </p:nvPr>
        </p:nvSpPr>
        <p:spPr/>
        <p:txBody>
          <a:bodyPr/>
          <a:lstStyle/>
          <a:p>
            <a:fld id="{F7571BCA-8A81-411F-B07B-B8847E0E2141}"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675298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Application of more favourable conditions of </a:t>
            </a:r>
            <a:r>
              <a:rPr lang="en-AU" b="1" dirty="0" smtClean="0"/>
              <a:t>employment – Section 127</a:t>
            </a:r>
            <a:endParaRPr lang="en-US" dirty="0"/>
          </a:p>
        </p:txBody>
      </p:sp>
      <p:sp>
        <p:nvSpPr>
          <p:cNvPr id="3" name="Content Placeholder 2"/>
          <p:cNvSpPr>
            <a:spLocks noGrp="1"/>
          </p:cNvSpPr>
          <p:nvPr>
            <p:ph idx="1"/>
          </p:nvPr>
        </p:nvSpPr>
        <p:spPr/>
        <p:txBody>
          <a:bodyPr>
            <a:normAutofit/>
          </a:bodyPr>
          <a:lstStyle/>
          <a:p>
            <a:pPr lvl="0" algn="just"/>
            <a:r>
              <a:rPr lang="en-AU" sz="2800" dirty="0" smtClean="0"/>
              <a:t>where </a:t>
            </a:r>
            <a:r>
              <a:rPr lang="en-AU" sz="2800" dirty="0"/>
              <a:t>a contract of employment, the Act or collective agreement has </a:t>
            </a:r>
            <a:r>
              <a:rPr lang="en-AU" sz="2800" dirty="0" smtClean="0"/>
              <a:t>better </a:t>
            </a:r>
            <a:r>
              <a:rPr lang="en-AU" sz="2800" dirty="0"/>
              <a:t>conditions than any of the aforementioned, such document shall prevail over the rest</a:t>
            </a:r>
            <a:r>
              <a:rPr lang="en-AU" sz="2800" dirty="0" smtClean="0"/>
              <a:t>.</a:t>
            </a:r>
          </a:p>
          <a:p>
            <a:pPr lvl="0" algn="just"/>
            <a:r>
              <a:rPr lang="en-AU" sz="2800" dirty="0" smtClean="0"/>
              <a:t> </a:t>
            </a:r>
            <a:r>
              <a:rPr lang="en-AU" sz="2800" dirty="0"/>
              <a:t>In other words, if the Act has better conditions than a collective agreement or contract of employment, its provisions shall prevail over the agreement(s). This also happens vice versa.</a:t>
            </a:r>
            <a:endParaRPr lang="en-US" sz="2800" dirty="0"/>
          </a:p>
          <a:p>
            <a:pPr marL="0" indent="0" algn="just">
              <a:buNone/>
            </a:pPr>
            <a:endParaRPr lang="en-US" sz="2800" dirty="0"/>
          </a:p>
          <a:p>
            <a:endParaRPr lang="en-US" sz="2000" dirty="0"/>
          </a:p>
        </p:txBody>
      </p:sp>
      <p:sp>
        <p:nvSpPr>
          <p:cNvPr id="4" name="Date Placeholder 3"/>
          <p:cNvSpPr>
            <a:spLocks noGrp="1"/>
          </p:cNvSpPr>
          <p:nvPr>
            <p:ph type="dt" sz="half" idx="10"/>
          </p:nvPr>
        </p:nvSpPr>
        <p:spPr/>
        <p:txBody>
          <a:bodyPr/>
          <a:lstStyle/>
          <a:p>
            <a:fld id="{DD5CB69E-4A73-491F-85C0-2FB58CC4FE60}"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960035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3225" y="3109127"/>
            <a:ext cx="8911687" cy="1280890"/>
          </a:xfrm>
        </p:spPr>
        <p:txBody>
          <a:bodyPr/>
          <a:lstStyle/>
          <a:p>
            <a:r>
              <a:rPr lang="en-US" dirty="0" smtClean="0"/>
              <a:t>THANK YOU FOR YOUR ATTENTION!!!</a:t>
            </a:r>
            <a:endParaRPr lang="en-US" dirty="0"/>
          </a:p>
        </p:txBody>
      </p:sp>
      <p:sp>
        <p:nvSpPr>
          <p:cNvPr id="3" name="Date Placeholder 2"/>
          <p:cNvSpPr>
            <a:spLocks noGrp="1"/>
          </p:cNvSpPr>
          <p:nvPr>
            <p:ph type="dt" sz="half" idx="10"/>
          </p:nvPr>
        </p:nvSpPr>
        <p:spPr/>
        <p:txBody>
          <a:bodyPr/>
          <a:lstStyle/>
          <a:p>
            <a:fld id="{97684C8A-9DBA-4DF6-9494-A44ACCF1DFE7}" type="datetime1">
              <a:rPr lang="en-US" smtClean="0"/>
              <a:t>5/23/2019</a:t>
            </a:fld>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655945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Application</a:t>
            </a:r>
            <a:endParaRPr lang="en-US" dirty="0"/>
          </a:p>
        </p:txBody>
      </p:sp>
      <p:sp>
        <p:nvSpPr>
          <p:cNvPr id="3" name="Content Placeholder 2"/>
          <p:cNvSpPr>
            <a:spLocks noGrp="1"/>
          </p:cNvSpPr>
          <p:nvPr>
            <p:ph idx="1"/>
          </p:nvPr>
        </p:nvSpPr>
        <p:spPr>
          <a:xfrm>
            <a:off x="2589212" y="1402079"/>
            <a:ext cx="8915400" cy="4828903"/>
          </a:xfrm>
        </p:spPr>
        <p:txBody>
          <a:bodyPr>
            <a:noAutofit/>
          </a:bodyPr>
          <a:lstStyle/>
          <a:p>
            <a:pPr lvl="0"/>
            <a:r>
              <a:rPr lang="en-AU" sz="2800" dirty="0"/>
              <a:t>T</a:t>
            </a:r>
            <a:r>
              <a:rPr lang="en-AU" sz="2800" dirty="0" smtClean="0"/>
              <a:t>he </a:t>
            </a:r>
            <a:r>
              <a:rPr lang="en-AU" sz="2800" dirty="0"/>
              <a:t>Act has exempted certain categories of people to whom it doesn’t apply such as; persons in defence force, Zambia Police Service, Zambia Correctional Service, and persons in the Zambia Security Intelligence Service. </a:t>
            </a:r>
            <a:endParaRPr lang="en-AU" sz="2800" dirty="0" smtClean="0"/>
          </a:p>
          <a:p>
            <a:pPr lvl="0"/>
            <a:r>
              <a:rPr lang="en-AU" sz="2800" dirty="0" smtClean="0"/>
              <a:t>To </a:t>
            </a:r>
            <a:r>
              <a:rPr lang="en-AU" sz="2800" dirty="0"/>
              <a:t>this, the minister has been conferred power to exempt any persons or class of people by Statutory Instrument, thus, after consultation with the Tripartite Consultative Labour Council,</a:t>
            </a:r>
            <a:endParaRPr lang="en-US" sz="2800" dirty="0"/>
          </a:p>
          <a:p>
            <a:endParaRPr lang="en-US" sz="2800" dirty="0"/>
          </a:p>
        </p:txBody>
      </p:sp>
      <p:sp>
        <p:nvSpPr>
          <p:cNvPr id="4" name="Date Placeholder 3"/>
          <p:cNvSpPr>
            <a:spLocks noGrp="1"/>
          </p:cNvSpPr>
          <p:nvPr>
            <p:ph type="dt" sz="half" idx="10"/>
          </p:nvPr>
        </p:nvSpPr>
        <p:spPr/>
        <p:txBody>
          <a:bodyPr/>
          <a:lstStyle/>
          <a:p>
            <a:fld id="{915B17B2-93C6-4580-937E-934150DEF05C}"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523013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Discrimination – Section 5</a:t>
            </a:r>
            <a:endParaRPr lang="en-US" dirty="0"/>
          </a:p>
        </p:txBody>
      </p:sp>
      <p:sp>
        <p:nvSpPr>
          <p:cNvPr id="3" name="Content Placeholder 2"/>
          <p:cNvSpPr>
            <a:spLocks noGrp="1"/>
          </p:cNvSpPr>
          <p:nvPr>
            <p:ph idx="1"/>
          </p:nvPr>
        </p:nvSpPr>
        <p:spPr>
          <a:xfrm>
            <a:off x="2406332" y="1375954"/>
            <a:ext cx="8915400" cy="3777622"/>
          </a:xfrm>
        </p:spPr>
        <p:txBody>
          <a:bodyPr>
            <a:normAutofit/>
          </a:bodyPr>
          <a:lstStyle/>
          <a:p>
            <a:pPr lvl="0"/>
            <a:r>
              <a:rPr lang="en-AU" sz="2800" dirty="0"/>
              <a:t>T</a:t>
            </a:r>
            <a:r>
              <a:rPr lang="en-AU" sz="2800" dirty="0" smtClean="0"/>
              <a:t>he </a:t>
            </a:r>
            <a:r>
              <a:rPr lang="en-AU" sz="2800" dirty="0"/>
              <a:t>Act has expressly provided for non-discrimination against an employee on grounds of nationality, colour, religion, sex, among others, and this is meant to suit the provisions of Article 23 of the </a:t>
            </a:r>
            <a:r>
              <a:rPr lang="en-AU" sz="2800" dirty="0" smtClean="0"/>
              <a:t>Constitution</a:t>
            </a:r>
            <a:endParaRPr lang="en-US" sz="2800" dirty="0"/>
          </a:p>
        </p:txBody>
      </p:sp>
      <p:sp>
        <p:nvSpPr>
          <p:cNvPr id="4" name="Date Placeholder 3"/>
          <p:cNvSpPr>
            <a:spLocks noGrp="1"/>
          </p:cNvSpPr>
          <p:nvPr>
            <p:ph type="dt" sz="half" idx="10"/>
          </p:nvPr>
        </p:nvSpPr>
        <p:spPr/>
        <p:txBody>
          <a:bodyPr/>
          <a:lstStyle/>
          <a:p>
            <a:fld id="{C30A0A7C-6F0B-41C0-91C5-CB2415B90B3E}"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953749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Casualization –section 7</a:t>
            </a:r>
            <a:endParaRPr lang="en-US" dirty="0"/>
          </a:p>
        </p:txBody>
      </p:sp>
      <p:sp>
        <p:nvSpPr>
          <p:cNvPr id="3" name="Content Placeholder 2"/>
          <p:cNvSpPr>
            <a:spLocks noGrp="1"/>
          </p:cNvSpPr>
          <p:nvPr>
            <p:ph idx="1"/>
          </p:nvPr>
        </p:nvSpPr>
        <p:spPr>
          <a:xfrm>
            <a:off x="2592925" y="1486624"/>
            <a:ext cx="8915400" cy="3777622"/>
          </a:xfrm>
        </p:spPr>
        <p:txBody>
          <a:bodyPr>
            <a:normAutofit/>
          </a:bodyPr>
          <a:lstStyle/>
          <a:p>
            <a:pPr lvl="0" algn="just"/>
            <a:r>
              <a:rPr lang="en-AU" sz="2800" dirty="0" smtClean="0"/>
              <a:t>The </a:t>
            </a:r>
            <a:r>
              <a:rPr lang="en-AU" sz="2800" dirty="0"/>
              <a:t>Act has enhanced the provision on casualization by providing for what is meant by the term casualization and prescribing the determining factors of such employment that is to be deemed as casualization. </a:t>
            </a:r>
            <a:endParaRPr lang="en-US" sz="2800" dirty="0"/>
          </a:p>
          <a:p>
            <a:pPr algn="just"/>
            <a:endParaRPr lang="en-US" sz="2800" dirty="0"/>
          </a:p>
        </p:txBody>
      </p:sp>
      <p:sp>
        <p:nvSpPr>
          <p:cNvPr id="4" name="Date Placeholder 3"/>
          <p:cNvSpPr>
            <a:spLocks noGrp="1"/>
          </p:cNvSpPr>
          <p:nvPr>
            <p:ph type="dt" sz="half" idx="10"/>
          </p:nvPr>
        </p:nvSpPr>
        <p:spPr/>
        <p:txBody>
          <a:bodyPr/>
          <a:lstStyle/>
          <a:p>
            <a:fld id="{491652E8-588E-4D87-9A9A-D312DB9F7DF3}"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765041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err="1"/>
              <a:t>Priotisation</a:t>
            </a:r>
            <a:r>
              <a:rPr lang="en-AU" b="1" dirty="0"/>
              <a:t> of employment for </a:t>
            </a:r>
            <a:r>
              <a:rPr lang="en-AU" b="1" dirty="0" smtClean="0"/>
              <a:t>citizens – section 14</a:t>
            </a:r>
            <a:endParaRPr lang="en-US" dirty="0"/>
          </a:p>
        </p:txBody>
      </p:sp>
      <p:sp>
        <p:nvSpPr>
          <p:cNvPr id="3" name="Content Placeholder 2"/>
          <p:cNvSpPr>
            <a:spLocks noGrp="1"/>
          </p:cNvSpPr>
          <p:nvPr>
            <p:ph idx="1"/>
          </p:nvPr>
        </p:nvSpPr>
        <p:spPr/>
        <p:txBody>
          <a:bodyPr/>
          <a:lstStyle/>
          <a:p>
            <a:pPr lvl="0" algn="just"/>
            <a:r>
              <a:rPr lang="en-AU" sz="3200" dirty="0" smtClean="0"/>
              <a:t>The </a:t>
            </a:r>
            <a:r>
              <a:rPr lang="en-AU" sz="3200" dirty="0"/>
              <a:t>Act seeks to empower the citizens by </a:t>
            </a:r>
            <a:r>
              <a:rPr lang="en-AU" sz="3200" dirty="0" err="1" smtClean="0"/>
              <a:t>priotising</a:t>
            </a:r>
            <a:r>
              <a:rPr lang="en-AU" sz="3200" dirty="0" smtClean="0"/>
              <a:t> </a:t>
            </a:r>
            <a:r>
              <a:rPr lang="en-AU" sz="3200" dirty="0"/>
              <a:t>them in terms of job opportunities. Jobs are not to be given to expatriates unless the employer can show that indeed there are no able Zambians who can perform such or who are competent for such a </a:t>
            </a:r>
            <a:r>
              <a:rPr lang="en-AU" sz="3200" dirty="0" smtClean="0"/>
              <a:t>job</a:t>
            </a:r>
            <a:endParaRPr lang="en-US" sz="3200" dirty="0"/>
          </a:p>
          <a:p>
            <a:endParaRPr lang="en-US" dirty="0"/>
          </a:p>
        </p:txBody>
      </p:sp>
      <p:sp>
        <p:nvSpPr>
          <p:cNvPr id="4" name="Date Placeholder 3"/>
          <p:cNvSpPr>
            <a:spLocks noGrp="1"/>
          </p:cNvSpPr>
          <p:nvPr>
            <p:ph type="dt" sz="half" idx="10"/>
          </p:nvPr>
        </p:nvSpPr>
        <p:spPr/>
        <p:txBody>
          <a:bodyPr/>
          <a:lstStyle/>
          <a:p>
            <a:fld id="{1F03CFE4-6C9E-4E8F-8988-CE0603BB9F2E}"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773678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Governing </a:t>
            </a:r>
            <a:r>
              <a:rPr lang="en-AU" b="1" dirty="0" smtClean="0"/>
              <a:t>law </a:t>
            </a:r>
            <a:r>
              <a:rPr lang="en-AU" b="1" dirty="0"/>
              <a:t>of contracts of </a:t>
            </a:r>
            <a:r>
              <a:rPr lang="en-AU" b="1" dirty="0" smtClean="0"/>
              <a:t>employment – section 15</a:t>
            </a:r>
            <a:endParaRPr lang="en-US" dirty="0"/>
          </a:p>
        </p:txBody>
      </p:sp>
      <p:sp>
        <p:nvSpPr>
          <p:cNvPr id="3" name="Content Placeholder 2"/>
          <p:cNvSpPr>
            <a:spLocks noGrp="1"/>
          </p:cNvSpPr>
          <p:nvPr>
            <p:ph idx="1"/>
          </p:nvPr>
        </p:nvSpPr>
        <p:spPr/>
        <p:txBody>
          <a:bodyPr>
            <a:normAutofit/>
          </a:bodyPr>
          <a:lstStyle/>
          <a:p>
            <a:pPr lvl="0" algn="just"/>
            <a:r>
              <a:rPr lang="en-AU" sz="2800" dirty="0" smtClean="0"/>
              <a:t>All </a:t>
            </a:r>
            <a:r>
              <a:rPr lang="en-AU" sz="2800" dirty="0"/>
              <a:t>contracts of employment are to be governed by the provisions of the Act. further, the Act makes it mandatory for all contracts exceeding 6 months to be in writing and provides for what is to be contained </a:t>
            </a:r>
            <a:r>
              <a:rPr lang="en-AU" sz="2800" dirty="0" smtClean="0"/>
              <a:t>therein</a:t>
            </a:r>
            <a:endParaRPr lang="en-US" sz="2800" dirty="0"/>
          </a:p>
          <a:p>
            <a:endParaRPr lang="en-US" sz="2000" dirty="0"/>
          </a:p>
        </p:txBody>
      </p:sp>
      <p:sp>
        <p:nvSpPr>
          <p:cNvPr id="4" name="Date Placeholder 3"/>
          <p:cNvSpPr>
            <a:spLocks noGrp="1"/>
          </p:cNvSpPr>
          <p:nvPr>
            <p:ph type="dt" sz="half" idx="10"/>
          </p:nvPr>
        </p:nvSpPr>
        <p:spPr/>
        <p:txBody>
          <a:bodyPr/>
          <a:lstStyle/>
          <a:p>
            <a:fld id="{91723468-CFE0-45DB-980A-66CD4249A704}"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611091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Probation – section 27</a:t>
            </a:r>
            <a:endParaRPr lang="en-US" dirty="0"/>
          </a:p>
        </p:txBody>
      </p:sp>
      <p:sp>
        <p:nvSpPr>
          <p:cNvPr id="3" name="Content Placeholder 2"/>
          <p:cNvSpPr>
            <a:spLocks noGrp="1"/>
          </p:cNvSpPr>
          <p:nvPr>
            <p:ph idx="1"/>
          </p:nvPr>
        </p:nvSpPr>
        <p:spPr>
          <a:xfrm>
            <a:off x="2589212" y="1624148"/>
            <a:ext cx="8915400" cy="4619898"/>
          </a:xfrm>
        </p:spPr>
        <p:txBody>
          <a:bodyPr>
            <a:normAutofit/>
          </a:bodyPr>
          <a:lstStyle/>
          <a:p>
            <a:pPr lvl="0" algn="just"/>
            <a:r>
              <a:rPr lang="en-AU" sz="2800" dirty="0" smtClean="0"/>
              <a:t>Previously </a:t>
            </a:r>
            <a:r>
              <a:rPr lang="en-AU" sz="2800" dirty="0"/>
              <a:t>there was no provision for probation in the law. The Act now provides that an employee may be employed for a probationary period, not exceeding three (3) months, for the purpose of determining that employee’s suitability for appointment</a:t>
            </a:r>
            <a:r>
              <a:rPr lang="en-AU" sz="2800" dirty="0" smtClean="0"/>
              <a:t>.</a:t>
            </a:r>
          </a:p>
          <a:p>
            <a:pPr lvl="0" algn="just"/>
            <a:r>
              <a:rPr lang="en-AU" sz="2800" dirty="0" smtClean="0"/>
              <a:t> </a:t>
            </a:r>
            <a:r>
              <a:rPr lang="en-AU" sz="2800" dirty="0"/>
              <a:t>An employer who does not notify the employee, in writing, of the confirmation, the employee shall be confirmed in the position from the date of expiry of the probation </a:t>
            </a:r>
            <a:r>
              <a:rPr lang="en-AU" sz="2800" dirty="0" smtClean="0"/>
              <a:t>period.</a:t>
            </a:r>
            <a:endParaRPr lang="en-US" sz="2800" dirty="0"/>
          </a:p>
          <a:p>
            <a:pPr algn="just"/>
            <a:endParaRPr lang="en-US" sz="2800" dirty="0"/>
          </a:p>
          <a:p>
            <a:endParaRPr lang="en-US" dirty="0"/>
          </a:p>
        </p:txBody>
      </p:sp>
      <p:sp>
        <p:nvSpPr>
          <p:cNvPr id="4" name="Date Placeholder 3"/>
          <p:cNvSpPr>
            <a:spLocks noGrp="1"/>
          </p:cNvSpPr>
          <p:nvPr>
            <p:ph type="dt" sz="half" idx="10"/>
          </p:nvPr>
        </p:nvSpPr>
        <p:spPr/>
        <p:txBody>
          <a:bodyPr/>
          <a:lstStyle/>
          <a:p>
            <a:fld id="{D93C19CC-829D-4670-A1E6-8B2695712261}"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944508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Security in certain contracts of </a:t>
            </a:r>
            <a:r>
              <a:rPr lang="en-AU" b="1" dirty="0" smtClean="0"/>
              <a:t>employment – section 30</a:t>
            </a:r>
            <a:endParaRPr lang="en-US" dirty="0"/>
          </a:p>
        </p:txBody>
      </p:sp>
      <p:sp>
        <p:nvSpPr>
          <p:cNvPr id="3" name="Content Placeholder 2"/>
          <p:cNvSpPr>
            <a:spLocks noGrp="1"/>
          </p:cNvSpPr>
          <p:nvPr>
            <p:ph idx="1"/>
          </p:nvPr>
        </p:nvSpPr>
        <p:spPr>
          <a:xfrm>
            <a:off x="2592924" y="1937904"/>
            <a:ext cx="8911687" cy="4920095"/>
          </a:xfrm>
        </p:spPr>
        <p:txBody>
          <a:bodyPr>
            <a:normAutofit fontScale="32500" lnSpcReduction="20000"/>
          </a:bodyPr>
          <a:lstStyle/>
          <a:p>
            <a:pPr lvl="0" algn="just"/>
            <a:r>
              <a:rPr lang="en-AU" sz="6200" dirty="0"/>
              <a:t>T</a:t>
            </a:r>
            <a:r>
              <a:rPr lang="en-AU" sz="6200" dirty="0" smtClean="0"/>
              <a:t>he </a:t>
            </a:r>
            <a:r>
              <a:rPr lang="en-AU" sz="6200" dirty="0"/>
              <a:t>Act has provided that an authorised officer may, before attesting a contract of employment outside the Republic, require an employer or an employment Agency to give security by bond, and provide a surety resident within the Republic as approved by an authorised officer. </a:t>
            </a:r>
            <a:endParaRPr lang="en-US" sz="6200" dirty="0"/>
          </a:p>
          <a:p>
            <a:pPr lvl="0" algn="just"/>
            <a:r>
              <a:rPr lang="en-AU" sz="6200" dirty="0" smtClean="0"/>
              <a:t>The </a:t>
            </a:r>
            <a:r>
              <a:rPr lang="en-AU" sz="6200" dirty="0"/>
              <a:t>bond shall provide for the due performance of the contract by the employer on the terms that an authorised officer may consider reasonable, or in lieu of that bond, an authorised officer may require the employer to deposit in cash the sum that the officer may consider necessary to guarantee the </a:t>
            </a:r>
            <a:r>
              <a:rPr lang="en-AU" sz="6200" dirty="0" smtClean="0"/>
              <a:t>performance . </a:t>
            </a:r>
          </a:p>
          <a:p>
            <a:pPr lvl="0" algn="just"/>
            <a:r>
              <a:rPr lang="en-AU" sz="6200" dirty="0"/>
              <a:t>The money recovered under a bond will be applied by an authorised officer in or towards satisfaction of a claim of an employee employed under that contract of employment and any balance remaining after the satisfaction of that claim shall be paid to the employer.</a:t>
            </a:r>
            <a:endParaRPr lang="en-US" sz="6200" dirty="0"/>
          </a:p>
          <a:p>
            <a:endParaRPr lang="en-US" sz="3300" dirty="0"/>
          </a:p>
          <a:p>
            <a:pPr lvl="0" algn="just"/>
            <a:endParaRPr lang="en-US" dirty="0"/>
          </a:p>
          <a:p>
            <a:pPr marL="0" indent="0" algn="just">
              <a:buNone/>
            </a:pPr>
            <a:r>
              <a:rPr lang="en-AU" dirty="0"/>
              <a:t> </a:t>
            </a:r>
            <a:endParaRPr lang="en-US" dirty="0"/>
          </a:p>
        </p:txBody>
      </p:sp>
      <p:sp>
        <p:nvSpPr>
          <p:cNvPr id="4" name="Date Placeholder 3"/>
          <p:cNvSpPr>
            <a:spLocks noGrp="1"/>
          </p:cNvSpPr>
          <p:nvPr>
            <p:ph type="dt" sz="half" idx="10"/>
          </p:nvPr>
        </p:nvSpPr>
        <p:spPr/>
        <p:txBody>
          <a:bodyPr/>
          <a:lstStyle/>
          <a:p>
            <a:fld id="{609BB75D-1AA9-4123-B40D-D2FDEF546AD2}" type="datetime1">
              <a:rPr lang="en-US" smtClean="0"/>
              <a:t>5/23/2019</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911155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720</TotalTime>
  <Words>1792</Words>
  <Application>Microsoft Office PowerPoint</Application>
  <PresentationFormat>Widescreen</PresentationFormat>
  <Paragraphs>125</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Century Gothic</vt:lpstr>
      <vt:lpstr>Wingdings 3</vt:lpstr>
      <vt:lpstr>Wisp</vt:lpstr>
      <vt:lpstr>THE HIGHLIGHTS ON THE EMPLOYMENT CODE ACT, NO. 3 OF 2019</vt:lpstr>
      <vt:lpstr>Repeal and Replacement</vt:lpstr>
      <vt:lpstr>Application</vt:lpstr>
      <vt:lpstr>Discrimination – Section 5</vt:lpstr>
      <vt:lpstr>Casualization –section 7</vt:lpstr>
      <vt:lpstr>Priotisation of employment for citizens – section 14</vt:lpstr>
      <vt:lpstr>Governing law of contracts of employment – section 15</vt:lpstr>
      <vt:lpstr>Probation – section 27</vt:lpstr>
      <vt:lpstr>Security in certain contracts of employment – section 30</vt:lpstr>
      <vt:lpstr>Sick leave and Medical discharge – section 38</vt:lpstr>
      <vt:lpstr>Family Responsibility leave – Section 40</vt:lpstr>
      <vt:lpstr>Maternity Leave – section 41</vt:lpstr>
      <vt:lpstr>Nursing breaks – section 45</vt:lpstr>
      <vt:lpstr>Forced Leave – section 48</vt:lpstr>
      <vt:lpstr>Severance Pay – section 54</vt:lpstr>
      <vt:lpstr>Termination by Redundancy – section 55</vt:lpstr>
      <vt:lpstr>The Skills Advisory Committee – section 63 </vt:lpstr>
      <vt:lpstr>Gratuity – section 73</vt:lpstr>
      <vt:lpstr>Health breaks – section 77</vt:lpstr>
      <vt:lpstr>Employment of young children and young persons – Part V</vt:lpstr>
      <vt:lpstr>Minimum wages and conditions of employment – Division 7.3</vt:lpstr>
      <vt:lpstr>Employment agencies – Part VIII</vt:lpstr>
      <vt:lpstr>Inspectorate – Part X</vt:lpstr>
      <vt:lpstr>Application of more favourable conditions of employment – Section 127</vt:lpstr>
      <vt:lpstr>THANK YOU FOR YOUR ATTENTION!!!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HIGHLIGHTS ON THE EMPLOYMENT CODE ACT, NO. 3 OF 2019</dc:title>
  <dc:creator>EMELDA NANYINZA</dc:creator>
  <cp:lastModifiedBy>Moses K. Chitoshi</cp:lastModifiedBy>
  <cp:revision>27</cp:revision>
  <dcterms:created xsi:type="dcterms:W3CDTF">2019-05-09T07:22:36Z</dcterms:created>
  <dcterms:modified xsi:type="dcterms:W3CDTF">2019-05-23T23:10:04Z</dcterms:modified>
</cp:coreProperties>
</file>