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82" r:id="rId5"/>
    <p:sldId id="259" r:id="rId6"/>
    <p:sldId id="260" r:id="rId7"/>
    <p:sldId id="261" r:id="rId8"/>
    <p:sldId id="262" r:id="rId9"/>
    <p:sldId id="277" r:id="rId10"/>
    <p:sldId id="279" r:id="rId11"/>
    <p:sldId id="283" r:id="rId12"/>
    <p:sldId id="278" r:id="rId13"/>
    <p:sldId id="281" r:id="rId14"/>
    <p:sldId id="274" r:id="rId15"/>
    <p:sldId id="276" r:id="rId16"/>
    <p:sldId id="275" r:id="rId17"/>
    <p:sldId id="273" r:id="rId18"/>
    <p:sldId id="28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39"/>
    <p:restoredTop sz="96006"/>
  </p:normalViewPr>
  <p:slideViewPr>
    <p:cSldViewPr snapToGrid="0" snapToObjects="1" showGuides="1">
      <p:cViewPr varScale="1">
        <p:scale>
          <a:sx n="52" d="100"/>
          <a:sy n="52" d="100"/>
        </p:scale>
        <p:origin x="-11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0F9C7B-67F9-7348-876C-0EE1F838FD75}" type="datetimeFigureOut">
              <a:rPr lang="en-US" smtClean="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1A765E-C5D5-FB46-BE10-B304953C55FC}" type="slidenum">
              <a:rPr lang="en-US" smtClean="0"/>
              <a:pPr/>
              <a:t>‹#›</a:t>
            </a:fld>
            <a:endParaRPr lang="en-US" dirty="0"/>
          </a:p>
        </p:txBody>
      </p:sp>
    </p:spTree>
    <p:extLst>
      <p:ext uri="{BB962C8B-B14F-4D97-AF65-F5344CB8AC3E}">
        <p14:creationId xmlns:p14="http://schemas.microsoft.com/office/powerpoint/2010/main" val="1963051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0F9C7B-67F9-7348-876C-0EE1F838FD75}" type="datetimeFigureOut">
              <a:rPr lang="en-US" smtClean="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1A765E-C5D5-FB46-BE10-B304953C55FC}" type="slidenum">
              <a:rPr lang="en-US" smtClean="0"/>
              <a:pPr/>
              <a:t>‹#›</a:t>
            </a:fld>
            <a:endParaRPr lang="en-US" dirty="0"/>
          </a:p>
        </p:txBody>
      </p:sp>
    </p:spTree>
    <p:extLst>
      <p:ext uri="{BB962C8B-B14F-4D97-AF65-F5344CB8AC3E}">
        <p14:creationId xmlns:p14="http://schemas.microsoft.com/office/powerpoint/2010/main" val="76418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0F9C7B-67F9-7348-876C-0EE1F838FD75}" type="datetimeFigureOut">
              <a:rPr lang="en-US" smtClean="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1A765E-C5D5-FB46-BE10-B304953C55FC}" type="slidenum">
              <a:rPr lang="en-US" smtClean="0"/>
              <a:pPr/>
              <a:t>‹#›</a:t>
            </a:fld>
            <a:endParaRPr lang="en-US" dirty="0"/>
          </a:p>
        </p:txBody>
      </p:sp>
    </p:spTree>
    <p:extLst>
      <p:ext uri="{BB962C8B-B14F-4D97-AF65-F5344CB8AC3E}">
        <p14:creationId xmlns:p14="http://schemas.microsoft.com/office/powerpoint/2010/main" val="1770246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0F9C7B-67F9-7348-876C-0EE1F838FD75}" type="datetimeFigureOut">
              <a:rPr lang="en-US" smtClean="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1A765E-C5D5-FB46-BE10-B304953C55FC}" type="slidenum">
              <a:rPr lang="en-US" smtClean="0"/>
              <a:pPr/>
              <a:t>‹#›</a:t>
            </a:fld>
            <a:endParaRPr lang="en-US" dirty="0"/>
          </a:p>
        </p:txBody>
      </p:sp>
    </p:spTree>
    <p:extLst>
      <p:ext uri="{BB962C8B-B14F-4D97-AF65-F5344CB8AC3E}">
        <p14:creationId xmlns:p14="http://schemas.microsoft.com/office/powerpoint/2010/main" val="121209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0F9C7B-67F9-7348-876C-0EE1F838FD75}" type="datetimeFigureOut">
              <a:rPr lang="en-US" smtClean="0"/>
              <a:pPr/>
              <a:t>5/20/2019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1A765E-C5D5-FB46-BE10-B304953C55FC}" type="slidenum">
              <a:rPr lang="en-US" smtClean="0"/>
              <a:pPr/>
              <a:t>‹#›</a:t>
            </a:fld>
            <a:endParaRPr lang="en-US" dirty="0"/>
          </a:p>
        </p:txBody>
      </p:sp>
    </p:spTree>
    <p:extLst>
      <p:ext uri="{BB962C8B-B14F-4D97-AF65-F5344CB8AC3E}">
        <p14:creationId xmlns:p14="http://schemas.microsoft.com/office/powerpoint/2010/main" val="706403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0F9C7B-67F9-7348-876C-0EE1F838FD75}" type="datetimeFigureOut">
              <a:rPr lang="en-US" smtClean="0"/>
              <a:pPr/>
              <a:t>5/20/2019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1A765E-C5D5-FB46-BE10-B304953C55FC}" type="slidenum">
              <a:rPr lang="en-US" smtClean="0"/>
              <a:pPr/>
              <a:t>‹#›</a:t>
            </a:fld>
            <a:endParaRPr lang="en-US" dirty="0"/>
          </a:p>
        </p:txBody>
      </p:sp>
    </p:spTree>
    <p:extLst>
      <p:ext uri="{BB962C8B-B14F-4D97-AF65-F5344CB8AC3E}">
        <p14:creationId xmlns:p14="http://schemas.microsoft.com/office/powerpoint/2010/main" val="1241099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0F9C7B-67F9-7348-876C-0EE1F838FD75}" type="datetimeFigureOut">
              <a:rPr lang="en-US" smtClean="0"/>
              <a:pPr/>
              <a:t>5/20/2019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1A765E-C5D5-FB46-BE10-B304953C55FC}" type="slidenum">
              <a:rPr lang="en-US" smtClean="0"/>
              <a:pPr/>
              <a:t>‹#›</a:t>
            </a:fld>
            <a:endParaRPr lang="en-US" dirty="0"/>
          </a:p>
        </p:txBody>
      </p:sp>
    </p:spTree>
    <p:extLst>
      <p:ext uri="{BB962C8B-B14F-4D97-AF65-F5344CB8AC3E}">
        <p14:creationId xmlns:p14="http://schemas.microsoft.com/office/powerpoint/2010/main" val="652834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0F9C7B-67F9-7348-876C-0EE1F838FD75}" type="datetimeFigureOut">
              <a:rPr lang="en-US" smtClean="0"/>
              <a:pPr/>
              <a:t>5/20/2019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1A765E-C5D5-FB46-BE10-B304953C55FC}" type="slidenum">
              <a:rPr lang="en-US" smtClean="0"/>
              <a:pPr/>
              <a:t>‹#›</a:t>
            </a:fld>
            <a:endParaRPr lang="en-US" dirty="0"/>
          </a:p>
        </p:txBody>
      </p:sp>
    </p:spTree>
    <p:extLst>
      <p:ext uri="{BB962C8B-B14F-4D97-AF65-F5344CB8AC3E}">
        <p14:creationId xmlns:p14="http://schemas.microsoft.com/office/powerpoint/2010/main" val="702312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0F9C7B-67F9-7348-876C-0EE1F838FD75}" type="datetimeFigureOut">
              <a:rPr lang="en-US" smtClean="0"/>
              <a:pPr/>
              <a:t>5/20/2019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1A765E-C5D5-FB46-BE10-B304953C55FC}" type="slidenum">
              <a:rPr lang="en-US" smtClean="0"/>
              <a:pPr/>
              <a:t>‹#›</a:t>
            </a:fld>
            <a:endParaRPr lang="en-US" dirty="0"/>
          </a:p>
        </p:txBody>
      </p:sp>
    </p:spTree>
    <p:extLst>
      <p:ext uri="{BB962C8B-B14F-4D97-AF65-F5344CB8AC3E}">
        <p14:creationId xmlns:p14="http://schemas.microsoft.com/office/powerpoint/2010/main" val="1198063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0F9C7B-67F9-7348-876C-0EE1F838FD75}" type="datetimeFigureOut">
              <a:rPr lang="en-US" smtClean="0"/>
              <a:pPr/>
              <a:t>5/20/2019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1A765E-C5D5-FB46-BE10-B304953C55FC}" type="slidenum">
              <a:rPr lang="en-US" smtClean="0"/>
              <a:pPr/>
              <a:t>‹#›</a:t>
            </a:fld>
            <a:endParaRPr lang="en-US" dirty="0"/>
          </a:p>
        </p:txBody>
      </p:sp>
    </p:spTree>
    <p:extLst>
      <p:ext uri="{BB962C8B-B14F-4D97-AF65-F5344CB8AC3E}">
        <p14:creationId xmlns:p14="http://schemas.microsoft.com/office/powerpoint/2010/main" val="104860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0F9C7B-67F9-7348-876C-0EE1F838FD75}" type="datetimeFigureOut">
              <a:rPr lang="en-US" smtClean="0"/>
              <a:pPr/>
              <a:t>5/20/2019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1A765E-C5D5-FB46-BE10-B304953C55FC}" type="slidenum">
              <a:rPr lang="en-US" smtClean="0"/>
              <a:pPr/>
              <a:t>‹#›</a:t>
            </a:fld>
            <a:endParaRPr lang="en-US" dirty="0"/>
          </a:p>
        </p:txBody>
      </p:sp>
    </p:spTree>
    <p:extLst>
      <p:ext uri="{BB962C8B-B14F-4D97-AF65-F5344CB8AC3E}">
        <p14:creationId xmlns:p14="http://schemas.microsoft.com/office/powerpoint/2010/main" val="1634519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0F9C7B-67F9-7348-876C-0EE1F838FD75}" type="datetimeFigureOut">
              <a:rPr lang="en-US" smtClean="0"/>
              <a:pPr/>
              <a:t>5/20/2019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1A765E-C5D5-FB46-BE10-B304953C55FC}" type="slidenum">
              <a:rPr lang="en-US" smtClean="0"/>
              <a:pPr/>
              <a:t>‹#›</a:t>
            </a:fld>
            <a:endParaRPr lang="en-US" dirty="0"/>
          </a:p>
        </p:txBody>
      </p:sp>
    </p:spTree>
    <p:extLst>
      <p:ext uri="{BB962C8B-B14F-4D97-AF65-F5344CB8AC3E}">
        <p14:creationId xmlns:p14="http://schemas.microsoft.com/office/powerpoint/2010/main" val="1934347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1"/>
          <p:cNvSpPr>
            <a:spLocks noGrp="1"/>
          </p:cNvSpPr>
          <p:nvPr>
            <p:ph type="ctrTitle"/>
          </p:nvPr>
        </p:nvSpPr>
        <p:spPr>
          <a:xfrm>
            <a:off x="399918" y="477927"/>
            <a:ext cx="6026282" cy="1379833"/>
          </a:xfrm>
          <a:prstGeom prst="rect">
            <a:avLst/>
          </a:prstGeom>
        </p:spPr>
        <p:txBody>
          <a:bodyPr>
            <a:normAutofit/>
          </a:bodyPr>
          <a:lstStyle>
            <a:lvl1pPr>
              <a:defRPr sz="3800" b="1" i="0">
                <a:solidFill>
                  <a:srgbClr val="F0414F"/>
                </a:solidFill>
                <a:latin typeface="Calibri" charset="0"/>
                <a:ea typeface="Calibri" charset="0"/>
                <a:cs typeface="Calibri" charset="0"/>
              </a:defRPr>
            </a:lvl1pPr>
          </a:lstStyle>
          <a:p>
            <a:pPr algn="l"/>
            <a:r>
              <a:rPr lang="en-GB" sz="4400" b="0" dirty="0" smtClean="0">
                <a:solidFill>
                  <a:schemeClr val="tx1"/>
                </a:solidFill>
              </a:rPr>
              <a:t>The Chartered Institute of Arbitrators (CIArb)</a:t>
            </a:r>
            <a:endParaRPr lang="en-US" sz="4400" b="0" dirty="0">
              <a:solidFill>
                <a:schemeClr val="tx1"/>
              </a:solidFill>
            </a:endParaRPr>
          </a:p>
        </p:txBody>
      </p:sp>
      <p:sp>
        <p:nvSpPr>
          <p:cNvPr id="7" name="Title 1"/>
          <p:cNvSpPr txBox="1">
            <a:spLocks/>
          </p:cNvSpPr>
          <p:nvPr/>
        </p:nvSpPr>
        <p:spPr>
          <a:xfrm>
            <a:off x="458613" y="4152900"/>
            <a:ext cx="3364087" cy="137983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3800" b="1" i="0" kern="1200">
                <a:solidFill>
                  <a:srgbClr val="F0414F"/>
                </a:solidFill>
                <a:latin typeface="Calibri" charset="0"/>
                <a:ea typeface="Calibri" charset="0"/>
                <a:cs typeface="Calibri" charset="0"/>
              </a:defRPr>
            </a:lvl1pPr>
          </a:lstStyle>
          <a:p>
            <a:pPr algn="l"/>
            <a:r>
              <a:rPr lang="en-GB" sz="4800" b="0" dirty="0" smtClean="0">
                <a:solidFill>
                  <a:schemeClr val="bg1"/>
                </a:solidFill>
              </a:rPr>
              <a:t>Premier Arbitral Institution in Zambia</a:t>
            </a:r>
          </a:p>
          <a:p>
            <a:pPr algn="l"/>
            <a:endParaRPr lang="en-US" sz="1000" b="0" dirty="0">
              <a:solidFill>
                <a:schemeClr val="bg1"/>
              </a:solidFill>
            </a:endParaRPr>
          </a:p>
          <a:p>
            <a:pPr algn="l"/>
            <a:r>
              <a:rPr lang="en-US" sz="1000" b="0" dirty="0" smtClean="0">
                <a:solidFill>
                  <a:schemeClr val="bg1"/>
                </a:solidFill>
              </a:rPr>
              <a:t>PRESENTED BY EMMANUEL M MBAMBIKO FZICA, FCMA, FIOD, CGMA, </a:t>
            </a:r>
            <a:r>
              <a:rPr lang="en-US" sz="1000" b="0" dirty="0" err="1" smtClean="0">
                <a:solidFill>
                  <a:schemeClr val="bg1"/>
                </a:solidFill>
              </a:rPr>
              <a:t>MCIArb</a:t>
            </a:r>
            <a:r>
              <a:rPr lang="en-US" sz="1000" b="0" smtClean="0">
                <a:solidFill>
                  <a:schemeClr val="bg1"/>
                </a:solidFill>
              </a:rPr>
              <a:t>, </a:t>
            </a:r>
            <a:r>
              <a:rPr lang="en-US" sz="1000" b="0" dirty="0" smtClean="0">
                <a:solidFill>
                  <a:schemeClr val="bg1"/>
                </a:solidFill>
              </a:rPr>
              <a:t>BAcc</a:t>
            </a:r>
            <a:endParaRPr lang="en-GB" sz="1000" b="0" dirty="0">
              <a:solidFill>
                <a:schemeClr val="bg1"/>
              </a:solidFill>
            </a:endParaRPr>
          </a:p>
        </p:txBody>
      </p:sp>
    </p:spTree>
    <p:extLst>
      <p:ext uri="{BB962C8B-B14F-4D97-AF65-F5344CB8AC3E}">
        <p14:creationId xmlns:p14="http://schemas.microsoft.com/office/powerpoint/2010/main" val="7109241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365126"/>
            <a:ext cx="8322167" cy="1325563"/>
          </a:xfrm>
        </p:spPr>
        <p:txBody>
          <a:bodyPr>
            <a:normAutofit/>
          </a:bodyPr>
          <a:lstStyle/>
          <a:p>
            <a:r>
              <a:rPr lang="en-US" sz="4000" dirty="0" smtClean="0">
                <a:solidFill>
                  <a:srgbClr val="FF0000"/>
                </a:solidFill>
                <a:latin typeface="+mn-lt"/>
              </a:rPr>
              <a:t>FORMS OF ALTERNATIVE DISPUTE RESOLUTION</a:t>
            </a:r>
            <a:endParaRPr lang="en-US" sz="4000" dirty="0">
              <a:solidFill>
                <a:srgbClr val="FF0000"/>
              </a:solidFill>
              <a:latin typeface="+mn-lt"/>
            </a:endParaRPr>
          </a:p>
        </p:txBody>
      </p:sp>
      <p:sp>
        <p:nvSpPr>
          <p:cNvPr id="3" name="Content Placeholder 2"/>
          <p:cNvSpPr>
            <a:spLocks noGrp="1"/>
          </p:cNvSpPr>
          <p:nvPr>
            <p:ph sz="half" idx="1"/>
          </p:nvPr>
        </p:nvSpPr>
        <p:spPr/>
        <p:txBody>
          <a:bodyPr>
            <a:normAutofit fontScale="85000" lnSpcReduction="10000"/>
          </a:bodyPr>
          <a:lstStyle/>
          <a:p>
            <a:pPr marL="0" indent="0">
              <a:buNone/>
            </a:pPr>
            <a:r>
              <a:rPr lang="en-US" b="1" u="sng" dirty="0">
                <a:solidFill>
                  <a:srgbClr val="FF0000"/>
                </a:solidFill>
              </a:rPr>
              <a:t>DISPUTE SETTLEMENT</a:t>
            </a:r>
          </a:p>
          <a:p>
            <a:pPr marL="457200" indent="-457200">
              <a:buAutoNum type="arabicPeriod"/>
            </a:pPr>
            <a:r>
              <a:rPr lang="en-US" b="1" dirty="0"/>
              <a:t>ARBITRATION </a:t>
            </a:r>
          </a:p>
          <a:p>
            <a:pPr marL="457200" indent="-457200">
              <a:buAutoNum type="arabicPeriod"/>
            </a:pPr>
            <a:r>
              <a:rPr lang="en-US" b="1" dirty="0"/>
              <a:t>ADJUDICATION</a:t>
            </a:r>
          </a:p>
          <a:p>
            <a:pPr marL="457200" indent="-457200">
              <a:buAutoNum type="arabicPeriod"/>
            </a:pPr>
            <a:r>
              <a:rPr lang="en-US" b="1" dirty="0"/>
              <a:t>EXPERT DETERMINATION</a:t>
            </a:r>
          </a:p>
          <a:p>
            <a:pPr marL="0" indent="0">
              <a:buNone/>
            </a:pPr>
            <a:endParaRPr lang="en-US" b="1" dirty="0"/>
          </a:p>
          <a:p>
            <a:pPr marL="0" indent="0" algn="just">
              <a:buNone/>
            </a:pPr>
            <a:r>
              <a:rPr lang="en-US" b="1" u="sng" dirty="0" smtClean="0">
                <a:solidFill>
                  <a:srgbClr val="FF0000"/>
                </a:solidFill>
              </a:rPr>
              <a:t>Settlement- </a:t>
            </a:r>
            <a:r>
              <a:rPr lang="en-US" b="1" dirty="0" smtClean="0"/>
              <a:t>all </a:t>
            </a:r>
            <a:r>
              <a:rPr lang="en-US" b="1" dirty="0"/>
              <a:t>elements in place to end conflict, focuses on money to be paid. Haggling, posturing and distributive bargaining. No focus on root cause of conflict per se</a:t>
            </a:r>
          </a:p>
          <a:p>
            <a:endParaRPr lang="en-US" dirty="0"/>
          </a:p>
        </p:txBody>
      </p:sp>
      <p:sp>
        <p:nvSpPr>
          <p:cNvPr id="4" name="Content Placeholder 3"/>
          <p:cNvSpPr>
            <a:spLocks noGrp="1"/>
          </p:cNvSpPr>
          <p:nvPr>
            <p:ph sz="half" idx="2"/>
          </p:nvPr>
        </p:nvSpPr>
        <p:spPr/>
        <p:txBody>
          <a:bodyPr>
            <a:normAutofit fontScale="85000" lnSpcReduction="10000"/>
          </a:bodyPr>
          <a:lstStyle/>
          <a:p>
            <a:pPr marL="0" indent="0">
              <a:buNone/>
            </a:pPr>
            <a:r>
              <a:rPr lang="en-US" b="1" u="sng" dirty="0">
                <a:solidFill>
                  <a:srgbClr val="FF0000"/>
                </a:solidFill>
              </a:rPr>
              <a:t>DISPUTE RESOLUTION</a:t>
            </a:r>
            <a:endParaRPr lang="en-US" b="1" dirty="0">
              <a:solidFill>
                <a:srgbClr val="FF0000"/>
              </a:solidFill>
            </a:endParaRPr>
          </a:p>
          <a:p>
            <a:pPr marL="457200" indent="-457200">
              <a:buAutoNum type="arabicPeriod"/>
            </a:pPr>
            <a:r>
              <a:rPr lang="en-US" b="1" dirty="0"/>
              <a:t>MEDIATION </a:t>
            </a:r>
          </a:p>
          <a:p>
            <a:pPr marL="457200" indent="-457200">
              <a:buAutoNum type="arabicPeriod"/>
            </a:pPr>
            <a:r>
              <a:rPr lang="en-US" b="1" dirty="0"/>
              <a:t>CONCILIATION</a:t>
            </a:r>
          </a:p>
          <a:p>
            <a:pPr marL="457200" indent="-457200">
              <a:buAutoNum type="arabicPeriod"/>
            </a:pPr>
            <a:r>
              <a:rPr lang="en-US" b="1" dirty="0"/>
              <a:t>NEGOTIATION</a:t>
            </a:r>
          </a:p>
          <a:p>
            <a:pPr marL="0" indent="0">
              <a:buNone/>
            </a:pPr>
            <a:endParaRPr lang="en-US" b="1" dirty="0"/>
          </a:p>
          <a:p>
            <a:pPr marL="0" indent="0" algn="just">
              <a:buNone/>
            </a:pPr>
            <a:r>
              <a:rPr lang="en-US" b="1" u="sng" dirty="0">
                <a:solidFill>
                  <a:srgbClr val="FF0000"/>
                </a:solidFill>
              </a:rPr>
              <a:t>Resolution-</a:t>
            </a:r>
            <a:r>
              <a:rPr lang="en-US" b="1" dirty="0"/>
              <a:t> letting go, unearthing the cause of the conflict and dealing with it. Many times conflicts stems from anger between disputants, misunderstandings, </a:t>
            </a:r>
            <a:r>
              <a:rPr lang="en-US" b="1" dirty="0" err="1"/>
              <a:t>e.t.c</a:t>
            </a:r>
            <a:endParaRPr lang="en-US" b="1" dirty="0"/>
          </a:p>
        </p:txBody>
      </p:sp>
    </p:spTree>
    <p:extLst>
      <p:ext uri="{BB962C8B-B14F-4D97-AF65-F5344CB8AC3E}">
        <p14:creationId xmlns:p14="http://schemas.microsoft.com/office/powerpoint/2010/main" val="15763425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0000"/>
                </a:solidFill>
              </a:rPr>
              <a:t>WHY ADR</a:t>
            </a:r>
            <a:endParaRPr lang="en-US" sz="4000" dirty="0">
              <a:solidFill>
                <a:srgbClr val="FF0000"/>
              </a:solidFill>
            </a:endParaRPr>
          </a:p>
        </p:txBody>
      </p:sp>
      <p:sp>
        <p:nvSpPr>
          <p:cNvPr id="3" name="Content Placeholder 2"/>
          <p:cNvSpPr>
            <a:spLocks noGrp="1"/>
          </p:cNvSpPr>
          <p:nvPr>
            <p:ph idx="1"/>
          </p:nvPr>
        </p:nvSpPr>
        <p:spPr/>
        <p:txBody>
          <a:bodyPr/>
          <a:lstStyle/>
          <a:p>
            <a:pPr marL="342900" indent="-342900"/>
            <a:r>
              <a:rPr lang="en-ZW" dirty="0"/>
              <a:t>Litigation has the following undesirable characteristics, inter alia:</a:t>
            </a:r>
          </a:p>
          <a:p>
            <a:pPr marL="800100" lvl="2" indent="-342900">
              <a:spcBef>
                <a:spcPts val="1000"/>
              </a:spcBef>
            </a:pPr>
            <a:r>
              <a:rPr lang="en-ZW" sz="2200" dirty="0"/>
              <a:t>Judicial systems are often congested as such resolution of disputes in court is delayed</a:t>
            </a:r>
          </a:p>
          <a:p>
            <a:pPr marL="800100" lvl="2" indent="-342900">
              <a:spcBef>
                <a:spcPts val="1000"/>
              </a:spcBef>
            </a:pPr>
            <a:r>
              <a:rPr lang="en-ZW" sz="2200" dirty="0"/>
              <a:t>Inflexible – bound by formal rules of procedure and evidence</a:t>
            </a:r>
          </a:p>
          <a:p>
            <a:pPr marL="800100" lvl="2" indent="-342900">
              <a:spcBef>
                <a:spcPts val="1000"/>
              </a:spcBef>
            </a:pPr>
            <a:r>
              <a:rPr lang="en-ZW" sz="2200" dirty="0"/>
              <a:t>No “expert judges”</a:t>
            </a:r>
          </a:p>
          <a:p>
            <a:pPr marL="800100" lvl="2" indent="-342900">
              <a:spcBef>
                <a:spcPts val="1000"/>
              </a:spcBef>
            </a:pPr>
            <a:r>
              <a:rPr lang="en-ZW" sz="2200" dirty="0"/>
              <a:t>Public nature of proceedings</a:t>
            </a:r>
          </a:p>
          <a:p>
            <a:pPr marL="800100" lvl="2" indent="-342900">
              <a:spcBef>
                <a:spcPts val="1000"/>
              </a:spcBef>
            </a:pPr>
            <a:r>
              <a:rPr lang="en-ZW" sz="2200" dirty="0"/>
              <a:t>Court driven</a:t>
            </a:r>
          </a:p>
          <a:p>
            <a:pPr marL="800100" lvl="2" indent="-342900">
              <a:spcBef>
                <a:spcPts val="1000"/>
              </a:spcBef>
            </a:pPr>
            <a:r>
              <a:rPr lang="en-ZW" sz="2200" dirty="0"/>
              <a:t>Parties are seen to be adversaries</a:t>
            </a:r>
          </a:p>
          <a:p>
            <a:pPr marL="800100" lvl="2" indent="-342900">
              <a:spcBef>
                <a:spcPts val="1000"/>
              </a:spcBef>
            </a:pPr>
            <a:r>
              <a:rPr lang="en-ZW" sz="2200" dirty="0"/>
              <a:t>Costly</a:t>
            </a:r>
          </a:p>
          <a:p>
            <a:pPr marL="800100" lvl="2" indent="-342900">
              <a:spcBef>
                <a:spcPts val="1000"/>
              </a:spcBef>
            </a:pPr>
            <a:endParaRPr lang="en-ZW" sz="2200" dirty="0"/>
          </a:p>
          <a:p>
            <a:endParaRPr lang="en-US" dirty="0"/>
          </a:p>
        </p:txBody>
      </p:sp>
    </p:spTree>
    <p:extLst>
      <p:ext uri="{BB962C8B-B14F-4D97-AF65-F5344CB8AC3E}">
        <p14:creationId xmlns:p14="http://schemas.microsoft.com/office/powerpoint/2010/main" val="37199853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97004"/>
          </a:xfrm>
        </p:spPr>
        <p:txBody>
          <a:bodyPr>
            <a:normAutofit/>
          </a:bodyPr>
          <a:lstStyle/>
          <a:p>
            <a:pPr algn="ctr"/>
            <a:r>
              <a:rPr lang="en-US" sz="4000" dirty="0" smtClean="0">
                <a:solidFill>
                  <a:srgbClr val="FF0000"/>
                </a:solidFill>
                <a:latin typeface="+mn-lt"/>
              </a:rPr>
              <a:t>DISPUTE </a:t>
            </a:r>
            <a:endParaRPr lang="en-US" sz="4000" dirty="0">
              <a:solidFill>
                <a:srgbClr val="FF0000"/>
              </a:solidFill>
              <a:latin typeface="+mn-lt"/>
            </a:endParaRPr>
          </a:p>
        </p:txBody>
      </p:sp>
      <p:sp>
        <p:nvSpPr>
          <p:cNvPr id="3" name="Content Placeholder 2"/>
          <p:cNvSpPr>
            <a:spLocks noGrp="1"/>
          </p:cNvSpPr>
          <p:nvPr>
            <p:ph idx="1"/>
          </p:nvPr>
        </p:nvSpPr>
        <p:spPr>
          <a:xfrm>
            <a:off x="628650" y="1493949"/>
            <a:ext cx="7886700" cy="5151550"/>
          </a:xfrm>
        </p:spPr>
        <p:txBody>
          <a:bodyPr>
            <a:normAutofit fontScale="92500" lnSpcReduction="10000"/>
          </a:bodyPr>
          <a:lstStyle/>
          <a:p>
            <a:pPr marL="0" indent="0" algn="just">
              <a:buNone/>
            </a:pPr>
            <a:r>
              <a:rPr lang="en-GB" sz="2600" dirty="0" smtClean="0">
                <a:solidFill>
                  <a:srgbClr val="FF0000"/>
                </a:solidFill>
              </a:rPr>
              <a:t>A </a:t>
            </a:r>
            <a:r>
              <a:rPr lang="en-GB" sz="2600" dirty="0">
                <a:solidFill>
                  <a:srgbClr val="FF0000"/>
                </a:solidFill>
              </a:rPr>
              <a:t>dispute </a:t>
            </a:r>
            <a:r>
              <a:rPr lang="en-GB" sz="2600" dirty="0"/>
              <a:t>is “a disagreement on a point of law or fact, a conflict of legal views or of interests between two persons” </a:t>
            </a:r>
            <a:r>
              <a:rPr lang="en-GB" sz="2600" dirty="0" smtClean="0"/>
              <a:t>(</a:t>
            </a:r>
            <a:r>
              <a:rPr lang="en-GB" sz="2600" dirty="0" err="1"/>
              <a:t>Detersmann</a:t>
            </a:r>
            <a:r>
              <a:rPr lang="en-GB" sz="2600" dirty="0"/>
              <a:t> and </a:t>
            </a:r>
            <a:r>
              <a:rPr lang="en-GB" sz="2600" dirty="0" err="1"/>
              <a:t>Jaenicke</a:t>
            </a:r>
            <a:r>
              <a:rPr lang="en-GB" sz="2600" dirty="0"/>
              <a:t>, 1992, p.5</a:t>
            </a:r>
            <a:r>
              <a:rPr lang="en-GB" sz="2600" dirty="0" smtClean="0"/>
              <a:t>).</a:t>
            </a:r>
          </a:p>
          <a:p>
            <a:pPr marL="0" indent="0" algn="just">
              <a:buNone/>
            </a:pPr>
            <a:endParaRPr lang="en-GB" sz="2600" dirty="0"/>
          </a:p>
          <a:p>
            <a:pPr marL="0" indent="0">
              <a:buNone/>
            </a:pPr>
            <a:r>
              <a:rPr lang="en-GB" sz="2600" dirty="0" smtClean="0"/>
              <a:t>Types of disputes:</a:t>
            </a:r>
            <a:endParaRPr lang="en-GB" sz="2600" dirty="0"/>
          </a:p>
          <a:p>
            <a:pPr marL="514350" indent="-514350" algn="just">
              <a:buAutoNum type="arabicPeriod"/>
            </a:pPr>
            <a:r>
              <a:rPr lang="en-GB" sz="2600" dirty="0">
                <a:solidFill>
                  <a:srgbClr val="FF0000"/>
                </a:solidFill>
              </a:rPr>
              <a:t>Rights disputes: </a:t>
            </a:r>
            <a:r>
              <a:rPr lang="en-GB" sz="2600" dirty="0"/>
              <a:t>arise from an existing relationship or existing </a:t>
            </a:r>
            <a:r>
              <a:rPr lang="en-GB" sz="2600" dirty="0" smtClean="0"/>
              <a:t>agreement. </a:t>
            </a:r>
            <a:endParaRPr lang="en-GB" sz="2600" dirty="0"/>
          </a:p>
          <a:p>
            <a:pPr marL="514350" indent="-514350" algn="just">
              <a:buAutoNum type="arabicPeriod"/>
            </a:pPr>
            <a:r>
              <a:rPr lang="en-GB" sz="2600" dirty="0">
                <a:solidFill>
                  <a:srgbClr val="FF0000"/>
                </a:solidFill>
              </a:rPr>
              <a:t>Interest disputes: </a:t>
            </a:r>
            <a:r>
              <a:rPr lang="en-GB" sz="2600" dirty="0"/>
              <a:t>occur when parties trying to forge a relationship or negotiate a new agreement </a:t>
            </a:r>
            <a:r>
              <a:rPr lang="en-GB" sz="2600" dirty="0" smtClean="0"/>
              <a:t>.</a:t>
            </a:r>
          </a:p>
          <a:p>
            <a:pPr marL="0" indent="0" algn="just">
              <a:buNone/>
            </a:pPr>
            <a:endParaRPr lang="en-GB" sz="2600" dirty="0" smtClean="0"/>
          </a:p>
          <a:p>
            <a:pPr marL="0" indent="0" algn="just">
              <a:buNone/>
            </a:pPr>
            <a:r>
              <a:rPr lang="en-GB" sz="2600" dirty="0" smtClean="0"/>
              <a:t>The </a:t>
            </a:r>
            <a:r>
              <a:rPr lang="en-GB" sz="2600" dirty="0"/>
              <a:t>former type is considered to be the most important as it normally characterises all legal disputes and relates to “any conflicting assertions as to the rights and obligations of the parties.”</a:t>
            </a:r>
            <a:endParaRPr lang="en-US" sz="2600" dirty="0"/>
          </a:p>
          <a:p>
            <a:pPr marL="514350" indent="-514350" algn="just">
              <a:buAutoNum type="arabicPeriod"/>
            </a:pPr>
            <a:endParaRPr lang="en-GB" dirty="0"/>
          </a:p>
          <a:p>
            <a:pPr marL="0" indent="0">
              <a:buNone/>
            </a:pPr>
            <a:endParaRPr lang="en-US" dirty="0"/>
          </a:p>
          <a:p>
            <a:pPr marL="514350" indent="-514350">
              <a:buAutoNum type="arabicPeriod"/>
            </a:pPr>
            <a:endParaRPr lang="en-US" dirty="0" smtClean="0"/>
          </a:p>
          <a:p>
            <a:pPr marL="0" indent="0">
              <a:buNone/>
            </a:pPr>
            <a:endParaRPr lang="en-US" dirty="0"/>
          </a:p>
        </p:txBody>
      </p:sp>
    </p:spTree>
    <p:extLst>
      <p:ext uri="{BB962C8B-B14F-4D97-AF65-F5344CB8AC3E}">
        <p14:creationId xmlns:p14="http://schemas.microsoft.com/office/powerpoint/2010/main" val="611620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0000"/>
                </a:solidFill>
                <a:latin typeface="+mn-lt"/>
              </a:rPr>
              <a:t>COMMERCIAL DISPUTES</a:t>
            </a:r>
            <a:endParaRPr lang="en-US" sz="4000" dirty="0">
              <a:solidFill>
                <a:srgbClr val="FF0000"/>
              </a:solidFill>
              <a:latin typeface="+mn-lt"/>
            </a:endParaRPr>
          </a:p>
        </p:txBody>
      </p:sp>
      <p:sp>
        <p:nvSpPr>
          <p:cNvPr id="3" name="Content Placeholder 2"/>
          <p:cNvSpPr>
            <a:spLocks noGrp="1"/>
          </p:cNvSpPr>
          <p:nvPr>
            <p:ph idx="1"/>
          </p:nvPr>
        </p:nvSpPr>
        <p:spPr/>
        <p:txBody>
          <a:bodyPr/>
          <a:lstStyle/>
          <a:p>
            <a:pPr marL="0" indent="0" algn="just">
              <a:buNone/>
            </a:pPr>
            <a:r>
              <a:rPr lang="en-US" sz="2400" dirty="0">
                <a:solidFill>
                  <a:srgbClr val="FF0000"/>
                </a:solidFill>
              </a:rPr>
              <a:t>Commercial disputes </a:t>
            </a:r>
            <a:r>
              <a:rPr lang="en-US" sz="2400" dirty="0"/>
              <a:t>arise from a wide range of commercial </a:t>
            </a:r>
            <a:r>
              <a:rPr lang="en-US" sz="2400" dirty="0" smtClean="0"/>
              <a:t>activities/transactions such; </a:t>
            </a:r>
          </a:p>
          <a:p>
            <a:pPr marL="0" indent="0" algn="just">
              <a:buNone/>
            </a:pPr>
            <a:endParaRPr lang="en-US" sz="2400" dirty="0"/>
          </a:p>
          <a:p>
            <a:pPr marL="0" indent="0" algn="just">
              <a:buNone/>
            </a:pPr>
            <a:r>
              <a:rPr lang="en-US" sz="2400" dirty="0" smtClean="0"/>
              <a:t>Commercial </a:t>
            </a:r>
            <a:r>
              <a:rPr lang="en-US" sz="2400" dirty="0"/>
              <a:t>and Business disputes </a:t>
            </a:r>
            <a:r>
              <a:rPr lang="mr-IN" sz="2400" dirty="0"/>
              <a:t>–</a:t>
            </a:r>
            <a:r>
              <a:rPr lang="en-US" sz="2400" dirty="0"/>
              <a:t> contracts, insurance, intellectual property or trade related </a:t>
            </a:r>
            <a:r>
              <a:rPr lang="en-US" sz="2400" dirty="0" smtClean="0"/>
              <a:t>transactions.</a:t>
            </a:r>
          </a:p>
          <a:p>
            <a:pPr marL="0" indent="0" algn="just">
              <a:buNone/>
            </a:pPr>
            <a:endParaRPr lang="en-US" sz="2400" dirty="0"/>
          </a:p>
          <a:p>
            <a:pPr marL="0" indent="0" algn="just">
              <a:buNone/>
            </a:pPr>
            <a:r>
              <a:rPr lang="en-US" sz="2400" dirty="0"/>
              <a:t>Other commercial issues- rights, reputation, status and money.</a:t>
            </a:r>
          </a:p>
          <a:p>
            <a:endParaRPr lang="en-US" dirty="0"/>
          </a:p>
        </p:txBody>
      </p:sp>
    </p:spTree>
    <p:extLst>
      <p:ext uri="{BB962C8B-B14F-4D97-AF65-F5344CB8AC3E}">
        <p14:creationId xmlns:p14="http://schemas.microsoft.com/office/powerpoint/2010/main" val="958359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06851"/>
          </a:xfrm>
        </p:spPr>
        <p:txBody>
          <a:bodyPr>
            <a:normAutofit/>
          </a:bodyPr>
          <a:lstStyle/>
          <a:p>
            <a:r>
              <a:rPr lang="en-US" sz="4000" dirty="0" smtClean="0">
                <a:solidFill>
                  <a:srgbClr val="FF0000"/>
                </a:solidFill>
                <a:latin typeface="+mn-lt"/>
              </a:rPr>
              <a:t>COMMERCIAL DISPUTES</a:t>
            </a:r>
            <a:endParaRPr lang="en-US" sz="4000" dirty="0">
              <a:solidFill>
                <a:srgbClr val="FF0000"/>
              </a:solidFill>
              <a:latin typeface="+mn-lt"/>
            </a:endParaRPr>
          </a:p>
        </p:txBody>
      </p:sp>
      <p:sp>
        <p:nvSpPr>
          <p:cNvPr id="3" name="Content Placeholder 2"/>
          <p:cNvSpPr>
            <a:spLocks noGrp="1"/>
          </p:cNvSpPr>
          <p:nvPr>
            <p:ph idx="1"/>
          </p:nvPr>
        </p:nvSpPr>
        <p:spPr>
          <a:xfrm>
            <a:off x="628650" y="1442434"/>
            <a:ext cx="7886700" cy="5100034"/>
          </a:xfrm>
        </p:spPr>
        <p:txBody>
          <a:bodyPr>
            <a:normAutofit fontScale="62500" lnSpcReduction="20000"/>
          </a:bodyPr>
          <a:lstStyle/>
          <a:p>
            <a:pPr marL="0" indent="0" fontAlgn="base">
              <a:buNone/>
            </a:pPr>
            <a:r>
              <a:rPr lang="en-GB" sz="3800" b="1" dirty="0"/>
              <a:t>Examples of commercial disputes include:</a:t>
            </a:r>
          </a:p>
          <a:p>
            <a:pPr lvl="0" algn="just" fontAlgn="base"/>
            <a:r>
              <a:rPr lang="en-GB" sz="3800" u="sng" dirty="0"/>
              <a:t>Property: </a:t>
            </a:r>
            <a:r>
              <a:rPr lang="en-GB" sz="3800" dirty="0"/>
              <a:t>arise out of contract for the sale of land (Easement, encroachment, damages for breach of contract, </a:t>
            </a:r>
            <a:r>
              <a:rPr lang="en-GB" sz="3800" dirty="0" err="1"/>
              <a:t>e.t.c</a:t>
            </a:r>
            <a:endParaRPr lang="en-GB" sz="3800" dirty="0"/>
          </a:p>
          <a:p>
            <a:pPr lvl="0" algn="just" fontAlgn="base"/>
            <a:r>
              <a:rPr lang="en-GB" sz="3800" u="sng" dirty="0"/>
              <a:t>Debt: </a:t>
            </a:r>
            <a:r>
              <a:rPr lang="en-GB" sz="3800" dirty="0"/>
              <a:t>seeking a declaration that contract entered into was illegal and void; payment made wrongly by say an agent on behalf of the principal; claims to have a defaulted party honour contractual obligation.</a:t>
            </a:r>
          </a:p>
          <a:p>
            <a:pPr lvl="0" algn="just" fontAlgn="base"/>
            <a:r>
              <a:rPr lang="en-GB" sz="3800" u="sng" dirty="0"/>
              <a:t>Provision of Services: </a:t>
            </a:r>
            <a:r>
              <a:rPr lang="en-GB" sz="3800" dirty="0"/>
              <a:t>non-provision of services, cost and quality of the services. Claims include services rendered not done with due skills, care and diligence.</a:t>
            </a:r>
          </a:p>
          <a:p>
            <a:pPr lvl="0" algn="just" fontAlgn="base"/>
            <a:r>
              <a:rPr lang="en-GB" sz="3800" u="sng" dirty="0"/>
              <a:t>Sale of goods</a:t>
            </a:r>
            <a:r>
              <a:rPr lang="en-GB" sz="3800" dirty="0"/>
              <a:t>: dispute can arise of quality of goods, delivery of goods, fitness for purpose, </a:t>
            </a:r>
            <a:r>
              <a:rPr lang="en-GB" sz="3800" dirty="0" err="1"/>
              <a:t>e.t.c</a:t>
            </a:r>
            <a:r>
              <a:rPr lang="en-GB" sz="3800" dirty="0"/>
              <a:t> when express and implied terms are breached the victim can claim damages.</a:t>
            </a:r>
          </a:p>
          <a:p>
            <a:pPr lvl="0" algn="just" fontAlgn="base"/>
            <a:r>
              <a:rPr lang="en-GB" sz="3800" u="sng" dirty="0"/>
              <a:t>Business partnership disputes</a:t>
            </a:r>
            <a:endParaRPr lang="en-GB" sz="3800" dirty="0"/>
          </a:p>
          <a:p>
            <a:pPr lvl="0" algn="just" fontAlgn="base"/>
            <a:r>
              <a:rPr lang="en-GB" sz="3800" u="sng" dirty="0"/>
              <a:t>Sale of Business disputes</a:t>
            </a:r>
            <a:endParaRPr lang="en-GB" sz="3800" dirty="0"/>
          </a:p>
          <a:p>
            <a:pPr marL="0" indent="0">
              <a:buNone/>
            </a:pPr>
            <a:endParaRPr lang="en-US" dirty="0"/>
          </a:p>
        </p:txBody>
      </p:sp>
    </p:spTree>
    <p:extLst>
      <p:ext uri="{BB962C8B-B14F-4D97-AF65-F5344CB8AC3E}">
        <p14:creationId xmlns:p14="http://schemas.microsoft.com/office/powerpoint/2010/main" val="1603970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128823"/>
          </a:xfrm>
        </p:spPr>
        <p:txBody>
          <a:bodyPr>
            <a:normAutofit fontScale="90000"/>
          </a:bodyPr>
          <a:lstStyle/>
          <a:p>
            <a:r>
              <a:rPr lang="en-US">
                <a:solidFill>
                  <a:srgbClr val="FF0000"/>
                </a:solidFill>
              </a:rPr>
              <a:t>Importance of ADR </a:t>
            </a:r>
            <a:br>
              <a:rPr lang="en-US">
                <a:solidFill>
                  <a:srgbClr val="FF0000"/>
                </a:solidFill>
              </a:rPr>
            </a:br>
            <a:r>
              <a:rPr lang="en-US">
                <a:solidFill>
                  <a:srgbClr val="FF0000"/>
                </a:solidFill>
              </a:rPr>
              <a:t>in Commercial Disputes </a:t>
            </a:r>
            <a:endParaRPr lang="en-US"/>
          </a:p>
        </p:txBody>
      </p:sp>
      <p:sp>
        <p:nvSpPr>
          <p:cNvPr id="3" name="Content Placeholder 2"/>
          <p:cNvSpPr>
            <a:spLocks noGrp="1"/>
          </p:cNvSpPr>
          <p:nvPr>
            <p:ph idx="1"/>
          </p:nvPr>
        </p:nvSpPr>
        <p:spPr>
          <a:xfrm>
            <a:off x="628650" y="1738648"/>
            <a:ext cx="7886700" cy="4649273"/>
          </a:xfrm>
        </p:spPr>
        <p:txBody>
          <a:bodyPr>
            <a:normAutofit fontScale="92500" lnSpcReduction="20000"/>
          </a:bodyPr>
          <a:lstStyle/>
          <a:p>
            <a:pPr lvl="0"/>
            <a:r>
              <a:rPr lang="en-US" dirty="0" smtClean="0">
                <a:solidFill>
                  <a:srgbClr val="FF0000"/>
                </a:solidFill>
              </a:rPr>
              <a:t>Preservation of relationships: </a:t>
            </a:r>
            <a:r>
              <a:rPr lang="en-US" dirty="0" smtClean="0"/>
              <a:t>Relationships </a:t>
            </a:r>
            <a:r>
              <a:rPr lang="en-US" dirty="0"/>
              <a:t>between the parties are preserved, which is especially important if there will be ongoing contract. </a:t>
            </a:r>
            <a:endParaRPr lang="en-US" dirty="0" smtClean="0">
              <a:solidFill>
                <a:srgbClr val="FF0000"/>
              </a:solidFill>
            </a:endParaRPr>
          </a:p>
          <a:p>
            <a:r>
              <a:rPr lang="en-US" dirty="0" smtClean="0">
                <a:solidFill>
                  <a:srgbClr val="FF0000"/>
                </a:solidFill>
              </a:rPr>
              <a:t>Inexpensive/Cost effective</a:t>
            </a:r>
            <a:r>
              <a:rPr lang="en-US" dirty="0" smtClean="0"/>
              <a:t>. Short process, e.g, days, weeks, months as compared to litigation that can take years to conclude a process.</a:t>
            </a:r>
          </a:p>
          <a:p>
            <a:r>
              <a:rPr lang="en-US" dirty="0">
                <a:solidFill>
                  <a:srgbClr val="FF0000"/>
                </a:solidFill>
              </a:rPr>
              <a:t>P</a:t>
            </a:r>
            <a:r>
              <a:rPr lang="en-US" dirty="0" smtClean="0">
                <a:solidFill>
                  <a:srgbClr val="FF0000"/>
                </a:solidFill>
              </a:rPr>
              <a:t>rivate and Confidentiality:</a:t>
            </a:r>
            <a:r>
              <a:rPr lang="en-US" dirty="0" smtClean="0"/>
              <a:t> important in managing reputational risks especially for business.</a:t>
            </a:r>
          </a:p>
          <a:p>
            <a:r>
              <a:rPr lang="en-ZW" dirty="0" smtClean="0">
                <a:solidFill>
                  <a:srgbClr val="FF0000"/>
                </a:solidFill>
                <a:latin typeface="Franklin Gothic Book" pitchFamily="34" charset="0"/>
              </a:rPr>
              <a:t>Flexibility: </a:t>
            </a:r>
            <a:r>
              <a:rPr lang="en-ZW" dirty="0" smtClean="0">
                <a:latin typeface="Franklin Gothic Book" pitchFamily="34" charset="0"/>
              </a:rPr>
              <a:t>less formal as compared to litigation, negotiation is less formal than mediation and mediation is less formal than arbitration. Relaxed rules of evidence in say arbitration.</a:t>
            </a:r>
          </a:p>
          <a:p>
            <a:r>
              <a:rPr lang="en-ZW" dirty="0" smtClean="0">
                <a:solidFill>
                  <a:srgbClr val="FF0000"/>
                </a:solidFill>
                <a:latin typeface="Franklin Gothic Book" pitchFamily="34" charset="0"/>
              </a:rPr>
              <a:t>Party autonomy</a:t>
            </a:r>
            <a:r>
              <a:rPr lang="en-ZW" dirty="0" smtClean="0">
                <a:latin typeface="Franklin Gothic Book" pitchFamily="34" charset="0"/>
              </a:rPr>
              <a:t>: is a vital principle in ADR as it gets parties actively involved in the process.</a:t>
            </a:r>
          </a:p>
          <a:p>
            <a:endParaRPr lang="en-US" dirty="0"/>
          </a:p>
        </p:txBody>
      </p:sp>
    </p:spTree>
    <p:extLst>
      <p:ext uri="{BB962C8B-B14F-4D97-AF65-F5344CB8AC3E}">
        <p14:creationId xmlns:p14="http://schemas.microsoft.com/office/powerpoint/2010/main" val="12199547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0000"/>
                </a:solidFill>
                <a:latin typeface="+mn-lt"/>
              </a:rPr>
              <a:t>IMPORTANCE OF ADR IN COMMERCIAL DISPUTES </a:t>
            </a:r>
            <a:endParaRPr lang="en-US" sz="4000" dirty="0">
              <a:solidFill>
                <a:srgbClr val="FF0000"/>
              </a:solidFill>
              <a:latin typeface="+mn-lt"/>
            </a:endParaRPr>
          </a:p>
        </p:txBody>
      </p:sp>
      <p:sp>
        <p:nvSpPr>
          <p:cNvPr id="3" name="Content Placeholder 2"/>
          <p:cNvSpPr>
            <a:spLocks noGrp="1"/>
          </p:cNvSpPr>
          <p:nvPr>
            <p:ph idx="1"/>
          </p:nvPr>
        </p:nvSpPr>
        <p:spPr/>
        <p:txBody>
          <a:bodyPr>
            <a:normAutofit lnSpcReduction="10000"/>
          </a:bodyPr>
          <a:lstStyle/>
          <a:p>
            <a:pPr algn="just"/>
            <a:r>
              <a:rPr lang="en-GB" dirty="0" smtClean="0">
                <a:solidFill>
                  <a:srgbClr val="FF0000"/>
                </a:solidFill>
              </a:rPr>
              <a:t>Expert:</a:t>
            </a:r>
            <a:r>
              <a:rPr lang="en-GB" dirty="0" smtClean="0"/>
              <a:t> parties can choose an expert in the field related to the dispute thereby maximizing on getting the most out of the ADR process. </a:t>
            </a:r>
            <a:endParaRPr lang="en-GB" dirty="0"/>
          </a:p>
          <a:p>
            <a:pPr algn="just"/>
            <a:r>
              <a:rPr lang="en-ZW" dirty="0" smtClean="0">
                <a:solidFill>
                  <a:srgbClr val="FF0000"/>
                </a:solidFill>
                <a:latin typeface="Franklin Gothic Book" pitchFamily="34" charset="0"/>
              </a:rPr>
              <a:t>Expediency</a:t>
            </a:r>
            <a:r>
              <a:rPr lang="en-ZW" dirty="0">
                <a:solidFill>
                  <a:srgbClr val="FF0000"/>
                </a:solidFill>
                <a:latin typeface="Franklin Gothic Book" pitchFamily="34" charset="0"/>
              </a:rPr>
              <a:t>: </a:t>
            </a:r>
            <a:r>
              <a:rPr lang="en-ZW" dirty="0">
                <a:latin typeface="Franklin Gothic Book" pitchFamily="34" charset="0"/>
              </a:rPr>
              <a:t>disputes are resolved faster </a:t>
            </a:r>
            <a:r>
              <a:rPr lang="en-ZW" dirty="0"/>
              <a:t>and parties can move on with their business without the the cloud of litigation. </a:t>
            </a:r>
          </a:p>
          <a:p>
            <a:pPr algn="just"/>
            <a:r>
              <a:rPr lang="en-ZW" dirty="0">
                <a:solidFill>
                  <a:srgbClr val="FF0000"/>
                </a:solidFill>
                <a:latin typeface="Franklin Gothic Book" pitchFamily="34" charset="0"/>
              </a:rPr>
              <a:t>Party </a:t>
            </a:r>
            <a:r>
              <a:rPr lang="en-ZW" dirty="0" smtClean="0">
                <a:solidFill>
                  <a:srgbClr val="FF0000"/>
                </a:solidFill>
                <a:latin typeface="Franklin Gothic Book" pitchFamily="34" charset="0"/>
              </a:rPr>
              <a:t>driven: </a:t>
            </a:r>
            <a:r>
              <a:rPr lang="en-ZW" dirty="0" smtClean="0">
                <a:latin typeface="Franklin Gothic Book" pitchFamily="34" charset="0"/>
              </a:rPr>
              <a:t>ADR has parties fully involved in the process. e.g in mediation parties agree on final settlement agreement. While in arbitration and adjudication slightly different but parties are involved in the process.</a:t>
            </a:r>
            <a:endParaRPr lang="en-ZW" dirty="0">
              <a:latin typeface="Franklin Gothic Book" pitchFamily="34" charset="0"/>
            </a:endParaRPr>
          </a:p>
          <a:p>
            <a:pPr marL="0" lvl="0" indent="0">
              <a:buNone/>
            </a:pPr>
            <a:endParaRPr lang="en-GB" dirty="0"/>
          </a:p>
          <a:p>
            <a:pPr marL="0" indent="0">
              <a:buNone/>
            </a:pPr>
            <a:endParaRPr lang="en-US" dirty="0"/>
          </a:p>
        </p:txBody>
      </p:sp>
    </p:spTree>
    <p:extLst>
      <p:ext uri="{BB962C8B-B14F-4D97-AF65-F5344CB8AC3E}">
        <p14:creationId xmlns:p14="http://schemas.microsoft.com/office/powerpoint/2010/main" val="2141232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0000"/>
                </a:solidFill>
                <a:latin typeface="+mn-lt"/>
              </a:rPr>
              <a:t>ROLE OF CIArb</a:t>
            </a:r>
            <a:endParaRPr lang="en-US" sz="4000" b="1" dirty="0">
              <a:solidFill>
                <a:srgbClr val="FF0000"/>
              </a:solidFill>
              <a:latin typeface="+mn-lt"/>
            </a:endParaRPr>
          </a:p>
        </p:txBody>
      </p:sp>
      <p:sp>
        <p:nvSpPr>
          <p:cNvPr id="3" name="Content Placeholder 2"/>
          <p:cNvSpPr>
            <a:spLocks noGrp="1"/>
          </p:cNvSpPr>
          <p:nvPr>
            <p:ph idx="1"/>
          </p:nvPr>
        </p:nvSpPr>
        <p:spPr>
          <a:xfrm>
            <a:off x="628650" y="1545465"/>
            <a:ext cx="7886700" cy="4842456"/>
          </a:xfrm>
        </p:spPr>
        <p:txBody>
          <a:bodyPr>
            <a:normAutofit/>
          </a:bodyPr>
          <a:lstStyle/>
          <a:p>
            <a:pPr marL="457200" indent="-457200">
              <a:lnSpc>
                <a:spcPct val="100000"/>
              </a:lnSpc>
            </a:pPr>
            <a:endParaRPr lang="en-US" altLang="en-US" sz="2400" dirty="0" smtClean="0"/>
          </a:p>
          <a:p>
            <a:pPr marL="457200" indent="-457200">
              <a:lnSpc>
                <a:spcPct val="100000"/>
              </a:lnSpc>
            </a:pPr>
            <a:r>
              <a:rPr lang="en-US" altLang="en-US" sz="2400" dirty="0" smtClean="0"/>
              <a:t>Arbitral body: dispute appointment services(DAS)appoints expert arbitrators, adjudicator, mediators and negotiators for parties to support dispute resolution processes. </a:t>
            </a:r>
          </a:p>
          <a:p>
            <a:pPr marL="457200" indent="-457200">
              <a:lnSpc>
                <a:spcPct val="150000"/>
              </a:lnSpc>
            </a:pPr>
            <a:r>
              <a:rPr lang="en-US" altLang="en-US" sz="2400" dirty="0" smtClean="0"/>
              <a:t>Provides facilities for conducting ADR process.</a:t>
            </a:r>
          </a:p>
          <a:p>
            <a:pPr marL="457200" indent="-457200">
              <a:lnSpc>
                <a:spcPct val="150000"/>
              </a:lnSpc>
            </a:pPr>
            <a:r>
              <a:rPr lang="en-US" altLang="en-US" sz="2400" dirty="0" smtClean="0"/>
              <a:t>Promulgates ADR rules.</a:t>
            </a:r>
          </a:p>
          <a:p>
            <a:pPr marL="457200" indent="-457200">
              <a:lnSpc>
                <a:spcPct val="150000"/>
              </a:lnSpc>
            </a:pPr>
            <a:r>
              <a:rPr lang="en-US" altLang="en-US" sz="2400" dirty="0" smtClean="0"/>
              <a:t>Promotes professional standards and ethics.</a:t>
            </a:r>
          </a:p>
          <a:p>
            <a:pPr marL="457200" indent="-457200">
              <a:lnSpc>
                <a:spcPct val="100000"/>
              </a:lnSpc>
            </a:pPr>
            <a:endParaRPr lang="en-US" altLang="en-US" sz="2400" dirty="0" smtClean="0"/>
          </a:p>
          <a:p>
            <a:pPr marL="457200" indent="-457200">
              <a:lnSpc>
                <a:spcPct val="100000"/>
              </a:lnSpc>
            </a:pPr>
            <a:endParaRPr lang="en-US" altLang="en-US" sz="4000" dirty="0"/>
          </a:p>
          <a:p>
            <a:pPr marL="0" indent="0">
              <a:buNone/>
            </a:pPr>
            <a:endParaRPr lang="en-US" dirty="0"/>
          </a:p>
        </p:txBody>
      </p:sp>
    </p:spTree>
    <p:extLst>
      <p:ext uri="{BB962C8B-B14F-4D97-AF65-F5344CB8AC3E}">
        <p14:creationId xmlns:p14="http://schemas.microsoft.com/office/powerpoint/2010/main" val="7350651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5366934"/>
          </a:xfrm>
        </p:spPr>
        <p:txBody>
          <a:bodyPr/>
          <a:lstStyle/>
          <a:p>
            <a:pPr algn="ctr"/>
            <a:r>
              <a:rPr lang="en-US" b="1" dirty="0" smtClean="0">
                <a:solidFill>
                  <a:srgbClr val="FF0000"/>
                </a:solidFill>
              </a:rPr>
              <a:t>THANK YOU!</a:t>
            </a:r>
            <a:br>
              <a:rPr lang="en-US" b="1" dirty="0" smtClean="0">
                <a:solidFill>
                  <a:srgbClr val="FF0000"/>
                </a:solidFill>
              </a:rPr>
            </a:br>
            <a:r>
              <a:rPr lang="en-US" b="1" dirty="0">
                <a:solidFill>
                  <a:srgbClr val="FF0000"/>
                </a:solidFill>
              </a:rPr>
              <a:t/>
            </a:r>
            <a:br>
              <a:rPr lang="en-US" b="1" dirty="0">
                <a:solidFill>
                  <a:srgbClr val="FF0000"/>
                </a:solidFill>
              </a:rPr>
            </a:br>
            <a:r>
              <a:rPr lang="en-US" b="1" dirty="0" smtClean="0">
                <a:solidFill>
                  <a:srgbClr val="FF0000"/>
                </a:solidFill>
              </a:rPr>
              <a:t>QUESTIONS </a:t>
            </a:r>
            <a:endParaRPr lang="en-US" b="1" dirty="0">
              <a:solidFill>
                <a:srgbClr val="FF0000"/>
              </a:solidFill>
            </a:endParaRPr>
          </a:p>
        </p:txBody>
      </p:sp>
    </p:spTree>
    <p:extLst>
      <p:ext uri="{BB962C8B-B14F-4D97-AF65-F5344CB8AC3E}">
        <p14:creationId xmlns:p14="http://schemas.microsoft.com/office/powerpoint/2010/main" val="2631038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422270" y="540919"/>
            <a:ext cx="6842130" cy="629513"/>
          </a:xfrm>
          <a:prstGeom prst="rect">
            <a:avLst/>
          </a:prstGeom>
        </p:spPr>
        <p:txBody>
          <a:bodyPr>
            <a:normAutofit fontScale="90000"/>
          </a:bodyPr>
          <a:lstStyle>
            <a:lvl1pPr>
              <a:defRPr sz="3800" b="1" i="0">
                <a:solidFill>
                  <a:srgbClr val="F0414F"/>
                </a:solidFill>
                <a:latin typeface="Calibri" charset="0"/>
                <a:ea typeface="Calibri" charset="0"/>
                <a:cs typeface="Calibri" charset="0"/>
              </a:defRPr>
            </a:lvl1pPr>
          </a:lstStyle>
          <a:p>
            <a:pPr algn="l"/>
            <a:r>
              <a:rPr lang="en-GB" sz="4400" b="0" dirty="0" smtClean="0"/>
              <a:t>ROOTS</a:t>
            </a:r>
            <a:endParaRPr lang="en-US" sz="4400" b="0" dirty="0"/>
          </a:p>
        </p:txBody>
      </p:sp>
      <p:sp>
        <p:nvSpPr>
          <p:cNvPr id="8" name="Content Placeholder 2"/>
          <p:cNvSpPr txBox="1">
            <a:spLocks/>
          </p:cNvSpPr>
          <p:nvPr/>
        </p:nvSpPr>
        <p:spPr>
          <a:xfrm>
            <a:off x="448564" y="1728216"/>
            <a:ext cx="8229600" cy="4444405"/>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indent="-457200" algn="l">
              <a:lnSpc>
                <a:spcPct val="120000"/>
              </a:lnSpc>
              <a:spcBef>
                <a:spcPts val="1000"/>
              </a:spcBef>
              <a:buFont typeface="Arial" panose="020B0604020202020204" pitchFamily="34" charset="0"/>
              <a:buChar char="•"/>
            </a:pPr>
            <a:r>
              <a:rPr lang="en-US" sz="2800" dirty="0"/>
              <a:t>CIArb is an international centre of excellence for the practice and profession of alternative dispute resolution (ADR).</a:t>
            </a:r>
          </a:p>
          <a:p>
            <a:pPr lvl="1" indent="-457200" algn="l">
              <a:lnSpc>
                <a:spcPct val="200000"/>
              </a:lnSpc>
              <a:spcBef>
                <a:spcPts val="1000"/>
              </a:spcBef>
              <a:buFont typeface="Arial" panose="020B0604020202020204" pitchFamily="34" charset="0"/>
              <a:buChar char="•"/>
            </a:pPr>
            <a:r>
              <a:rPr lang="en-GB" altLang="en-US" sz="2800" dirty="0" smtClean="0"/>
              <a:t>Institute </a:t>
            </a:r>
            <a:r>
              <a:rPr lang="en-GB" altLang="en-US" sz="2800" dirty="0"/>
              <a:t>of Arbitrators </a:t>
            </a:r>
            <a:r>
              <a:rPr lang="en-GB" altLang="en-US" sz="2800" dirty="0" smtClean="0"/>
              <a:t>1915 </a:t>
            </a:r>
            <a:r>
              <a:rPr lang="en-GB" altLang="en-US" dirty="0" smtClean="0"/>
              <a:t>(</a:t>
            </a:r>
            <a:r>
              <a:rPr lang="en-GB" altLang="en-US" dirty="0"/>
              <a:t>Incorporated 1925</a:t>
            </a:r>
            <a:r>
              <a:rPr lang="en-GB" altLang="en-US" dirty="0" smtClean="0"/>
              <a:t>) - UK</a:t>
            </a:r>
            <a:endParaRPr lang="en-GB" altLang="en-US" sz="2800" dirty="0"/>
          </a:p>
          <a:p>
            <a:pPr lvl="1" algn="l"/>
            <a:r>
              <a:rPr lang="en-GB" altLang="en-US" sz="2600" dirty="0"/>
              <a:t>To raise the status of Arbitration to the dignity of a distinct and recognised position as one of the learned professions</a:t>
            </a:r>
            <a:r>
              <a:rPr lang="en-US" altLang="en-US" sz="2600" dirty="0"/>
              <a:t> </a:t>
            </a:r>
            <a:endParaRPr lang="en-US" altLang="en-US" sz="2600" dirty="0" smtClean="0"/>
          </a:p>
          <a:p>
            <a:pPr marL="457200" indent="-457200" algn="l">
              <a:lnSpc>
                <a:spcPct val="200000"/>
              </a:lnSpc>
              <a:buFont typeface="Arial" panose="020B0604020202020204" pitchFamily="34" charset="0"/>
              <a:buChar char="•"/>
            </a:pPr>
            <a:r>
              <a:rPr lang="en-GB" altLang="en-US" sz="2800" dirty="0" smtClean="0"/>
              <a:t>Royal </a:t>
            </a:r>
            <a:r>
              <a:rPr lang="en-GB" altLang="en-US" sz="2800" dirty="0"/>
              <a:t>Charter </a:t>
            </a:r>
            <a:r>
              <a:rPr lang="en-GB" altLang="en-US" sz="2800" dirty="0" smtClean="0"/>
              <a:t>1979</a:t>
            </a:r>
          </a:p>
          <a:p>
            <a:pPr marL="457200" indent="-457200" algn="l">
              <a:lnSpc>
                <a:spcPct val="200000"/>
              </a:lnSpc>
              <a:buFont typeface="Arial" panose="020B0604020202020204" pitchFamily="34" charset="0"/>
              <a:buChar char="•"/>
            </a:pPr>
            <a:r>
              <a:rPr lang="en-GB" sz="2800" dirty="0"/>
              <a:t>The Objective</a:t>
            </a:r>
          </a:p>
          <a:p>
            <a:r>
              <a:rPr lang="en-US" sz="2800" i="1" dirty="0"/>
              <a:t>“To promote and facilitate worldwide the determination of disputes by arbitration and alternative means of private dispute resolution other than resolution by the court</a:t>
            </a:r>
            <a:r>
              <a:rPr lang="en-US" sz="2800" i="1" dirty="0" smtClean="0"/>
              <a:t>”.</a:t>
            </a:r>
          </a:p>
          <a:p>
            <a:pPr algn="l"/>
            <a:endParaRPr lang="en-GB" sz="2800" dirty="0">
              <a:effectLst>
                <a:outerShdw blurRad="38100" dist="38100" dir="2700000" algn="tl">
                  <a:srgbClr val="C0C0C0"/>
                </a:outerShdw>
              </a:effectLst>
              <a:cs typeface="Arial" charset="0"/>
            </a:endParaRPr>
          </a:p>
          <a:p>
            <a:pPr marL="457200" indent="-457200" algn="l">
              <a:lnSpc>
                <a:spcPct val="200000"/>
              </a:lnSpc>
              <a:buFont typeface="Arial" panose="020B0604020202020204" pitchFamily="34" charset="0"/>
              <a:buChar char="•"/>
            </a:pPr>
            <a:endParaRPr lang="en-US" altLang="en-US" sz="2800" dirty="0"/>
          </a:p>
        </p:txBody>
      </p:sp>
    </p:spTree>
    <p:extLst>
      <p:ext uri="{BB962C8B-B14F-4D97-AF65-F5344CB8AC3E}">
        <p14:creationId xmlns:p14="http://schemas.microsoft.com/office/powerpoint/2010/main" val="1591007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422270" y="540919"/>
            <a:ext cx="6842130" cy="629513"/>
          </a:xfrm>
          <a:prstGeom prst="rect">
            <a:avLst/>
          </a:prstGeom>
        </p:spPr>
        <p:txBody>
          <a:bodyPr>
            <a:normAutofit fontScale="90000"/>
          </a:bodyPr>
          <a:lstStyle>
            <a:lvl1pPr>
              <a:defRPr sz="3800" b="1" i="0">
                <a:solidFill>
                  <a:srgbClr val="F0414F"/>
                </a:solidFill>
                <a:latin typeface="Calibri" charset="0"/>
                <a:ea typeface="Calibri" charset="0"/>
                <a:cs typeface="Calibri" charset="0"/>
              </a:defRPr>
            </a:lvl1pPr>
          </a:lstStyle>
          <a:p>
            <a:pPr algn="l"/>
            <a:r>
              <a:rPr lang="en-GB" sz="4400" b="0" dirty="0" smtClean="0"/>
              <a:t>NETWORK OF BRANCHES</a:t>
            </a:r>
            <a:endParaRPr lang="en-US" sz="4400" b="0" dirty="0"/>
          </a:p>
        </p:txBody>
      </p:sp>
      <p:sp>
        <p:nvSpPr>
          <p:cNvPr id="8" name="Content Placeholder 2"/>
          <p:cNvSpPr txBox="1">
            <a:spLocks/>
          </p:cNvSpPr>
          <p:nvPr/>
        </p:nvSpPr>
        <p:spPr>
          <a:xfrm>
            <a:off x="448564" y="1728216"/>
            <a:ext cx="8229600" cy="444440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smtClean="0"/>
              <a:t>133 Countries around the world</a:t>
            </a:r>
          </a:p>
          <a:p>
            <a:pPr marL="342900" indent="-342900" algn="l">
              <a:buFont typeface="Arial" panose="020B0604020202020204" pitchFamily="34" charset="0"/>
              <a:buChar char="•"/>
            </a:pPr>
            <a:r>
              <a:rPr lang="en-GB" dirty="0" smtClean="0"/>
              <a:t>More than 16,000 ADR practitioners</a:t>
            </a:r>
          </a:p>
          <a:p>
            <a:pPr marL="342900" indent="-342900" algn="l">
              <a:buFont typeface="Arial" panose="020B0604020202020204" pitchFamily="34" charset="0"/>
              <a:buChar char="•"/>
            </a:pPr>
            <a:r>
              <a:rPr lang="en-GB" dirty="0" smtClean="0"/>
              <a:t>39 Branches internationally</a:t>
            </a:r>
          </a:p>
          <a:p>
            <a:pPr marL="342900" indent="-342900" algn="l">
              <a:buFont typeface="Arial" panose="020B0604020202020204" pitchFamily="34" charset="0"/>
              <a:buChar char="•"/>
            </a:pPr>
            <a:r>
              <a:rPr lang="en-GB" dirty="0" smtClean="0"/>
              <a:t>6 Branches in Africa</a:t>
            </a:r>
          </a:p>
          <a:p>
            <a:pPr marL="800100" lvl="1" indent="-342900" algn="l">
              <a:buFont typeface="Arial" panose="020B0604020202020204" pitchFamily="34" charset="0"/>
              <a:buChar char="•"/>
            </a:pPr>
            <a:r>
              <a:rPr lang="en-GB" dirty="0" smtClean="0"/>
              <a:t>Nigeria</a:t>
            </a:r>
          </a:p>
          <a:p>
            <a:pPr marL="800100" lvl="1" indent="-342900" algn="l">
              <a:buFont typeface="Arial" panose="020B0604020202020204" pitchFamily="34" charset="0"/>
              <a:buChar char="•"/>
            </a:pPr>
            <a:r>
              <a:rPr lang="en-GB" dirty="0" smtClean="0"/>
              <a:t>Kenya</a:t>
            </a:r>
          </a:p>
          <a:p>
            <a:pPr marL="800100" lvl="1" indent="-342900" algn="l">
              <a:buFont typeface="Arial" panose="020B0604020202020204" pitchFamily="34" charset="0"/>
              <a:buChar char="•"/>
            </a:pPr>
            <a:r>
              <a:rPr lang="en-GB" dirty="0" smtClean="0"/>
              <a:t>Zambia</a:t>
            </a:r>
          </a:p>
          <a:p>
            <a:pPr marL="800100" lvl="1" indent="-342900" algn="l">
              <a:buFont typeface="Arial" panose="020B0604020202020204" pitchFamily="34" charset="0"/>
              <a:buChar char="•"/>
            </a:pPr>
            <a:r>
              <a:rPr lang="en-GB" dirty="0" smtClean="0"/>
              <a:t>Mauritius</a:t>
            </a:r>
          </a:p>
          <a:p>
            <a:pPr marL="800100" lvl="1" indent="-342900" algn="l">
              <a:buFont typeface="Arial" panose="020B0604020202020204" pitchFamily="34" charset="0"/>
              <a:buChar char="•"/>
            </a:pPr>
            <a:r>
              <a:rPr lang="en-GB" dirty="0" smtClean="0"/>
              <a:t>South Africa</a:t>
            </a:r>
          </a:p>
          <a:p>
            <a:pPr marL="800100" lvl="1" indent="-342900" algn="l">
              <a:buFont typeface="Arial" panose="020B0604020202020204" pitchFamily="34" charset="0"/>
              <a:buChar char="•"/>
            </a:pPr>
            <a:r>
              <a:rPr lang="en-GB" dirty="0" smtClean="0"/>
              <a:t>Zimbabwe</a:t>
            </a:r>
          </a:p>
        </p:txBody>
      </p:sp>
    </p:spTree>
    <p:extLst>
      <p:ext uri="{BB962C8B-B14F-4D97-AF65-F5344CB8AC3E}">
        <p14:creationId xmlns:p14="http://schemas.microsoft.com/office/powerpoint/2010/main" val="524426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0000"/>
                </a:solidFill>
                <a:latin typeface="+mn-lt"/>
              </a:rPr>
              <a:t>SERVICES </a:t>
            </a:r>
            <a:endParaRPr lang="en-US" sz="4000" dirty="0">
              <a:solidFill>
                <a:srgbClr val="FF0000"/>
              </a:solidFill>
              <a:latin typeface="+mn-lt"/>
            </a:endParaRPr>
          </a:p>
        </p:txBody>
      </p:sp>
      <p:sp>
        <p:nvSpPr>
          <p:cNvPr id="3" name="Content Placeholder 2"/>
          <p:cNvSpPr>
            <a:spLocks noGrp="1"/>
          </p:cNvSpPr>
          <p:nvPr>
            <p:ph idx="1"/>
          </p:nvPr>
        </p:nvSpPr>
        <p:spPr/>
        <p:txBody>
          <a:bodyPr>
            <a:normAutofit fontScale="77500" lnSpcReduction="20000"/>
          </a:bodyPr>
          <a:lstStyle/>
          <a:p>
            <a:pPr marL="342900" indent="-342900" fontAlgn="base"/>
            <a:r>
              <a:rPr lang="en-US" dirty="0"/>
              <a:t>CIArb provides </a:t>
            </a:r>
            <a:r>
              <a:rPr lang="en-US" u="sng" dirty="0"/>
              <a:t>education </a:t>
            </a:r>
            <a:r>
              <a:rPr lang="en-US" dirty="0"/>
              <a:t>and </a:t>
            </a:r>
            <a:r>
              <a:rPr lang="en-US" u="sng" dirty="0"/>
              <a:t>training</a:t>
            </a:r>
            <a:r>
              <a:rPr lang="en-US" dirty="0"/>
              <a:t> for:</a:t>
            </a:r>
          </a:p>
          <a:p>
            <a:pPr fontAlgn="base"/>
            <a:r>
              <a:rPr lang="en-US" dirty="0"/>
              <a:t>       </a:t>
            </a:r>
            <a:r>
              <a:rPr lang="en-US" b="1" dirty="0"/>
              <a:t>1. Arbitrators, </a:t>
            </a:r>
          </a:p>
          <a:p>
            <a:pPr fontAlgn="base"/>
            <a:r>
              <a:rPr lang="en-US" b="1" dirty="0"/>
              <a:t>       2. Mediators </a:t>
            </a:r>
            <a:r>
              <a:rPr lang="en-US" dirty="0"/>
              <a:t>and</a:t>
            </a:r>
          </a:p>
          <a:p>
            <a:pPr fontAlgn="base"/>
            <a:r>
              <a:rPr lang="en-US" b="1" dirty="0"/>
              <a:t>       3. Adjudicators</a:t>
            </a:r>
            <a:r>
              <a:rPr lang="en-US" dirty="0"/>
              <a:t>.</a:t>
            </a:r>
          </a:p>
          <a:p>
            <a:pPr fontAlgn="base"/>
            <a:endParaRPr lang="en-US" dirty="0"/>
          </a:p>
          <a:p>
            <a:pPr marL="342900" indent="-342900" algn="just" fontAlgn="base"/>
            <a:r>
              <a:rPr lang="en-US" dirty="0"/>
              <a:t>It also acts as a </a:t>
            </a:r>
            <a:r>
              <a:rPr lang="en-US" u="sng" dirty="0"/>
              <a:t>global hub </a:t>
            </a:r>
            <a:r>
              <a:rPr lang="en-US" dirty="0"/>
              <a:t>for </a:t>
            </a:r>
            <a:r>
              <a:rPr lang="en-US" u="sng" dirty="0"/>
              <a:t>Practitioners</a:t>
            </a:r>
            <a:r>
              <a:rPr lang="en-US" dirty="0"/>
              <a:t>, </a:t>
            </a:r>
            <a:r>
              <a:rPr lang="en-US" u="sng" dirty="0"/>
              <a:t>Policy Makers</a:t>
            </a:r>
            <a:r>
              <a:rPr lang="en-US" dirty="0"/>
              <a:t>, </a:t>
            </a:r>
            <a:r>
              <a:rPr lang="en-US" u="sng" dirty="0"/>
              <a:t>Academics</a:t>
            </a:r>
            <a:r>
              <a:rPr lang="en-US" dirty="0"/>
              <a:t> and those in business, supporting the global </a:t>
            </a:r>
            <a:r>
              <a:rPr lang="en-US" u="sng" dirty="0"/>
              <a:t>promotion, facilitation </a:t>
            </a:r>
            <a:r>
              <a:rPr lang="en-US" dirty="0"/>
              <a:t>and </a:t>
            </a:r>
            <a:r>
              <a:rPr lang="en-US" u="sng" dirty="0"/>
              <a:t>development of all ADR mechanisms</a:t>
            </a:r>
            <a:r>
              <a:rPr lang="en-US" dirty="0"/>
              <a:t>.</a:t>
            </a:r>
          </a:p>
          <a:p>
            <a:pPr algn="just" fontAlgn="base"/>
            <a:endParaRPr lang="en-US" dirty="0"/>
          </a:p>
          <a:p>
            <a:pPr marL="342900" indent="-342900" algn="just" fontAlgn="base"/>
            <a:r>
              <a:rPr lang="en-US" dirty="0"/>
              <a:t>CIArb offers a range of resources including </a:t>
            </a:r>
            <a:r>
              <a:rPr lang="en-US" u="sng" dirty="0"/>
              <a:t>guidance, support, advice, networking </a:t>
            </a:r>
            <a:r>
              <a:rPr lang="en-US" dirty="0"/>
              <a:t>and</a:t>
            </a:r>
            <a:r>
              <a:rPr lang="en-US" u="sng" dirty="0"/>
              <a:t> promotional opportunities, as well as facilities for hearings, meetings </a:t>
            </a:r>
            <a:r>
              <a:rPr lang="en-US" dirty="0"/>
              <a:t>and other events.</a:t>
            </a:r>
          </a:p>
          <a:p>
            <a:endParaRPr lang="en-US" dirty="0"/>
          </a:p>
        </p:txBody>
      </p:sp>
    </p:spTree>
    <p:extLst>
      <p:ext uri="{BB962C8B-B14F-4D97-AF65-F5344CB8AC3E}">
        <p14:creationId xmlns:p14="http://schemas.microsoft.com/office/powerpoint/2010/main" val="491527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422270" y="540919"/>
            <a:ext cx="6842130" cy="629513"/>
          </a:xfrm>
          <a:prstGeom prst="rect">
            <a:avLst/>
          </a:prstGeom>
        </p:spPr>
        <p:txBody>
          <a:bodyPr>
            <a:normAutofit fontScale="90000"/>
          </a:bodyPr>
          <a:lstStyle>
            <a:lvl1pPr>
              <a:defRPr sz="3800" b="1" i="0">
                <a:solidFill>
                  <a:srgbClr val="F0414F"/>
                </a:solidFill>
                <a:latin typeface="Calibri" charset="0"/>
                <a:ea typeface="Calibri" charset="0"/>
                <a:cs typeface="Calibri" charset="0"/>
              </a:defRPr>
            </a:lvl1pPr>
          </a:lstStyle>
          <a:p>
            <a:pPr algn="l"/>
            <a:r>
              <a:rPr lang="en-GB" sz="4400" b="0" dirty="0" smtClean="0"/>
              <a:t>ZAMBIA BRANCH HISTORY</a:t>
            </a:r>
            <a:endParaRPr lang="en-US" sz="4400" b="0" dirty="0"/>
          </a:p>
        </p:txBody>
      </p:sp>
      <p:sp>
        <p:nvSpPr>
          <p:cNvPr id="8" name="Content Placeholder 2"/>
          <p:cNvSpPr txBox="1">
            <a:spLocks/>
          </p:cNvSpPr>
          <p:nvPr/>
        </p:nvSpPr>
        <p:spPr>
          <a:xfrm>
            <a:off x="448564" y="1728216"/>
            <a:ext cx="8229600" cy="444440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en-ZW" sz="2800" dirty="0" smtClean="0"/>
              <a:t>Established in  2011 and registered on  the 21</a:t>
            </a:r>
            <a:r>
              <a:rPr lang="en-ZW" sz="2800" baseline="30000" dirty="0" smtClean="0"/>
              <a:t>st</a:t>
            </a:r>
            <a:r>
              <a:rPr lang="en-ZW" sz="2800" dirty="0" smtClean="0"/>
              <a:t> September, under the Societies Act  after the formal approval by the Board </a:t>
            </a:r>
            <a:r>
              <a:rPr lang="en-ZW" sz="2800" dirty="0"/>
              <a:t>of Trustees of the Institute in </a:t>
            </a:r>
            <a:r>
              <a:rPr lang="en-ZW" sz="2800" dirty="0" smtClean="0"/>
              <a:t>London. </a:t>
            </a:r>
          </a:p>
          <a:p>
            <a:pPr marL="342900" indent="-342900" algn="just">
              <a:buFont typeface="Arial" panose="020B0604020202020204" pitchFamily="34" charset="0"/>
              <a:buChar char="•"/>
            </a:pPr>
            <a:endParaRPr lang="en-ZW" sz="2800" dirty="0" smtClean="0"/>
          </a:p>
          <a:p>
            <a:pPr marL="342900" indent="-342900" algn="just">
              <a:buFont typeface="Arial" panose="020B0604020202020204" pitchFamily="34" charset="0"/>
              <a:buChar char="•"/>
            </a:pPr>
            <a:r>
              <a:rPr lang="en-ZW" sz="2800" dirty="0" smtClean="0"/>
              <a:t>First Branch Committee elected in April ,2012</a:t>
            </a:r>
          </a:p>
          <a:p>
            <a:pPr algn="just"/>
            <a:endParaRPr lang="en-ZW" sz="2800" dirty="0" smtClean="0"/>
          </a:p>
          <a:p>
            <a:pPr marL="342900" indent="-342900" algn="just">
              <a:buFont typeface="Arial" panose="020B0604020202020204" pitchFamily="34" charset="0"/>
              <a:buChar char="•"/>
            </a:pPr>
            <a:r>
              <a:rPr lang="en-GB" sz="2800" u="sng" dirty="0" smtClean="0"/>
              <a:t>Recognition Order </a:t>
            </a:r>
            <a:r>
              <a:rPr lang="en-GB" sz="2800" dirty="0" smtClean="0"/>
              <a:t>granted by the </a:t>
            </a:r>
            <a:r>
              <a:rPr lang="en-GB" sz="2800" u="sng" dirty="0" smtClean="0"/>
              <a:t>Minister of Justice </a:t>
            </a:r>
            <a:r>
              <a:rPr lang="en-GB" sz="2800" dirty="0" smtClean="0"/>
              <a:t>as an </a:t>
            </a:r>
            <a:r>
              <a:rPr lang="en-GB" sz="2800" u="sng" dirty="0" smtClean="0"/>
              <a:t>Arbitral Institution </a:t>
            </a:r>
            <a:r>
              <a:rPr lang="en-GB" sz="2800" dirty="0" smtClean="0"/>
              <a:t>in Zambia on </a:t>
            </a:r>
            <a:r>
              <a:rPr lang="en-GB" sz="2800" u="sng" dirty="0" smtClean="0"/>
              <a:t>29</a:t>
            </a:r>
            <a:r>
              <a:rPr lang="en-GB" sz="2800" u="sng" baseline="30000" dirty="0" smtClean="0"/>
              <a:t>th</a:t>
            </a:r>
            <a:r>
              <a:rPr lang="en-GB" sz="2800" u="sng" dirty="0" smtClean="0"/>
              <a:t> January 2015</a:t>
            </a:r>
          </a:p>
        </p:txBody>
      </p:sp>
    </p:spTree>
    <p:extLst>
      <p:ext uri="{BB962C8B-B14F-4D97-AF65-F5344CB8AC3E}">
        <p14:creationId xmlns:p14="http://schemas.microsoft.com/office/powerpoint/2010/main" val="3454378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422270" y="540919"/>
            <a:ext cx="6842130" cy="629513"/>
          </a:xfrm>
          <a:prstGeom prst="rect">
            <a:avLst/>
          </a:prstGeom>
        </p:spPr>
        <p:txBody>
          <a:bodyPr>
            <a:normAutofit fontScale="90000"/>
          </a:bodyPr>
          <a:lstStyle>
            <a:lvl1pPr>
              <a:defRPr sz="3800" b="1" i="0">
                <a:solidFill>
                  <a:srgbClr val="F0414F"/>
                </a:solidFill>
                <a:latin typeface="Calibri" charset="0"/>
                <a:ea typeface="Calibri" charset="0"/>
                <a:cs typeface="Calibri" charset="0"/>
              </a:defRPr>
            </a:lvl1pPr>
          </a:lstStyle>
          <a:p>
            <a:pPr algn="l"/>
            <a:r>
              <a:rPr lang="en-GB" sz="4400" b="0" dirty="0" smtClean="0"/>
              <a:t>BRANCH ACTIVITIES</a:t>
            </a:r>
            <a:endParaRPr lang="en-US" sz="4400" b="0" dirty="0"/>
          </a:p>
        </p:txBody>
      </p:sp>
      <p:sp>
        <p:nvSpPr>
          <p:cNvPr id="8" name="Content Placeholder 2"/>
          <p:cNvSpPr txBox="1">
            <a:spLocks/>
          </p:cNvSpPr>
          <p:nvPr/>
        </p:nvSpPr>
        <p:spPr>
          <a:xfrm>
            <a:off x="448564" y="1558344"/>
            <a:ext cx="8229600" cy="497124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en-GB" dirty="0" smtClean="0"/>
              <a:t>Provides Training Courses in  Adjudication, Mediation and Arbitration.</a:t>
            </a:r>
          </a:p>
          <a:p>
            <a:pPr marL="342900" indent="-342900" algn="just">
              <a:buFont typeface="Arial" panose="020B0604020202020204" pitchFamily="34" charset="0"/>
              <a:buChar char="•"/>
            </a:pPr>
            <a:r>
              <a:rPr lang="en-GB" dirty="0" smtClean="0"/>
              <a:t>Appointment of Adjudicators, mediators and Arbitrators to resolve disputes.</a:t>
            </a:r>
          </a:p>
          <a:p>
            <a:pPr marL="342900" indent="-342900" algn="just">
              <a:buFont typeface="Arial" panose="020B0604020202020204" pitchFamily="34" charset="0"/>
              <a:buChar char="•"/>
            </a:pPr>
            <a:r>
              <a:rPr lang="en-GB" dirty="0" smtClean="0"/>
              <a:t>Dissemination of information related to ADR practice.</a:t>
            </a:r>
          </a:p>
          <a:p>
            <a:pPr marL="342900" indent="-342900" algn="just">
              <a:buFont typeface="Arial" panose="020B0604020202020204" pitchFamily="34" charset="0"/>
              <a:buChar char="•"/>
            </a:pPr>
            <a:r>
              <a:rPr lang="en-GB" dirty="0" smtClean="0"/>
              <a:t>Participating in the development of ADR legislation.</a:t>
            </a:r>
          </a:p>
          <a:p>
            <a:pPr marL="342900" indent="-342900" algn="just">
              <a:buFont typeface="Arial" panose="020B0604020202020204" pitchFamily="34" charset="0"/>
              <a:buChar char="•"/>
            </a:pPr>
            <a:r>
              <a:rPr lang="en-GB" dirty="0" smtClean="0"/>
              <a:t>Promulgating Rules for Arbitration, Adjudication and Dispute Boards</a:t>
            </a:r>
          </a:p>
          <a:p>
            <a:pPr marL="342900" indent="-342900" algn="just">
              <a:buFont typeface="Arial" panose="020B0604020202020204" pitchFamily="34" charset="0"/>
              <a:buChar char="•"/>
            </a:pPr>
            <a:r>
              <a:rPr lang="en-GB" dirty="0" smtClean="0"/>
              <a:t>Compilation of judgments related to the Application of Arbitration Act.</a:t>
            </a:r>
          </a:p>
          <a:p>
            <a:pPr marL="342900" indent="-342900" algn="just">
              <a:buFont typeface="Arial" panose="020B0604020202020204" pitchFamily="34" charset="0"/>
              <a:buChar char="•"/>
            </a:pPr>
            <a:r>
              <a:rPr lang="en-GB" dirty="0" smtClean="0"/>
              <a:t>Promoting standards of Professional and Ethical Conduct</a:t>
            </a:r>
          </a:p>
          <a:p>
            <a:pPr marL="342900" indent="-342900" algn="just">
              <a:buFont typeface="Arial" panose="020B0604020202020204" pitchFamily="34" charset="0"/>
              <a:buChar char="•"/>
            </a:pPr>
            <a:endParaRPr lang="en-GB" dirty="0" smtClean="0"/>
          </a:p>
        </p:txBody>
      </p:sp>
    </p:spTree>
    <p:extLst>
      <p:ext uri="{BB962C8B-B14F-4D97-AF65-F5344CB8AC3E}">
        <p14:creationId xmlns:p14="http://schemas.microsoft.com/office/powerpoint/2010/main" val="2641907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422270" y="540919"/>
            <a:ext cx="6842130" cy="629513"/>
          </a:xfrm>
          <a:prstGeom prst="rect">
            <a:avLst/>
          </a:prstGeom>
        </p:spPr>
        <p:txBody>
          <a:bodyPr>
            <a:normAutofit fontScale="90000"/>
          </a:bodyPr>
          <a:lstStyle>
            <a:lvl1pPr>
              <a:defRPr sz="3800" b="1" i="0">
                <a:solidFill>
                  <a:srgbClr val="F0414F"/>
                </a:solidFill>
                <a:latin typeface="Calibri" charset="0"/>
                <a:ea typeface="Calibri" charset="0"/>
                <a:cs typeface="Calibri" charset="0"/>
              </a:defRPr>
            </a:lvl1pPr>
          </a:lstStyle>
          <a:p>
            <a:pPr algn="l"/>
            <a:r>
              <a:rPr lang="en-GB" sz="4400" b="0" dirty="0" smtClean="0"/>
              <a:t>SPECIALIST INTEREST GROUPS</a:t>
            </a:r>
            <a:endParaRPr lang="en-US" sz="4400" b="0" dirty="0"/>
          </a:p>
        </p:txBody>
      </p:sp>
      <p:sp>
        <p:nvSpPr>
          <p:cNvPr id="8" name="Content Placeholder 2"/>
          <p:cNvSpPr txBox="1">
            <a:spLocks/>
          </p:cNvSpPr>
          <p:nvPr/>
        </p:nvSpPr>
        <p:spPr>
          <a:xfrm>
            <a:off x="448564" y="1728216"/>
            <a:ext cx="8229600" cy="444440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sz="2800" dirty="0" smtClean="0"/>
              <a:t>Young Member’s Group launched in March 2019</a:t>
            </a:r>
          </a:p>
          <a:p>
            <a:pPr marL="342900" indent="-342900" algn="l">
              <a:buFont typeface="Arial" panose="020B0604020202020204" pitchFamily="34" charset="0"/>
              <a:buChar char="•"/>
            </a:pPr>
            <a:r>
              <a:rPr lang="en-US" sz="2800" dirty="0"/>
              <a:t>M</a:t>
            </a:r>
            <a:r>
              <a:rPr lang="en-US" sz="2800" dirty="0" smtClean="0"/>
              <a:t>embers are </a:t>
            </a:r>
            <a:r>
              <a:rPr lang="en-US" sz="2800" dirty="0"/>
              <a:t>aged 40 and below. </a:t>
            </a:r>
            <a:endParaRPr lang="en-US" sz="2800" dirty="0" smtClean="0"/>
          </a:p>
          <a:p>
            <a:pPr marL="342900" indent="-342900" algn="l">
              <a:buFont typeface="Arial" panose="020B0604020202020204" pitchFamily="34" charset="0"/>
              <a:buChar char="•"/>
            </a:pPr>
            <a:r>
              <a:rPr lang="en-US" sz="2800" dirty="0" smtClean="0"/>
              <a:t>Steering </a:t>
            </a:r>
            <a:r>
              <a:rPr lang="en-US" sz="2800" dirty="0"/>
              <a:t>Committee </a:t>
            </a:r>
            <a:r>
              <a:rPr lang="en-US" sz="2800" dirty="0" smtClean="0"/>
              <a:t>organizes </a:t>
            </a:r>
            <a:r>
              <a:rPr lang="en-US" sz="2800" dirty="0"/>
              <a:t>seminars, talks, social events and other </a:t>
            </a:r>
            <a:r>
              <a:rPr lang="en-US" sz="2800" dirty="0" smtClean="0"/>
              <a:t>functions </a:t>
            </a:r>
          </a:p>
          <a:p>
            <a:pPr marL="342900" indent="-342900" algn="l">
              <a:buFont typeface="Arial" panose="020B0604020202020204" pitchFamily="34" charset="0"/>
              <a:buChar char="•"/>
            </a:pPr>
            <a:r>
              <a:rPr lang="en-US" sz="2800" dirty="0" smtClean="0"/>
              <a:t>Developmental pathway for younger </a:t>
            </a:r>
            <a:r>
              <a:rPr lang="en-US" sz="2800" dirty="0"/>
              <a:t>generations of </a:t>
            </a:r>
            <a:r>
              <a:rPr lang="en-US" sz="2800" dirty="0" smtClean="0"/>
              <a:t>ADR professionals</a:t>
            </a:r>
            <a:r>
              <a:rPr lang="en-US" dirty="0"/>
              <a:t>.</a:t>
            </a:r>
          </a:p>
          <a:p>
            <a:pPr marL="342900" indent="-342900" algn="l">
              <a:buFont typeface="Arial" panose="020B0604020202020204" pitchFamily="34" charset="0"/>
              <a:buChar char="•"/>
            </a:pPr>
            <a:endParaRPr lang="en-GB" dirty="0" smtClean="0"/>
          </a:p>
          <a:p>
            <a:pPr marL="342900" indent="-342900" algn="l">
              <a:buFont typeface="Arial" panose="020B0604020202020204" pitchFamily="34" charset="0"/>
              <a:buChar char="•"/>
            </a:pPr>
            <a:endParaRPr lang="en-GB" dirty="0" smtClean="0"/>
          </a:p>
        </p:txBody>
      </p:sp>
    </p:spTree>
    <p:extLst>
      <p:ext uri="{BB962C8B-B14F-4D97-AF65-F5344CB8AC3E}">
        <p14:creationId xmlns:p14="http://schemas.microsoft.com/office/powerpoint/2010/main" val="3426752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422270" y="540919"/>
            <a:ext cx="6842130" cy="629513"/>
          </a:xfrm>
          <a:prstGeom prst="rect">
            <a:avLst/>
          </a:prstGeom>
        </p:spPr>
        <p:txBody>
          <a:bodyPr>
            <a:normAutofit fontScale="90000"/>
          </a:bodyPr>
          <a:lstStyle>
            <a:lvl1pPr>
              <a:defRPr sz="3800" b="1" i="0">
                <a:solidFill>
                  <a:srgbClr val="F0414F"/>
                </a:solidFill>
                <a:latin typeface="Calibri" charset="0"/>
                <a:ea typeface="Calibri" charset="0"/>
                <a:cs typeface="Calibri" charset="0"/>
              </a:defRPr>
            </a:lvl1pPr>
          </a:lstStyle>
          <a:p>
            <a:pPr algn="l"/>
            <a:r>
              <a:rPr lang="en-GB" sz="4400" b="0" dirty="0" smtClean="0"/>
              <a:t>WHY JOIN THE INSTITUTE?</a:t>
            </a:r>
            <a:endParaRPr lang="en-US" sz="4400" b="0" dirty="0"/>
          </a:p>
        </p:txBody>
      </p:sp>
      <p:sp>
        <p:nvSpPr>
          <p:cNvPr id="8" name="Content Placeholder 2"/>
          <p:cNvSpPr txBox="1">
            <a:spLocks/>
          </p:cNvSpPr>
          <p:nvPr/>
        </p:nvSpPr>
        <p:spPr>
          <a:xfrm>
            <a:off x="448564" y="1728216"/>
            <a:ext cx="8229600" cy="444440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fontAlgn="base">
              <a:buFont typeface="Arial" panose="020B0604020202020204" pitchFamily="34" charset="0"/>
              <a:buChar char="•"/>
            </a:pPr>
            <a:r>
              <a:rPr lang="en-US" dirty="0" smtClean="0"/>
              <a:t>Members receive a </a:t>
            </a:r>
            <a:r>
              <a:rPr lang="en-US" dirty="0"/>
              <a:t>wealth of </a:t>
            </a:r>
            <a:r>
              <a:rPr lang="en-US" u="sng" dirty="0"/>
              <a:t>professional information and guidance to support </a:t>
            </a:r>
            <a:r>
              <a:rPr lang="en-US" u="sng" dirty="0" smtClean="0"/>
              <a:t>their work </a:t>
            </a:r>
          </a:p>
          <a:p>
            <a:pPr marL="342900" indent="-342900" algn="l" fontAlgn="base">
              <a:buFont typeface="Arial" panose="020B0604020202020204" pitchFamily="34" charset="0"/>
              <a:buChar char="•"/>
            </a:pPr>
            <a:r>
              <a:rPr lang="en-US" dirty="0" smtClean="0"/>
              <a:t>Members can </a:t>
            </a:r>
            <a:r>
              <a:rPr lang="en-US" u="sng" dirty="0" smtClean="0"/>
              <a:t>access Legal </a:t>
            </a:r>
            <a:r>
              <a:rPr lang="en-US" u="sng" dirty="0"/>
              <a:t>Services and information </a:t>
            </a:r>
            <a:r>
              <a:rPr lang="en-US" u="sng" dirty="0" smtClean="0"/>
              <a:t>including </a:t>
            </a:r>
            <a:r>
              <a:rPr lang="en-US" u="sng" dirty="0"/>
              <a:t>articles, case law, regulations, professional guidelines and model </a:t>
            </a:r>
            <a:r>
              <a:rPr lang="en-US" u="sng" dirty="0" smtClean="0"/>
              <a:t>clauses.</a:t>
            </a:r>
          </a:p>
          <a:p>
            <a:pPr marL="342900" indent="-342900" algn="l" fontAlgn="base">
              <a:buFont typeface="Arial" panose="020B0604020202020204" pitchFamily="34" charset="0"/>
              <a:buChar char="•"/>
            </a:pPr>
            <a:r>
              <a:rPr lang="en-US" dirty="0" smtClean="0"/>
              <a:t>Members </a:t>
            </a:r>
            <a:r>
              <a:rPr lang="en-US" dirty="0"/>
              <a:t>can </a:t>
            </a:r>
            <a:r>
              <a:rPr lang="en-US" dirty="0" smtClean="0"/>
              <a:t>access </a:t>
            </a:r>
            <a:r>
              <a:rPr lang="en-US" dirty="0"/>
              <a:t>an </a:t>
            </a:r>
            <a:r>
              <a:rPr lang="en-US" u="sng" dirty="0"/>
              <a:t>online bookshop with dispute resolution titles available at discounted prices</a:t>
            </a:r>
            <a:r>
              <a:rPr lang="en-US" dirty="0" smtClean="0"/>
              <a:t>.</a:t>
            </a:r>
          </a:p>
          <a:p>
            <a:pPr marL="342900" indent="-342900" algn="l" fontAlgn="base">
              <a:buFont typeface="Arial" panose="020B0604020202020204" pitchFamily="34" charset="0"/>
              <a:buChar char="•"/>
            </a:pPr>
            <a:r>
              <a:rPr lang="en-US" dirty="0" smtClean="0"/>
              <a:t>Members can </a:t>
            </a:r>
            <a:r>
              <a:rPr lang="en-US" u="sng" dirty="0" smtClean="0"/>
              <a:t>network with like-minded professionals around the world </a:t>
            </a:r>
          </a:p>
          <a:p>
            <a:pPr marL="342900" indent="-342900" algn="l" fontAlgn="base">
              <a:buFont typeface="Arial" panose="020B0604020202020204" pitchFamily="34" charset="0"/>
              <a:buChar char="•"/>
            </a:pPr>
            <a:r>
              <a:rPr lang="en-US" dirty="0" smtClean="0"/>
              <a:t>The CIArb Brand is </a:t>
            </a:r>
            <a:r>
              <a:rPr lang="en-US" u="sng" dirty="0" smtClean="0"/>
              <a:t>well-recognized and provides</a:t>
            </a:r>
            <a:r>
              <a:rPr lang="en-US" u="sng" dirty="0"/>
              <a:t> </a:t>
            </a:r>
            <a:r>
              <a:rPr lang="en-US" u="sng" dirty="0" smtClean="0"/>
              <a:t>enhanced visibility </a:t>
            </a:r>
            <a:r>
              <a:rPr lang="en-US" u="sng" dirty="0"/>
              <a:t>and professional profile</a:t>
            </a:r>
            <a:r>
              <a:rPr lang="en-US" dirty="0"/>
              <a:t>.</a:t>
            </a:r>
          </a:p>
        </p:txBody>
      </p:sp>
    </p:spTree>
    <p:extLst>
      <p:ext uri="{BB962C8B-B14F-4D97-AF65-F5344CB8AC3E}">
        <p14:creationId xmlns:p14="http://schemas.microsoft.com/office/powerpoint/2010/main" val="3490711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0000"/>
                </a:solidFill>
                <a:latin typeface="+mn-lt"/>
              </a:rPr>
              <a:t>WHAT IS ALTERNATIVE DISPUTE RESOLUTION?</a:t>
            </a:r>
            <a:endParaRPr lang="en-US" sz="4000" dirty="0">
              <a:solidFill>
                <a:srgbClr val="FF0000"/>
              </a:solidFill>
              <a:latin typeface="+mn-lt"/>
            </a:endParaRPr>
          </a:p>
        </p:txBody>
      </p:sp>
      <p:sp>
        <p:nvSpPr>
          <p:cNvPr id="3" name="Content Placeholder 2"/>
          <p:cNvSpPr>
            <a:spLocks noGrp="1"/>
          </p:cNvSpPr>
          <p:nvPr>
            <p:ph idx="1"/>
          </p:nvPr>
        </p:nvSpPr>
        <p:spPr>
          <a:xfrm>
            <a:off x="409709" y="1690689"/>
            <a:ext cx="7886700" cy="4351338"/>
          </a:xfrm>
        </p:spPr>
        <p:txBody>
          <a:bodyPr/>
          <a:lstStyle/>
          <a:p>
            <a:pPr marL="0" indent="0" algn="just">
              <a:buNone/>
            </a:pPr>
            <a:endParaRPr lang="en-US" sz="2400" dirty="0" smtClean="0"/>
          </a:p>
          <a:p>
            <a:pPr marL="0" indent="0" algn="just">
              <a:buNone/>
            </a:pPr>
            <a:r>
              <a:rPr lang="en-US" sz="2400" dirty="0" smtClean="0"/>
              <a:t>A </a:t>
            </a:r>
            <a:r>
              <a:rPr lang="en-US" sz="2400" dirty="0"/>
              <a:t>range of procedures that serve as alternatives to litigation through the courts for the resolution of disputes generally involving the intercession and assistance of a neutral and impartial third party.’ </a:t>
            </a:r>
          </a:p>
          <a:p>
            <a:pPr marL="0" indent="0" algn="just">
              <a:buNone/>
            </a:pPr>
            <a:endParaRPr lang="en-US" sz="2400" dirty="0"/>
          </a:p>
          <a:p>
            <a:pPr marL="0" indent="0">
              <a:buNone/>
            </a:pPr>
            <a:endParaRPr lang="en-US" sz="2400" dirty="0"/>
          </a:p>
          <a:p>
            <a:pPr marL="0" indent="0">
              <a:buNone/>
            </a:pPr>
            <a:r>
              <a:rPr lang="en-US" sz="2400" dirty="0"/>
              <a:t>Brown and Marriott (1999) </a:t>
            </a:r>
          </a:p>
          <a:p>
            <a:endParaRPr lang="en-US" dirty="0"/>
          </a:p>
        </p:txBody>
      </p:sp>
    </p:spTree>
    <p:extLst>
      <p:ext uri="{BB962C8B-B14F-4D97-AF65-F5344CB8AC3E}">
        <p14:creationId xmlns:p14="http://schemas.microsoft.com/office/powerpoint/2010/main" val="11564629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522</TotalTime>
  <Words>1128</Words>
  <Application>Microsoft Office PowerPoint</Application>
  <PresentationFormat>On-screen Show (4:3)</PresentationFormat>
  <Paragraphs>126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The Chartered Institute of Arbitrators (CIArb)</vt:lpstr>
      <vt:lpstr>ROOTS</vt:lpstr>
      <vt:lpstr>NETWORK OF BRANCHES</vt:lpstr>
      <vt:lpstr>SERVICES </vt:lpstr>
      <vt:lpstr>ZAMBIA BRANCH HISTORY</vt:lpstr>
      <vt:lpstr>BRANCH ACTIVITIES</vt:lpstr>
      <vt:lpstr>SPECIALIST INTEREST GROUPS</vt:lpstr>
      <vt:lpstr>WHY JOIN THE INSTITUTE?</vt:lpstr>
      <vt:lpstr>WHAT IS ALTERNATIVE DISPUTE RESOLUTION?</vt:lpstr>
      <vt:lpstr>FORMS OF ALTERNATIVE DISPUTE RESOLUTION</vt:lpstr>
      <vt:lpstr>WHY ADR</vt:lpstr>
      <vt:lpstr>DISPUTE </vt:lpstr>
      <vt:lpstr>COMMERCIAL DISPUTES</vt:lpstr>
      <vt:lpstr>COMMERCIAL DISPUTES</vt:lpstr>
      <vt:lpstr>Importance of ADR  in Commercial Disputes </vt:lpstr>
      <vt:lpstr>IMPORTANCE OF ADR IN COMMERCIAL DISPUTES </vt:lpstr>
      <vt:lpstr>ROLE OF CIArb</vt:lpstr>
      <vt:lpstr>THANK YOU!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edit Master title style</dc:title>
  <dc:creator>Microsoft Office User</dc:creator>
  <cp:lastModifiedBy>Patricia Mwamba</cp:lastModifiedBy>
  <cp:revision>56</cp:revision>
  <dcterms:created xsi:type="dcterms:W3CDTF">2019-02-07T15:46:30Z</dcterms:created>
  <dcterms:modified xsi:type="dcterms:W3CDTF">2019-05-20T12:18:26Z</dcterms:modified>
</cp:coreProperties>
</file>