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CA"/>
    <a:srgbClr val="008AC9"/>
    <a:srgbClr val="008AC8"/>
    <a:srgbClr val="0090D0"/>
    <a:srgbClr val="0094D6"/>
    <a:srgbClr val="00B1FD"/>
    <a:srgbClr val="187B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B0A633-6AB0-4064-A8EC-448F7B461EC9}" type="datetimeFigureOut">
              <a:rPr lang="en-GB" smtClean="0"/>
              <a:t>21/05/2019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91C333-5B3C-4A57-B4C1-C8CF6BE4E7AB}" type="slidenum">
              <a:rPr lang="en-GB" smtClean="0"/>
              <a:t>‹#›</a:t>
            </a:fld>
            <a:endParaRPr lang="en-GB"/>
          </a:p>
        </p:txBody>
      </p:sp>
    </p:spTree>
    <p:extLst>
      <p:ext uri="{BB962C8B-B14F-4D97-AF65-F5344CB8AC3E}">
        <p14:creationId xmlns:p14="http://schemas.microsoft.com/office/powerpoint/2010/main" val="109539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Tree>
    <p:extLst>
      <p:ext uri="{BB962C8B-B14F-4D97-AF65-F5344CB8AC3E}">
        <p14:creationId xmlns:p14="http://schemas.microsoft.com/office/powerpoint/2010/main" val="1816851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36450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130710"/>
            <a:ext cx="2628900" cy="4601496"/>
          </a:xfrm>
        </p:spPr>
        <p:txBody>
          <a:bodyPr vert="eaVert"/>
          <a:lstStyle/>
          <a:p>
            <a:r>
              <a:rPr lang="en-US" smtClean="0"/>
              <a:t>Click to edit Master title style</a:t>
            </a:r>
            <a:endParaRPr lang="en-GB" dirty="0"/>
          </a:p>
        </p:txBody>
      </p:sp>
      <p:sp>
        <p:nvSpPr>
          <p:cNvPr id="3" name="Vertical Text Placeholder 2"/>
          <p:cNvSpPr>
            <a:spLocks noGrp="1"/>
          </p:cNvSpPr>
          <p:nvPr>
            <p:ph type="body" orient="vert" idx="1"/>
          </p:nvPr>
        </p:nvSpPr>
        <p:spPr>
          <a:xfrm>
            <a:off x="838200" y="1130710"/>
            <a:ext cx="7734300" cy="460149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59652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76411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206478"/>
            <a:ext cx="10515600" cy="570270"/>
          </a:xfrm>
        </p:spPr>
        <p:txBody>
          <a:bodyPr anchor="b">
            <a:noAutofit/>
          </a:bodyPr>
          <a:lstStyle>
            <a:lvl1pPr algn="ctr">
              <a:defRPr sz="4000"/>
            </a:lvl1pPr>
          </a:lstStyle>
          <a:p>
            <a:r>
              <a:rPr lang="en-US" smtClean="0"/>
              <a:t>Click to edit Master title style</a:t>
            </a:r>
            <a:endParaRPr lang="en-GB" dirty="0"/>
          </a:p>
        </p:txBody>
      </p:sp>
      <p:sp>
        <p:nvSpPr>
          <p:cNvPr id="3" name="Text Placeholder 2"/>
          <p:cNvSpPr>
            <a:spLocks noGrp="1"/>
          </p:cNvSpPr>
          <p:nvPr>
            <p:ph type="body" idx="1"/>
          </p:nvPr>
        </p:nvSpPr>
        <p:spPr>
          <a:xfrm>
            <a:off x="831850" y="1295657"/>
            <a:ext cx="10515600" cy="433822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4091018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GB" dirty="0"/>
          </a:p>
        </p:txBody>
      </p:sp>
      <p:sp>
        <p:nvSpPr>
          <p:cNvPr id="3" name="Content Placeholder 2"/>
          <p:cNvSpPr>
            <a:spLocks noGrp="1"/>
          </p:cNvSpPr>
          <p:nvPr>
            <p:ph sz="half" idx="1"/>
          </p:nvPr>
        </p:nvSpPr>
        <p:spPr>
          <a:xfrm>
            <a:off x="838200" y="1127533"/>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127537"/>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80361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411623"/>
          </a:xfrm>
        </p:spPr>
        <p:txBody>
          <a:bodyPr>
            <a:noAutofit/>
          </a:bodyPr>
          <a:lstStyle>
            <a:lvl1pPr algn="ctr">
              <a:defRPr sz="3200"/>
            </a:lvl1pPr>
          </a:lstStyle>
          <a:p>
            <a:r>
              <a:rPr lang="en-US" smtClean="0"/>
              <a:t>Click to edit Master title style</a:t>
            </a:r>
            <a:endParaRPr lang="en-GB" dirty="0"/>
          </a:p>
        </p:txBody>
      </p:sp>
      <p:sp>
        <p:nvSpPr>
          <p:cNvPr id="3" name="Text Placeholder 2"/>
          <p:cNvSpPr>
            <a:spLocks noGrp="1"/>
          </p:cNvSpPr>
          <p:nvPr>
            <p:ph type="body" idx="1"/>
          </p:nvPr>
        </p:nvSpPr>
        <p:spPr>
          <a:xfrm>
            <a:off x="839788" y="105189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195446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04206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1954461"/>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31480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GB" dirty="0"/>
          </a:p>
        </p:txBody>
      </p:sp>
    </p:spTree>
    <p:extLst>
      <p:ext uri="{BB962C8B-B14F-4D97-AF65-F5344CB8AC3E}">
        <p14:creationId xmlns:p14="http://schemas.microsoft.com/office/powerpoint/2010/main" val="3854097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8823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255640"/>
            <a:ext cx="10514012" cy="530943"/>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04530" y="1260988"/>
            <a:ext cx="6172200" cy="444172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8200" y="1260986"/>
            <a:ext cx="3932237" cy="44417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83251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09716"/>
            <a:ext cx="10515600" cy="530225"/>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839788" y="987425"/>
            <a:ext cx="3932237" cy="48815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1205571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6046328"/>
            <a:ext cx="12192000" cy="811672"/>
          </a:xfrm>
          <a:prstGeom prst="rect">
            <a:avLst/>
          </a:prstGeom>
          <a:solidFill>
            <a:srgbClr val="008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838200" y="227474"/>
            <a:ext cx="10515600" cy="578771"/>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130710"/>
            <a:ext cx="10515600" cy="483750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9" name="Straight Connector 8"/>
          <p:cNvCxnSpPr/>
          <p:nvPr userDrawn="1"/>
        </p:nvCxnSpPr>
        <p:spPr>
          <a:xfrm flipV="1">
            <a:off x="0" y="904568"/>
            <a:ext cx="12192000" cy="9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953730"/>
            <a:ext cx="12192000" cy="983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rotWithShape="1">
          <a:blip r:embed="rId13" cstate="print">
            <a:extLst>
              <a:ext uri="{28A0092B-C50C-407E-A947-70E740481C1C}">
                <a14:useLocalDpi xmlns:a14="http://schemas.microsoft.com/office/drawing/2010/main" val="0"/>
              </a:ext>
            </a:extLst>
          </a:blip>
          <a:srcRect l="361" t="2675" r="293" b="2295"/>
          <a:stretch/>
        </p:blipFill>
        <p:spPr>
          <a:xfrm>
            <a:off x="9625781" y="6222739"/>
            <a:ext cx="2045109" cy="519639"/>
          </a:xfrm>
          <a:prstGeom prst="rect">
            <a:avLst/>
          </a:prstGeom>
        </p:spPr>
      </p:pic>
      <p:pic>
        <p:nvPicPr>
          <p:cNvPr id="13" name="Picture 12"/>
          <p:cNvPicPr>
            <a:picLocks noChangeAspect="1"/>
          </p:cNvPicPr>
          <p:nvPr userDrawn="1"/>
        </p:nvPicPr>
        <p:blipFill>
          <a:blip r:embed="rId14"/>
          <a:stretch>
            <a:fillRect/>
          </a:stretch>
        </p:blipFill>
        <p:spPr>
          <a:xfrm>
            <a:off x="298657" y="6046328"/>
            <a:ext cx="1079086" cy="792549"/>
          </a:xfrm>
          <a:prstGeom prst="rect">
            <a:avLst/>
          </a:prstGeom>
        </p:spPr>
      </p:pic>
    </p:spTree>
    <p:extLst>
      <p:ext uri="{BB962C8B-B14F-4D97-AF65-F5344CB8AC3E}">
        <p14:creationId xmlns:p14="http://schemas.microsoft.com/office/powerpoint/2010/main" val="1360961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8ACA"/>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80" t="964" r="691" b="2522"/>
          <a:stretch/>
        </p:blipFill>
        <p:spPr>
          <a:xfrm>
            <a:off x="1524000" y="2228850"/>
            <a:ext cx="9115425" cy="2362200"/>
          </a:xfrm>
          <a:prstGeom prst="rect">
            <a:avLst/>
          </a:prstGeom>
        </p:spPr>
      </p:pic>
    </p:spTree>
    <p:extLst>
      <p:ext uri="{BB962C8B-B14F-4D97-AF65-F5344CB8AC3E}">
        <p14:creationId xmlns:p14="http://schemas.microsoft.com/office/powerpoint/2010/main" val="17085874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457" y="253600"/>
            <a:ext cx="11299371" cy="621612"/>
          </a:xfrm>
        </p:spPr>
        <p:txBody>
          <a:bodyPr>
            <a:noAutofit/>
          </a:bodyPr>
          <a:lstStyle/>
          <a:p>
            <a:r>
              <a:rPr lang="en-ZA" b="1" dirty="0">
                <a:solidFill>
                  <a:schemeClr val="accent1">
                    <a:lumMod val="75000"/>
                  </a:schemeClr>
                </a:solidFill>
                <a:latin typeface="+mn-lt"/>
                <a:cs typeface="Arial" panose="020B0604020202020204" pitchFamily="34" charset="0"/>
              </a:rPr>
              <a:t>FINANCIAL POSITION </a:t>
            </a:r>
            <a:r>
              <a:rPr lang="en-ZA" b="1" dirty="0" smtClean="0">
                <a:solidFill>
                  <a:schemeClr val="accent1">
                    <a:lumMod val="75000"/>
                  </a:schemeClr>
                </a:solidFill>
                <a:latin typeface="+mn-lt"/>
                <a:cs typeface="Arial" panose="020B0604020202020204" pitchFamily="34" charset="0"/>
              </a:rPr>
              <a:t>EXTRACTS CONT’D</a:t>
            </a:r>
            <a:endParaRPr lang="en-US" dirty="0">
              <a:solidFill>
                <a:schemeClr val="accent1">
                  <a:lumMod val="75000"/>
                </a:schemeClr>
              </a:solidFill>
              <a:latin typeface="+mn-lt"/>
              <a:cs typeface="Arial" panose="020B0604020202020204" pitchFamily="34" charset="0"/>
            </a:endParaRPr>
          </a:p>
        </p:txBody>
      </p:sp>
      <p:sp>
        <p:nvSpPr>
          <p:cNvPr id="3" name="Content Placeholder 2"/>
          <p:cNvSpPr>
            <a:spLocks noGrp="1"/>
          </p:cNvSpPr>
          <p:nvPr>
            <p:ph idx="1"/>
          </p:nvPr>
        </p:nvSpPr>
        <p:spPr/>
        <p:txBody>
          <a:bodyPr/>
          <a:lstStyle/>
          <a:p>
            <a:pPr>
              <a:buFont typeface="Wingdings" panose="05000000000000000000" pitchFamily="2" charset="2"/>
              <a:buChar char="Ø"/>
            </a:pPr>
            <a:r>
              <a:rPr lang="en-GB" dirty="0" smtClean="0"/>
              <a:t>Hundred </a:t>
            </a:r>
            <a:r>
              <a:rPr lang="en-GB" dirty="0"/>
              <a:t>hectares of land on lot no. 48 and 60 Livingstone K14,408,340</a:t>
            </a:r>
          </a:p>
          <a:p>
            <a:pPr marL="0" indent="0">
              <a:buNone/>
            </a:pPr>
            <a:r>
              <a:rPr lang="en-GB" dirty="0"/>
              <a:t>The increase was mainly attributed to the change in fair value of the investment property  </a:t>
            </a:r>
          </a:p>
          <a:p>
            <a:pPr marL="0" indent="0">
              <a:buNone/>
            </a:pPr>
            <a:r>
              <a:rPr lang="en-GB" dirty="0"/>
              <a:t> </a:t>
            </a:r>
          </a:p>
          <a:p>
            <a:pPr marL="0" indent="0">
              <a:buNone/>
            </a:pPr>
            <a:r>
              <a:rPr lang="en-GB" b="1" dirty="0"/>
              <a:t>Equity Investments</a:t>
            </a:r>
            <a:endParaRPr lang="en-ZA" b="1" dirty="0"/>
          </a:p>
          <a:p>
            <a:pPr algn="just"/>
            <a:r>
              <a:rPr lang="en-GB" dirty="0"/>
              <a:t>The reported decrease in equity investments was as a result of the reduction of the market value of equity . The equity investment reduced by ZMW 40,833</a:t>
            </a:r>
            <a:endParaRPr lang="en-ZA" dirty="0"/>
          </a:p>
          <a:p>
            <a:endParaRPr lang="en-US" dirty="0"/>
          </a:p>
        </p:txBody>
      </p:sp>
      <p:sp>
        <p:nvSpPr>
          <p:cNvPr id="4" name="Footer Placeholder 4"/>
          <p:cNvSpPr txBox="1">
            <a:spLocks/>
          </p:cNvSpPr>
          <p:nvPr/>
        </p:nvSpPr>
        <p:spPr>
          <a:xfrm>
            <a:off x="838200" y="5603088"/>
            <a:ext cx="5421083" cy="365125"/>
          </a:xfrm>
          <a:prstGeom prst="rect">
            <a:avLst/>
          </a:prstGeom>
        </p:spPr>
        <p:txBody>
          <a:bodyPr vert="horz" anchor="ctr"/>
          <a:lstStyle>
            <a:defPPr>
              <a:defRPr lang="en-US"/>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2F5897"/>
                </a:solidFill>
                <a:latin typeface="Tw Cen MT"/>
              </a:rPr>
              <a:t>Highlights of the ZICA 2018 Financial Statements 25/05/2019</a:t>
            </a:r>
            <a:endParaRPr lang="en-ZA" dirty="0">
              <a:solidFill>
                <a:srgbClr val="2F5897"/>
              </a:solidFill>
              <a:latin typeface="Tw Cen MT"/>
            </a:endParaRPr>
          </a:p>
        </p:txBody>
      </p:sp>
    </p:spTree>
    <p:extLst>
      <p:ext uri="{BB962C8B-B14F-4D97-AF65-F5344CB8AC3E}">
        <p14:creationId xmlns:p14="http://schemas.microsoft.com/office/powerpoint/2010/main" val="2714433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b="1" dirty="0">
                <a:solidFill>
                  <a:schemeClr val="accent1">
                    <a:lumMod val="75000"/>
                  </a:schemeClr>
                </a:solidFill>
                <a:latin typeface="+mn-lt"/>
              </a:rPr>
              <a:t>FINANCIAL POSITION EXTRACTS CONT’D</a:t>
            </a:r>
            <a:endParaRPr lang="en-US" dirty="0">
              <a:solidFill>
                <a:schemeClr val="accent1">
                  <a:lumMod val="75000"/>
                </a:schemeClr>
              </a:solidFill>
              <a:latin typeface="+mn-lt"/>
            </a:endParaRPr>
          </a:p>
        </p:txBody>
      </p:sp>
      <p:sp>
        <p:nvSpPr>
          <p:cNvPr id="3" name="Content Placeholder 2"/>
          <p:cNvSpPr>
            <a:spLocks noGrp="1"/>
          </p:cNvSpPr>
          <p:nvPr>
            <p:ph idx="1"/>
          </p:nvPr>
        </p:nvSpPr>
        <p:spPr/>
        <p:txBody>
          <a:bodyPr/>
          <a:lstStyle/>
          <a:p>
            <a:pPr marL="137160" indent="0">
              <a:buNone/>
            </a:pPr>
            <a:r>
              <a:rPr lang="en-GB" b="1" dirty="0" smtClean="0"/>
              <a:t>Intangible </a:t>
            </a:r>
            <a:r>
              <a:rPr lang="en-GB" b="1" dirty="0"/>
              <a:t>Assets</a:t>
            </a:r>
          </a:p>
          <a:p>
            <a:pPr marL="137160" indent="0">
              <a:buNone/>
            </a:pPr>
            <a:r>
              <a:rPr lang="en-GB" dirty="0"/>
              <a:t>The Intangible assets comprise the Development costs and software costs;</a:t>
            </a:r>
            <a:endParaRPr lang="en-ZA" b="1" dirty="0"/>
          </a:p>
          <a:p>
            <a:pPr algn="just"/>
            <a:r>
              <a:rPr lang="en-GB" dirty="0"/>
              <a:t>The development costs relate to expenditure on  the CA Zambia qualification, Diploma in Accountancy and Public Sector Financial Management qualifications for syllabi development and review –K9,644,353</a:t>
            </a:r>
          </a:p>
          <a:p>
            <a:pPr marL="0" indent="0" algn="just">
              <a:buNone/>
            </a:pPr>
            <a:endParaRPr lang="en-GB" dirty="0"/>
          </a:p>
          <a:p>
            <a:pPr algn="just"/>
            <a:r>
              <a:rPr lang="en-GB" dirty="0"/>
              <a:t>The Software costs relate to the </a:t>
            </a:r>
            <a:r>
              <a:rPr lang="en-GB" dirty="0" err="1"/>
              <a:t>iMIS</a:t>
            </a:r>
            <a:r>
              <a:rPr lang="en-GB" dirty="0"/>
              <a:t> membership database software which is now fully operational-K1,118,920</a:t>
            </a:r>
            <a:endParaRPr lang="en-ZA" dirty="0"/>
          </a:p>
          <a:p>
            <a:endParaRPr lang="en-US" dirty="0"/>
          </a:p>
        </p:txBody>
      </p:sp>
      <p:sp>
        <p:nvSpPr>
          <p:cNvPr id="4" name="Footer Placeholder 4"/>
          <p:cNvSpPr txBox="1">
            <a:spLocks/>
          </p:cNvSpPr>
          <p:nvPr/>
        </p:nvSpPr>
        <p:spPr>
          <a:xfrm>
            <a:off x="838200" y="5603088"/>
            <a:ext cx="5421083" cy="365125"/>
          </a:xfrm>
          <a:prstGeom prst="rect">
            <a:avLst/>
          </a:prstGeom>
        </p:spPr>
        <p:txBody>
          <a:bodyPr vert="horz" anchor="ctr"/>
          <a:lstStyle>
            <a:defPPr>
              <a:defRPr lang="en-US"/>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2F5897"/>
                </a:solidFill>
                <a:latin typeface="Tw Cen MT"/>
              </a:rPr>
              <a:t>Highlights of the ZICA 2018 Financial Statements 25/05/2019</a:t>
            </a:r>
            <a:endParaRPr lang="en-ZA" dirty="0">
              <a:solidFill>
                <a:srgbClr val="2F5897"/>
              </a:solidFill>
              <a:latin typeface="Tw Cen MT"/>
            </a:endParaRPr>
          </a:p>
        </p:txBody>
      </p:sp>
    </p:spTree>
    <p:extLst>
      <p:ext uri="{BB962C8B-B14F-4D97-AF65-F5344CB8AC3E}">
        <p14:creationId xmlns:p14="http://schemas.microsoft.com/office/powerpoint/2010/main" val="521724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b="1" dirty="0">
                <a:solidFill>
                  <a:schemeClr val="accent1">
                    <a:lumMod val="75000"/>
                  </a:schemeClr>
                </a:solidFill>
                <a:latin typeface="+mn-lt"/>
              </a:rPr>
              <a:t>FINANCIAL POSITION EXTRACTS CONT’D</a:t>
            </a:r>
            <a:endParaRPr lang="en-US" dirty="0">
              <a:solidFill>
                <a:schemeClr val="accent1">
                  <a:lumMod val="75000"/>
                </a:schemeClr>
              </a:solidFill>
              <a:latin typeface="+mn-lt"/>
            </a:endParaRPr>
          </a:p>
        </p:txBody>
      </p:sp>
      <p:sp>
        <p:nvSpPr>
          <p:cNvPr id="3" name="Content Placeholder 2"/>
          <p:cNvSpPr>
            <a:spLocks noGrp="1"/>
          </p:cNvSpPr>
          <p:nvPr>
            <p:ph idx="1"/>
          </p:nvPr>
        </p:nvSpPr>
        <p:spPr/>
        <p:txBody>
          <a:bodyPr/>
          <a:lstStyle/>
          <a:p>
            <a:pPr marL="0" indent="0" algn="just">
              <a:buNone/>
            </a:pPr>
            <a:r>
              <a:rPr lang="en-GB" b="1" dirty="0" smtClean="0"/>
              <a:t>Other </a:t>
            </a:r>
            <a:r>
              <a:rPr lang="en-GB" b="1" dirty="0"/>
              <a:t>Reserves </a:t>
            </a:r>
          </a:p>
          <a:p>
            <a:pPr algn="just"/>
            <a:r>
              <a:rPr lang="en-GB" sz="2600" dirty="0"/>
              <a:t>Other reserves comprise the equity Investments reserve and the whistle blower protection fund- ZMW 113,648</a:t>
            </a:r>
            <a:endParaRPr lang="en-ZA" sz="2600" dirty="0"/>
          </a:p>
          <a:p>
            <a:pPr marL="0" indent="0" algn="just">
              <a:buNone/>
            </a:pPr>
            <a:endParaRPr lang="en-ZA" sz="2600" dirty="0"/>
          </a:p>
          <a:p>
            <a:pPr marL="0" indent="0">
              <a:buNone/>
            </a:pPr>
            <a:r>
              <a:rPr lang="en-GB" dirty="0"/>
              <a:t> </a:t>
            </a:r>
            <a:r>
              <a:rPr lang="en-GB" b="1" dirty="0"/>
              <a:t>  Deferred income</a:t>
            </a:r>
            <a:endParaRPr lang="en-ZA" dirty="0"/>
          </a:p>
          <a:p>
            <a:pPr algn="just"/>
            <a:r>
              <a:rPr lang="en-GB" dirty="0"/>
              <a:t>The decrease of K1,905,187 relate to the amortisation of the capital grants.  The grants were received from GRZ for the construction of the Institute’s Head Office and the World Bank for the development of the CA Zambia programme.</a:t>
            </a:r>
            <a:endParaRPr lang="en-ZA" dirty="0"/>
          </a:p>
          <a:p>
            <a:endParaRPr lang="en-US" dirty="0"/>
          </a:p>
        </p:txBody>
      </p:sp>
      <p:sp>
        <p:nvSpPr>
          <p:cNvPr id="4" name="Footer Placeholder 4"/>
          <p:cNvSpPr txBox="1">
            <a:spLocks/>
          </p:cNvSpPr>
          <p:nvPr/>
        </p:nvSpPr>
        <p:spPr>
          <a:xfrm>
            <a:off x="838200" y="5603088"/>
            <a:ext cx="5421083" cy="365125"/>
          </a:xfrm>
          <a:prstGeom prst="rect">
            <a:avLst/>
          </a:prstGeom>
        </p:spPr>
        <p:txBody>
          <a:bodyPr vert="horz" anchor="ctr"/>
          <a:lstStyle>
            <a:defPPr>
              <a:defRPr lang="en-US"/>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2F5897"/>
                </a:solidFill>
                <a:latin typeface="Tw Cen MT"/>
              </a:rPr>
              <a:t>Highlights of the ZICA 2018 Financial Statements 25/05/2019</a:t>
            </a:r>
            <a:endParaRPr lang="en-ZA" dirty="0">
              <a:solidFill>
                <a:srgbClr val="2F5897"/>
              </a:solidFill>
              <a:latin typeface="Tw Cen MT"/>
            </a:endParaRPr>
          </a:p>
        </p:txBody>
      </p:sp>
    </p:spTree>
    <p:extLst>
      <p:ext uri="{BB962C8B-B14F-4D97-AF65-F5344CB8AC3E}">
        <p14:creationId xmlns:p14="http://schemas.microsoft.com/office/powerpoint/2010/main" val="170796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b="1" dirty="0">
                <a:solidFill>
                  <a:schemeClr val="accent1">
                    <a:lumMod val="75000"/>
                  </a:schemeClr>
                </a:solidFill>
                <a:latin typeface="+mn-lt"/>
              </a:rPr>
              <a:t>FINANCIAL POSITION EXTRACTS CONT’D</a:t>
            </a:r>
            <a:endParaRPr lang="en-US" dirty="0">
              <a:solidFill>
                <a:schemeClr val="accent1">
                  <a:lumMod val="75000"/>
                </a:schemeClr>
              </a:solidFill>
              <a:latin typeface="+mn-lt"/>
            </a:endParaRPr>
          </a:p>
        </p:txBody>
      </p:sp>
      <p:sp>
        <p:nvSpPr>
          <p:cNvPr id="3" name="Content Placeholder 2"/>
          <p:cNvSpPr>
            <a:spLocks noGrp="1"/>
          </p:cNvSpPr>
          <p:nvPr>
            <p:ph idx="1"/>
          </p:nvPr>
        </p:nvSpPr>
        <p:spPr/>
        <p:txBody>
          <a:bodyPr/>
          <a:lstStyle/>
          <a:p>
            <a:pPr marL="0" indent="0">
              <a:buNone/>
            </a:pPr>
            <a:r>
              <a:rPr lang="en-GB" b="1" dirty="0" smtClean="0"/>
              <a:t>Other </a:t>
            </a:r>
            <a:r>
              <a:rPr lang="en-GB" b="1" dirty="0"/>
              <a:t>Payables</a:t>
            </a:r>
            <a:endParaRPr lang="en-ZA" dirty="0"/>
          </a:p>
          <a:p>
            <a:pPr algn="just"/>
            <a:r>
              <a:rPr lang="en-GB" dirty="0"/>
              <a:t>The accruals of K3,871,363 mainly comprised the 2018 examination expenses K1,212,218 and outstanding fees payable to the Architects K1,291,780</a:t>
            </a:r>
          </a:p>
          <a:p>
            <a:pPr algn="just"/>
            <a:endParaRPr lang="en-GB" dirty="0"/>
          </a:p>
          <a:p>
            <a:pPr algn="just"/>
            <a:r>
              <a:rPr lang="en-GB" dirty="0"/>
              <a:t>The sundry creditors of K2,835,206 mainly comprised the purchase of land K1,426,500 and the payments to BPP Publishing Media of K1,122,287 </a:t>
            </a:r>
            <a:endParaRPr lang="en-ZA" dirty="0"/>
          </a:p>
          <a:p>
            <a:endParaRPr lang="en-US" dirty="0"/>
          </a:p>
        </p:txBody>
      </p:sp>
      <p:sp>
        <p:nvSpPr>
          <p:cNvPr id="4" name="Footer Placeholder 4"/>
          <p:cNvSpPr txBox="1">
            <a:spLocks/>
          </p:cNvSpPr>
          <p:nvPr/>
        </p:nvSpPr>
        <p:spPr>
          <a:xfrm>
            <a:off x="838200" y="5372994"/>
            <a:ext cx="5421083" cy="365125"/>
          </a:xfrm>
          <a:prstGeom prst="rect">
            <a:avLst/>
          </a:prstGeom>
        </p:spPr>
        <p:txBody>
          <a:bodyPr vert="horz" anchor="ctr"/>
          <a:lstStyle>
            <a:defPPr>
              <a:defRPr lang="en-US"/>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2F5897"/>
                </a:solidFill>
                <a:latin typeface="Tw Cen MT"/>
              </a:rPr>
              <a:t>Highlights of the ZICA 2018 Financial Statements 25/05/2019</a:t>
            </a:r>
            <a:endParaRPr lang="en-ZA" dirty="0">
              <a:solidFill>
                <a:srgbClr val="2F5897"/>
              </a:solidFill>
              <a:latin typeface="Tw Cen MT"/>
            </a:endParaRPr>
          </a:p>
        </p:txBody>
      </p:sp>
    </p:spTree>
    <p:extLst>
      <p:ext uri="{BB962C8B-B14F-4D97-AF65-F5344CB8AC3E}">
        <p14:creationId xmlns:p14="http://schemas.microsoft.com/office/powerpoint/2010/main" val="2435297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b="1" dirty="0">
                <a:solidFill>
                  <a:schemeClr val="accent1">
                    <a:lumMod val="75000"/>
                  </a:schemeClr>
                </a:solidFill>
                <a:latin typeface="+mn-lt"/>
              </a:rPr>
              <a:t>QUESTION AND ANSWER SESSION</a:t>
            </a:r>
            <a:endParaRPr lang="en-US" dirty="0">
              <a:solidFill>
                <a:schemeClr val="accent1">
                  <a:lumMod val="75000"/>
                </a:schemeClr>
              </a:solidFill>
              <a:latin typeface="+mn-lt"/>
            </a:endParaRPr>
          </a:p>
        </p:txBody>
      </p:sp>
      <p:pic>
        <p:nvPicPr>
          <p:cNvPr id="4" name="Picture 3"/>
          <p:cNvPicPr>
            <a:picLocks noChangeAspect="1"/>
          </p:cNvPicPr>
          <p:nvPr/>
        </p:nvPicPr>
        <p:blipFill>
          <a:blip r:embed="rId2"/>
          <a:stretch>
            <a:fillRect/>
          </a:stretch>
        </p:blipFill>
        <p:spPr>
          <a:xfrm>
            <a:off x="3099556" y="1182429"/>
            <a:ext cx="5992887" cy="4493141"/>
          </a:xfrm>
          <a:prstGeom prst="rect">
            <a:avLst/>
          </a:prstGeom>
        </p:spPr>
      </p:pic>
    </p:spTree>
    <p:extLst>
      <p:ext uri="{BB962C8B-B14F-4D97-AF65-F5344CB8AC3E}">
        <p14:creationId xmlns:p14="http://schemas.microsoft.com/office/powerpoint/2010/main" val="1525341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ZA" sz="4000" dirty="0" smtClean="0"/>
          </a:p>
          <a:p>
            <a:pPr marL="0" indent="0" algn="ctr">
              <a:buNone/>
            </a:pPr>
            <a:endParaRPr lang="en-ZA" sz="4000" dirty="0"/>
          </a:p>
          <a:p>
            <a:pPr marL="0" indent="0" algn="ctr">
              <a:buNone/>
            </a:pPr>
            <a:r>
              <a:rPr lang="en-ZA" sz="4000" dirty="0" smtClean="0"/>
              <a:t>FINANCIAL </a:t>
            </a:r>
            <a:r>
              <a:rPr lang="en-ZA" sz="4000" dirty="0"/>
              <a:t>STATEMENTS FOR THE YEAR ENDED 31 DECEMBER 2018</a:t>
            </a:r>
            <a:endParaRPr lang="en-US" sz="4000" dirty="0"/>
          </a:p>
        </p:txBody>
      </p:sp>
    </p:spTree>
    <p:extLst>
      <p:ext uri="{BB962C8B-B14F-4D97-AF65-F5344CB8AC3E}">
        <p14:creationId xmlns:p14="http://schemas.microsoft.com/office/powerpoint/2010/main" val="2831793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b="1" dirty="0">
                <a:solidFill>
                  <a:schemeClr val="accent1">
                    <a:lumMod val="75000"/>
                  </a:schemeClr>
                </a:solidFill>
                <a:latin typeface="+mn-lt"/>
              </a:rPr>
              <a:t>PRESENTATION OUTLINE</a:t>
            </a:r>
            <a:endParaRPr lang="en-US" b="1" dirty="0">
              <a:solidFill>
                <a:schemeClr val="accent1">
                  <a:lumMod val="75000"/>
                </a:schemeClr>
              </a:solidFill>
              <a:latin typeface="+mn-lt"/>
            </a:endParaRPr>
          </a:p>
        </p:txBody>
      </p:sp>
      <p:sp>
        <p:nvSpPr>
          <p:cNvPr id="3" name="Content Placeholder 2"/>
          <p:cNvSpPr>
            <a:spLocks noGrp="1"/>
          </p:cNvSpPr>
          <p:nvPr>
            <p:ph idx="1"/>
          </p:nvPr>
        </p:nvSpPr>
        <p:spPr/>
        <p:txBody>
          <a:bodyPr/>
          <a:lstStyle/>
          <a:p>
            <a:pPr>
              <a:lnSpc>
                <a:spcPct val="150000"/>
              </a:lnSpc>
            </a:pPr>
            <a:r>
              <a:rPr lang="en-ZA" dirty="0" smtClean="0"/>
              <a:t>INCOME</a:t>
            </a:r>
            <a:endParaRPr lang="en-ZA" dirty="0"/>
          </a:p>
          <a:p>
            <a:pPr>
              <a:lnSpc>
                <a:spcPct val="150000"/>
              </a:lnSpc>
            </a:pPr>
            <a:r>
              <a:rPr lang="en-ZA" dirty="0"/>
              <a:t>EXPENDITURE</a:t>
            </a:r>
          </a:p>
          <a:p>
            <a:pPr>
              <a:lnSpc>
                <a:spcPct val="150000"/>
              </a:lnSpc>
            </a:pPr>
            <a:r>
              <a:rPr lang="en-ZA" dirty="0"/>
              <a:t>SURPLUS</a:t>
            </a:r>
          </a:p>
          <a:p>
            <a:pPr>
              <a:lnSpc>
                <a:spcPct val="150000"/>
              </a:lnSpc>
            </a:pPr>
            <a:r>
              <a:rPr lang="en-ZA" dirty="0"/>
              <a:t>FINANCIAL POSITION EXTRACTS</a:t>
            </a:r>
          </a:p>
          <a:p>
            <a:pPr>
              <a:lnSpc>
                <a:spcPct val="150000"/>
              </a:lnSpc>
            </a:pPr>
            <a:r>
              <a:rPr lang="en-ZA" dirty="0"/>
              <a:t>QUESTION &amp; ANSWER</a:t>
            </a:r>
          </a:p>
          <a:p>
            <a:endParaRPr lang="en-US" dirty="0"/>
          </a:p>
        </p:txBody>
      </p:sp>
      <p:sp>
        <p:nvSpPr>
          <p:cNvPr id="4" name="Footer Placeholder 4"/>
          <p:cNvSpPr txBox="1">
            <a:spLocks/>
          </p:cNvSpPr>
          <p:nvPr/>
        </p:nvSpPr>
        <p:spPr>
          <a:xfrm>
            <a:off x="838200" y="5372994"/>
            <a:ext cx="5421083" cy="365125"/>
          </a:xfrm>
          <a:prstGeom prst="rect">
            <a:avLst/>
          </a:prstGeom>
        </p:spPr>
        <p:txBody>
          <a:bodyPr vert="horz" anchor="ctr"/>
          <a:lstStyle>
            <a:defPPr>
              <a:defRPr lang="en-US"/>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2F5897"/>
                </a:solidFill>
                <a:latin typeface="Tw Cen MT"/>
              </a:rPr>
              <a:t>Highlights of the ZICA 2018 Financial Statements 25/05/2019</a:t>
            </a:r>
            <a:endParaRPr lang="en-ZA" dirty="0">
              <a:solidFill>
                <a:srgbClr val="2F5897"/>
              </a:solidFill>
              <a:latin typeface="Tw Cen MT"/>
            </a:endParaRPr>
          </a:p>
        </p:txBody>
      </p:sp>
    </p:spTree>
    <p:extLst>
      <p:ext uri="{BB962C8B-B14F-4D97-AF65-F5344CB8AC3E}">
        <p14:creationId xmlns:p14="http://schemas.microsoft.com/office/powerpoint/2010/main" val="499560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b="1" dirty="0">
                <a:solidFill>
                  <a:schemeClr val="accent1">
                    <a:lumMod val="75000"/>
                  </a:schemeClr>
                </a:solidFill>
                <a:latin typeface="+mn-lt"/>
              </a:rPr>
              <a:t>HIGHLIGHTS</a:t>
            </a:r>
            <a:endParaRPr lang="en-US" dirty="0">
              <a:solidFill>
                <a:schemeClr val="accent1">
                  <a:lumMod val="75000"/>
                </a:schemeClr>
              </a:solidFill>
              <a:latin typeface="+mn-lt"/>
            </a:endParaRPr>
          </a:p>
        </p:txBody>
      </p:sp>
      <p:sp>
        <p:nvSpPr>
          <p:cNvPr id="3" name="Content Placeholder 2"/>
          <p:cNvSpPr>
            <a:spLocks noGrp="1"/>
          </p:cNvSpPr>
          <p:nvPr>
            <p:ph idx="1"/>
          </p:nvPr>
        </p:nvSpPr>
        <p:spPr/>
        <p:txBody>
          <a:bodyPr/>
          <a:lstStyle/>
          <a:p>
            <a:endParaRPr lang="en-GB" dirty="0" smtClean="0"/>
          </a:p>
          <a:p>
            <a:r>
              <a:rPr lang="en-GB" dirty="0" smtClean="0"/>
              <a:t>The </a:t>
            </a:r>
            <a:r>
              <a:rPr lang="en-GB" dirty="0"/>
              <a:t>key financial highlights below are based on the audited financial statements for the period ended 31December 2018</a:t>
            </a:r>
          </a:p>
          <a:p>
            <a:endParaRPr lang="en-US" dirty="0"/>
          </a:p>
        </p:txBody>
      </p:sp>
      <p:sp>
        <p:nvSpPr>
          <p:cNvPr id="4" name="Footer Placeholder 4"/>
          <p:cNvSpPr txBox="1">
            <a:spLocks/>
          </p:cNvSpPr>
          <p:nvPr/>
        </p:nvSpPr>
        <p:spPr>
          <a:xfrm>
            <a:off x="838200" y="5372994"/>
            <a:ext cx="5421083" cy="365125"/>
          </a:xfrm>
          <a:prstGeom prst="rect">
            <a:avLst/>
          </a:prstGeom>
        </p:spPr>
        <p:txBody>
          <a:bodyPr vert="horz" anchor="ctr"/>
          <a:lstStyle>
            <a:defPPr>
              <a:defRPr lang="en-US"/>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2F5897"/>
                </a:solidFill>
                <a:latin typeface="Tw Cen MT"/>
              </a:rPr>
              <a:t>Highlights of the ZICA 2018 Financial Statements 25/05/2019</a:t>
            </a:r>
            <a:endParaRPr lang="en-ZA" dirty="0">
              <a:solidFill>
                <a:srgbClr val="2F5897"/>
              </a:solidFill>
              <a:latin typeface="Tw Cen MT"/>
            </a:endParaRPr>
          </a:p>
        </p:txBody>
      </p:sp>
    </p:spTree>
    <p:extLst>
      <p:ext uri="{BB962C8B-B14F-4D97-AF65-F5344CB8AC3E}">
        <p14:creationId xmlns:p14="http://schemas.microsoft.com/office/powerpoint/2010/main" val="1423151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b="1" dirty="0">
                <a:solidFill>
                  <a:schemeClr val="accent1">
                    <a:lumMod val="75000"/>
                  </a:schemeClr>
                </a:solidFill>
                <a:latin typeface="+mn-lt"/>
              </a:rPr>
              <a:t>INCOME</a:t>
            </a:r>
            <a:endParaRPr lang="en-US" dirty="0">
              <a:solidFill>
                <a:schemeClr val="accent1">
                  <a:lumMod val="75000"/>
                </a:schemeClr>
              </a:solidFill>
              <a:latin typeface="+mn-lt"/>
            </a:endParaRPr>
          </a:p>
        </p:txBody>
      </p:sp>
      <p:sp>
        <p:nvSpPr>
          <p:cNvPr id="3" name="Content Placeholder 2"/>
          <p:cNvSpPr>
            <a:spLocks noGrp="1"/>
          </p:cNvSpPr>
          <p:nvPr>
            <p:ph idx="1"/>
          </p:nvPr>
        </p:nvSpPr>
        <p:spPr/>
        <p:txBody>
          <a:bodyPr/>
          <a:lstStyle/>
          <a:p>
            <a:pPr algn="just"/>
            <a:r>
              <a:rPr lang="en-GB" dirty="0" smtClean="0"/>
              <a:t>The </a:t>
            </a:r>
            <a:r>
              <a:rPr lang="en-GB" dirty="0"/>
              <a:t>income for the year </a:t>
            </a:r>
            <a:r>
              <a:rPr lang="en-ZA" dirty="0"/>
              <a:t>was ZMW45.343 million as compared to ZMW41.268 million earned in 2017 representing an increase of 10 percent.  </a:t>
            </a:r>
          </a:p>
          <a:p>
            <a:r>
              <a:rPr lang="en-ZA" dirty="0"/>
              <a:t>Our growth in income was mainly attributed to;</a:t>
            </a:r>
          </a:p>
          <a:p>
            <a:pPr marL="712788" indent="-347663" algn="just">
              <a:buFont typeface="Wingdings" panose="05000000000000000000" pitchFamily="2" charset="2"/>
              <a:buChar char="Ø"/>
            </a:pPr>
            <a:r>
              <a:rPr lang="en-ZA" dirty="0"/>
              <a:t>Increase in fees for members and student subscription </a:t>
            </a:r>
          </a:p>
          <a:p>
            <a:pPr marL="712788" indent="-347663" algn="just">
              <a:buFont typeface="Wingdings" panose="05000000000000000000" pitchFamily="2" charset="2"/>
              <a:buChar char="Ø"/>
            </a:pPr>
            <a:r>
              <a:rPr lang="en-ZA" dirty="0"/>
              <a:t>Growth in the numbers of members and students renewing their subscriptions</a:t>
            </a:r>
          </a:p>
          <a:p>
            <a:pPr marL="712788" indent="-347663" algn="just">
              <a:buFont typeface="Wingdings" panose="05000000000000000000" pitchFamily="2" charset="2"/>
              <a:buChar char="Ø"/>
            </a:pPr>
            <a:r>
              <a:rPr lang="en-ZA" dirty="0"/>
              <a:t> Increase in income from workshops - Most of the workshops were over subscribed.</a:t>
            </a:r>
          </a:p>
          <a:p>
            <a:endParaRPr lang="en-US" dirty="0"/>
          </a:p>
        </p:txBody>
      </p:sp>
      <p:sp>
        <p:nvSpPr>
          <p:cNvPr id="4" name="Footer Placeholder 4"/>
          <p:cNvSpPr txBox="1">
            <a:spLocks/>
          </p:cNvSpPr>
          <p:nvPr/>
        </p:nvSpPr>
        <p:spPr>
          <a:xfrm>
            <a:off x="838200" y="5372994"/>
            <a:ext cx="5421083" cy="365125"/>
          </a:xfrm>
          <a:prstGeom prst="rect">
            <a:avLst/>
          </a:prstGeom>
        </p:spPr>
        <p:txBody>
          <a:bodyPr vert="horz" anchor="ctr"/>
          <a:lstStyle>
            <a:defPPr>
              <a:defRPr lang="en-US"/>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2F5897"/>
                </a:solidFill>
                <a:latin typeface="Tw Cen MT"/>
              </a:rPr>
              <a:t>Highlights of the ZICA 2018 Financial Statements 25/05/2019</a:t>
            </a:r>
            <a:endParaRPr lang="en-ZA" dirty="0">
              <a:solidFill>
                <a:srgbClr val="2F5897"/>
              </a:solidFill>
              <a:latin typeface="Tw Cen MT"/>
            </a:endParaRPr>
          </a:p>
        </p:txBody>
      </p:sp>
    </p:spTree>
    <p:extLst>
      <p:ext uri="{BB962C8B-B14F-4D97-AF65-F5344CB8AC3E}">
        <p14:creationId xmlns:p14="http://schemas.microsoft.com/office/powerpoint/2010/main" val="3819463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b="1" dirty="0">
                <a:solidFill>
                  <a:schemeClr val="accent1">
                    <a:lumMod val="75000"/>
                  </a:schemeClr>
                </a:solidFill>
                <a:latin typeface="+mn-lt"/>
              </a:rPr>
              <a:t>EXPENDITURE</a:t>
            </a:r>
            <a:endParaRPr lang="en-US" dirty="0">
              <a:solidFill>
                <a:schemeClr val="accent1">
                  <a:lumMod val="75000"/>
                </a:schemeClr>
              </a:solidFill>
              <a:latin typeface="+mn-lt"/>
            </a:endParaRPr>
          </a:p>
        </p:txBody>
      </p:sp>
      <p:sp>
        <p:nvSpPr>
          <p:cNvPr id="3" name="Content Placeholder 2"/>
          <p:cNvSpPr>
            <a:spLocks noGrp="1"/>
          </p:cNvSpPr>
          <p:nvPr>
            <p:ph idx="1"/>
          </p:nvPr>
        </p:nvSpPr>
        <p:spPr/>
        <p:txBody>
          <a:bodyPr/>
          <a:lstStyle/>
          <a:p>
            <a:pPr algn="just"/>
            <a:r>
              <a:rPr lang="en-ZA" dirty="0" smtClean="0"/>
              <a:t>The </a:t>
            </a:r>
            <a:r>
              <a:rPr lang="en-ZA" dirty="0"/>
              <a:t>expenditure incurred during the year was ZMW41.031million against ZMW37.516million incurred in 2017 representing an increase of 9 percent.</a:t>
            </a:r>
          </a:p>
          <a:p>
            <a:r>
              <a:rPr lang="en-ZA" dirty="0"/>
              <a:t>The increase was mainly attributed to the following:	</a:t>
            </a:r>
          </a:p>
          <a:p>
            <a:pPr marL="712788" lvl="0" indent="-347663">
              <a:buFont typeface="Wingdings" panose="05000000000000000000" pitchFamily="2" charset="2"/>
              <a:buChar char="Ø"/>
            </a:pPr>
            <a:r>
              <a:rPr lang="en-ZA" dirty="0"/>
              <a:t>The amortisation of the development costs for the CA Programme.</a:t>
            </a:r>
          </a:p>
          <a:p>
            <a:pPr marL="712788" lvl="0" indent="-347663">
              <a:buFont typeface="Wingdings" panose="05000000000000000000" pitchFamily="2" charset="2"/>
              <a:buChar char="Ø"/>
            </a:pPr>
            <a:r>
              <a:rPr lang="en-ZA" dirty="0"/>
              <a:t>Establishment costs - Members of staff were awarded an average of 8 percent increment in salaries as part of the cost of living adjustment.</a:t>
            </a:r>
          </a:p>
          <a:p>
            <a:pPr marL="712788" lvl="0" indent="-347663">
              <a:buFont typeface="Wingdings" panose="05000000000000000000" pitchFamily="2" charset="2"/>
              <a:buChar char="Ø"/>
            </a:pPr>
            <a:r>
              <a:rPr lang="en-ZA" dirty="0"/>
              <a:t>Venue and conferencing costs for workshops</a:t>
            </a:r>
          </a:p>
          <a:p>
            <a:endParaRPr lang="en-US" dirty="0"/>
          </a:p>
        </p:txBody>
      </p:sp>
      <p:sp>
        <p:nvSpPr>
          <p:cNvPr id="4" name="Footer Placeholder 4"/>
          <p:cNvSpPr txBox="1">
            <a:spLocks/>
          </p:cNvSpPr>
          <p:nvPr/>
        </p:nvSpPr>
        <p:spPr>
          <a:xfrm>
            <a:off x="838200" y="5372994"/>
            <a:ext cx="5421083" cy="365125"/>
          </a:xfrm>
          <a:prstGeom prst="rect">
            <a:avLst/>
          </a:prstGeom>
        </p:spPr>
        <p:txBody>
          <a:bodyPr vert="horz" anchor="ctr"/>
          <a:lstStyle>
            <a:defPPr>
              <a:defRPr lang="en-US"/>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2F5897"/>
                </a:solidFill>
                <a:latin typeface="Tw Cen MT"/>
              </a:rPr>
              <a:t>Highlights of the ZICA 2018 Financial Statements 25/05/2019</a:t>
            </a:r>
            <a:endParaRPr lang="en-ZA" dirty="0">
              <a:solidFill>
                <a:srgbClr val="2F5897"/>
              </a:solidFill>
              <a:latin typeface="Tw Cen MT"/>
            </a:endParaRPr>
          </a:p>
        </p:txBody>
      </p:sp>
    </p:spTree>
    <p:extLst>
      <p:ext uri="{BB962C8B-B14F-4D97-AF65-F5344CB8AC3E}">
        <p14:creationId xmlns:p14="http://schemas.microsoft.com/office/powerpoint/2010/main" val="691719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b="1" dirty="0">
                <a:solidFill>
                  <a:schemeClr val="accent1">
                    <a:lumMod val="75000"/>
                  </a:schemeClr>
                </a:solidFill>
                <a:latin typeface="Arial" panose="020B0604020202020204" pitchFamily="34" charset="0"/>
                <a:cs typeface="Arial" panose="020B0604020202020204" pitchFamily="34" charset="0"/>
              </a:rPr>
              <a:t>EXPENDITURE CONT’D</a:t>
            </a:r>
            <a:endParaRPr lang="en-US" dirty="0">
              <a:solidFill>
                <a:schemeClr val="accent1">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712788" indent="-438150" algn="just">
              <a:buFont typeface="Wingdings" panose="05000000000000000000" pitchFamily="2" charset="2"/>
              <a:buChar char="Ø"/>
            </a:pPr>
            <a:endParaRPr lang="en-US" dirty="0" smtClean="0"/>
          </a:p>
          <a:p>
            <a:pPr marL="712788" indent="-438150" algn="just">
              <a:buFont typeface="Wingdings" panose="05000000000000000000" pitchFamily="2" charset="2"/>
              <a:buChar char="Ø"/>
            </a:pPr>
            <a:r>
              <a:rPr lang="en-US" dirty="0" smtClean="0"/>
              <a:t>Increase </a:t>
            </a:r>
            <a:r>
              <a:rPr lang="en-US" dirty="0"/>
              <a:t>in seminar and workshop costs due to increased number of workshops and increases in hotel charges for food and beverage prices for the AGM</a:t>
            </a:r>
          </a:p>
          <a:p>
            <a:pPr marL="712788" indent="-438150" algn="just">
              <a:buFont typeface="Wingdings" panose="05000000000000000000" pitchFamily="2" charset="2"/>
              <a:buChar char="Ø"/>
            </a:pPr>
            <a:r>
              <a:rPr lang="en-US" dirty="0"/>
              <a:t>Impairment losses of ZICA manuals and development costs arising out of the discontinuation of the ZICA Accountancy </a:t>
            </a:r>
            <a:r>
              <a:rPr lang="en-US" dirty="0" err="1"/>
              <a:t>Programme</a:t>
            </a:r>
            <a:r>
              <a:rPr lang="en-US" dirty="0"/>
              <a:t>.</a:t>
            </a:r>
            <a:endParaRPr lang="en-ZA" dirty="0"/>
          </a:p>
          <a:p>
            <a:endParaRPr lang="en-US" dirty="0"/>
          </a:p>
        </p:txBody>
      </p:sp>
      <p:sp>
        <p:nvSpPr>
          <p:cNvPr id="4" name="Footer Placeholder 4"/>
          <p:cNvSpPr txBox="1">
            <a:spLocks/>
          </p:cNvSpPr>
          <p:nvPr/>
        </p:nvSpPr>
        <p:spPr>
          <a:xfrm>
            <a:off x="838200" y="5372994"/>
            <a:ext cx="5421083" cy="365125"/>
          </a:xfrm>
          <a:prstGeom prst="rect">
            <a:avLst/>
          </a:prstGeom>
        </p:spPr>
        <p:txBody>
          <a:bodyPr vert="horz" anchor="ctr"/>
          <a:lstStyle>
            <a:defPPr>
              <a:defRPr lang="en-US"/>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2F5897"/>
                </a:solidFill>
                <a:latin typeface="Tw Cen MT"/>
              </a:rPr>
              <a:t>Highlights of the ZICA 2018 Financial Statements 25/05/2019</a:t>
            </a:r>
            <a:endParaRPr lang="en-ZA" dirty="0">
              <a:solidFill>
                <a:srgbClr val="2F5897"/>
              </a:solidFill>
              <a:latin typeface="Tw Cen MT"/>
            </a:endParaRPr>
          </a:p>
        </p:txBody>
      </p:sp>
    </p:spTree>
    <p:extLst>
      <p:ext uri="{BB962C8B-B14F-4D97-AF65-F5344CB8AC3E}">
        <p14:creationId xmlns:p14="http://schemas.microsoft.com/office/powerpoint/2010/main" val="3610594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b="1" dirty="0">
                <a:solidFill>
                  <a:schemeClr val="accent1">
                    <a:lumMod val="75000"/>
                  </a:schemeClr>
                </a:solidFill>
                <a:latin typeface="+mn-lt"/>
              </a:rPr>
              <a:t>SURPLUS</a:t>
            </a:r>
            <a:endParaRPr lang="en-US" dirty="0">
              <a:solidFill>
                <a:schemeClr val="accent1">
                  <a:lumMod val="75000"/>
                </a:schemeClr>
              </a:solidFill>
              <a:latin typeface="+mn-lt"/>
            </a:endParaRPr>
          </a:p>
        </p:txBody>
      </p:sp>
      <p:sp>
        <p:nvSpPr>
          <p:cNvPr id="3" name="Content Placeholder 2"/>
          <p:cNvSpPr>
            <a:spLocks noGrp="1"/>
          </p:cNvSpPr>
          <p:nvPr>
            <p:ph idx="1"/>
          </p:nvPr>
        </p:nvSpPr>
        <p:spPr/>
        <p:txBody>
          <a:bodyPr/>
          <a:lstStyle/>
          <a:p>
            <a:pPr algn="just"/>
            <a:endParaRPr lang="en-GB" dirty="0" smtClean="0"/>
          </a:p>
          <a:p>
            <a:pPr algn="just"/>
            <a:r>
              <a:rPr lang="en-GB" dirty="0" smtClean="0"/>
              <a:t>The </a:t>
            </a:r>
            <a:r>
              <a:rPr lang="en-GB" dirty="0"/>
              <a:t>surplus for the year was ZMW4.311 million compared to ZMW3.752 million recorded in 2017 representing an increase of 15 percent. </a:t>
            </a:r>
          </a:p>
          <a:p>
            <a:pPr algn="just"/>
            <a:r>
              <a:rPr lang="en-GB" dirty="0"/>
              <a:t>The increase was attributed to the following;</a:t>
            </a:r>
          </a:p>
          <a:p>
            <a:pPr marL="712788" lvl="0" indent="-347663" algn="just">
              <a:buFont typeface="Wingdings" panose="05000000000000000000" pitchFamily="2" charset="2"/>
              <a:buChar char="Ø"/>
            </a:pPr>
            <a:r>
              <a:rPr lang="en-ZA" dirty="0"/>
              <a:t>Increased number of students entering for examinations and members renewing their subscriptions in all categories.</a:t>
            </a:r>
          </a:p>
          <a:p>
            <a:pPr marL="712788" lvl="0" indent="-347663" algn="just">
              <a:buFont typeface="Wingdings" panose="05000000000000000000" pitchFamily="2" charset="2"/>
              <a:buChar char="Ø"/>
            </a:pPr>
            <a:r>
              <a:rPr lang="en-GB" dirty="0"/>
              <a:t>The gain on fair value of investment properties under development for the year was ZMW3.026million compared to ZMW1.563million in 2018</a:t>
            </a:r>
          </a:p>
          <a:p>
            <a:endParaRPr lang="en-US" dirty="0"/>
          </a:p>
        </p:txBody>
      </p:sp>
    </p:spTree>
    <p:extLst>
      <p:ext uri="{BB962C8B-B14F-4D97-AF65-F5344CB8AC3E}">
        <p14:creationId xmlns:p14="http://schemas.microsoft.com/office/powerpoint/2010/main" val="3601165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b="1" dirty="0">
                <a:solidFill>
                  <a:schemeClr val="accent1">
                    <a:lumMod val="75000"/>
                  </a:schemeClr>
                </a:solidFill>
                <a:latin typeface="+mn-lt"/>
              </a:rPr>
              <a:t>FINANCIAL POSITION EXTRACTS</a:t>
            </a:r>
            <a:endParaRPr lang="en-US" dirty="0">
              <a:solidFill>
                <a:schemeClr val="accent1">
                  <a:lumMod val="75000"/>
                </a:schemeClr>
              </a:solidFill>
              <a:latin typeface="+mn-lt"/>
            </a:endParaRPr>
          </a:p>
        </p:txBody>
      </p:sp>
      <p:sp>
        <p:nvSpPr>
          <p:cNvPr id="3" name="Content Placeholder 2"/>
          <p:cNvSpPr>
            <a:spLocks noGrp="1"/>
          </p:cNvSpPr>
          <p:nvPr>
            <p:ph idx="1"/>
          </p:nvPr>
        </p:nvSpPr>
        <p:spPr/>
        <p:txBody>
          <a:bodyPr>
            <a:normAutofit/>
          </a:bodyPr>
          <a:lstStyle/>
          <a:p>
            <a:pPr marL="0" indent="0">
              <a:buNone/>
            </a:pPr>
            <a:r>
              <a:rPr lang="en-GB" b="1" dirty="0" smtClean="0"/>
              <a:t>Property</a:t>
            </a:r>
            <a:r>
              <a:rPr lang="en-GB" b="1" dirty="0"/>
              <a:t>, Plant and Equipment</a:t>
            </a:r>
          </a:p>
          <a:p>
            <a:pPr>
              <a:buFont typeface="Wingdings" panose="05000000000000000000" pitchFamily="2" charset="2"/>
              <a:buChar char="q"/>
            </a:pPr>
            <a:r>
              <a:rPr lang="en-GB" dirty="0"/>
              <a:t>The increase in Property, Plant and Equipment mainly related to additions of K2,354,970 which included motor vehicles amounting to K1,793,961 and computers amounting to K401,867  </a:t>
            </a:r>
          </a:p>
          <a:p>
            <a:pPr marL="0" indent="0">
              <a:buNone/>
            </a:pPr>
            <a:r>
              <a:rPr lang="en-GB" b="1" dirty="0"/>
              <a:t>Investment Property under development</a:t>
            </a:r>
            <a:endParaRPr lang="en-ZA" b="1" dirty="0"/>
          </a:p>
          <a:p>
            <a:r>
              <a:rPr lang="en-GB" dirty="0"/>
              <a:t>The investment property under development of K20,550,055 (2017:17,152,163) comprises the following;</a:t>
            </a:r>
          </a:p>
          <a:p>
            <a:pPr>
              <a:buFont typeface="Wingdings" panose="05000000000000000000" pitchFamily="2" charset="2"/>
              <a:buChar char="Ø"/>
            </a:pPr>
            <a:r>
              <a:rPr lang="en-GB" dirty="0"/>
              <a:t>Expenditure on the proposed eight storey office complex at the land adjacent to the Accountants Park along Thabo Mbeki Road- K6,141,715</a:t>
            </a:r>
          </a:p>
          <a:p>
            <a:endParaRPr lang="en-US" dirty="0"/>
          </a:p>
        </p:txBody>
      </p:sp>
      <p:sp>
        <p:nvSpPr>
          <p:cNvPr id="4" name="Footer Placeholder 4"/>
          <p:cNvSpPr txBox="1">
            <a:spLocks/>
          </p:cNvSpPr>
          <p:nvPr/>
        </p:nvSpPr>
        <p:spPr>
          <a:xfrm>
            <a:off x="838200" y="5603088"/>
            <a:ext cx="5421083" cy="365125"/>
          </a:xfrm>
          <a:prstGeom prst="rect">
            <a:avLst/>
          </a:prstGeom>
        </p:spPr>
        <p:txBody>
          <a:bodyPr vert="horz" anchor="ctr"/>
          <a:lstStyle>
            <a:defPPr>
              <a:defRPr lang="en-US"/>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2F5897"/>
                </a:solidFill>
                <a:latin typeface="Tw Cen MT"/>
              </a:rPr>
              <a:t>Highlights of the ZICA 2018 Financial Statements 25/05/2019</a:t>
            </a:r>
            <a:endParaRPr lang="en-ZA" dirty="0">
              <a:solidFill>
                <a:srgbClr val="2F5897"/>
              </a:solidFill>
              <a:latin typeface="Tw Cen MT"/>
            </a:endParaRPr>
          </a:p>
        </p:txBody>
      </p:sp>
    </p:spTree>
    <p:extLst>
      <p:ext uri="{BB962C8B-B14F-4D97-AF65-F5344CB8AC3E}">
        <p14:creationId xmlns:p14="http://schemas.microsoft.com/office/powerpoint/2010/main" val="10930906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Presentation_Template_v1.0" id="{B568B6A6-0FA7-4B6D-A9BF-8003FCF1F3F7}" vid="{2D126E74-6BD7-4358-80EE-26DF9BA444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Powerpoint_Presentation_Template_v1.1 (002)</Template>
  <TotalTime>25</TotalTime>
  <Words>552</Words>
  <Application>Microsoft Office PowerPoint</Application>
  <PresentationFormat>Widescreen</PresentationFormat>
  <Paragraphs>74</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Tw Cen MT</vt:lpstr>
      <vt:lpstr>Wingdings</vt:lpstr>
      <vt:lpstr>Office Theme</vt:lpstr>
      <vt:lpstr>PowerPoint Presentation</vt:lpstr>
      <vt:lpstr>PowerPoint Presentation</vt:lpstr>
      <vt:lpstr>PRESENTATION OUTLINE</vt:lpstr>
      <vt:lpstr>HIGHLIGHTS</vt:lpstr>
      <vt:lpstr>INCOME</vt:lpstr>
      <vt:lpstr>EXPENDITURE</vt:lpstr>
      <vt:lpstr>EXPENDITURE CONT’D</vt:lpstr>
      <vt:lpstr>SURPLUS</vt:lpstr>
      <vt:lpstr>FINANCIAL POSITION EXTRACTS</vt:lpstr>
      <vt:lpstr>FINANCIAL POSITION EXTRACTS CONT’D</vt:lpstr>
      <vt:lpstr>FINANCIAL POSITION EXTRACTS CONT’D</vt:lpstr>
      <vt:lpstr>FINANCIAL POSITION EXTRACTS CONT’D</vt:lpstr>
      <vt:lpstr>FINANCIAL POSITION EXTRACTS CONT’D</vt:lpstr>
      <vt:lpstr>QUESTION AND ANSWER SESSION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Moses K. Chitoshi</dc:creator>
  <cp:lastModifiedBy>Moses K. Chitoshi</cp:lastModifiedBy>
  <cp:revision>4</cp:revision>
  <dcterms:created xsi:type="dcterms:W3CDTF">2019-05-20T05:47:57Z</dcterms:created>
  <dcterms:modified xsi:type="dcterms:W3CDTF">2019-05-21T07:43:44Z</dcterms:modified>
</cp:coreProperties>
</file>