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72" r:id="rId9"/>
    <p:sldId id="268" r:id="rId10"/>
    <p:sldId id="269" r:id="rId11"/>
    <p:sldId id="263" r:id="rId12"/>
    <p:sldId id="264" r:id="rId13"/>
    <p:sldId id="265" r:id="rId14"/>
    <p:sldId id="266" r:id="rId15"/>
    <p:sldId id="270" r:id="rId16"/>
    <p:sldId id="267" r:id="rId17"/>
    <p:sldId id="271" r:id="rId1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ACA"/>
    <a:srgbClr val="187BCC"/>
    <a:srgbClr val="0094D6"/>
    <a:srgbClr val="008AC9"/>
    <a:srgbClr val="008AC8"/>
    <a:srgbClr val="0090D0"/>
    <a:srgbClr val="00B1F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1" d="100"/>
          <a:sy n="81" d="100"/>
        </p:scale>
        <p:origin x="120" y="678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B0A633-6AB0-4064-A8EC-448F7B461EC9}" type="datetimeFigureOut">
              <a:rPr lang="en-GB" smtClean="0"/>
              <a:t>21/05/2019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91C333-5B3C-4A57-B4C1-C8CF6BE4E7A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95397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168513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364508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1130710"/>
            <a:ext cx="2628900" cy="4601496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130710"/>
            <a:ext cx="7734300" cy="4601496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596528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64115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206478"/>
            <a:ext cx="10515600" cy="570270"/>
          </a:xfrm>
        </p:spPr>
        <p:txBody>
          <a:bodyPr anchor="b">
            <a:noAutofit/>
          </a:bodyPr>
          <a:lstStyle>
            <a:lvl1pPr algn="ctr"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1295657"/>
            <a:ext cx="10515600" cy="433822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0910184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127533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127537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803614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411623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051897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1954467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042067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1954461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1480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40971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888235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255640"/>
            <a:ext cx="10514012" cy="530943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04530" y="1260988"/>
            <a:ext cx="6172200" cy="44417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8200" y="1260986"/>
            <a:ext cx="3932237" cy="44417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3251795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09716"/>
            <a:ext cx="10515600" cy="53022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987425"/>
            <a:ext cx="3932237" cy="488156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2055718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 userDrawn="1"/>
        </p:nvSpPr>
        <p:spPr>
          <a:xfrm>
            <a:off x="0" y="6046328"/>
            <a:ext cx="12192000" cy="811672"/>
          </a:xfrm>
          <a:prstGeom prst="rect">
            <a:avLst/>
          </a:prstGeom>
          <a:solidFill>
            <a:srgbClr val="008AC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227474"/>
            <a:ext cx="10515600" cy="57877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130710"/>
            <a:ext cx="10515600" cy="483750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cxnSp>
        <p:nvCxnSpPr>
          <p:cNvPr id="9" name="Straight Connector 8"/>
          <p:cNvCxnSpPr/>
          <p:nvPr userDrawn="1"/>
        </p:nvCxnSpPr>
        <p:spPr>
          <a:xfrm flipV="1">
            <a:off x="0" y="904568"/>
            <a:ext cx="12192000" cy="9832"/>
          </a:xfrm>
          <a:prstGeom prst="line">
            <a:avLst/>
          </a:prstGeom>
          <a:ln w="19050"/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 userDrawn="1"/>
        </p:nvCxnSpPr>
        <p:spPr>
          <a:xfrm>
            <a:off x="0" y="953730"/>
            <a:ext cx="12192000" cy="9832"/>
          </a:xfrm>
          <a:prstGeom prst="line">
            <a:avLst/>
          </a:prstGeom>
          <a:ln w="19050">
            <a:solidFill>
              <a:schemeClr val="accent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5" name="Picture 14"/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" t="2675" r="293" b="2295"/>
          <a:stretch/>
        </p:blipFill>
        <p:spPr>
          <a:xfrm>
            <a:off x="9625781" y="6222739"/>
            <a:ext cx="2045109" cy="519639"/>
          </a:xfrm>
          <a:prstGeom prst="rect">
            <a:avLst/>
          </a:prstGeom>
        </p:spPr>
      </p:pic>
      <p:pic>
        <p:nvPicPr>
          <p:cNvPr id="13" name="Picture 12"/>
          <p:cNvPicPr>
            <a:picLocks noChangeAspect="1"/>
          </p:cNvPicPr>
          <p:nvPr userDrawn="1"/>
        </p:nvPicPr>
        <p:blipFill>
          <a:blip r:embed="rId14"/>
          <a:stretch>
            <a:fillRect/>
          </a:stretch>
        </p:blipFill>
        <p:spPr>
          <a:xfrm>
            <a:off x="298657" y="6046328"/>
            <a:ext cx="1079086" cy="7925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609614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008ACA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80" t="964" r="691" b="2522"/>
          <a:stretch/>
        </p:blipFill>
        <p:spPr>
          <a:xfrm>
            <a:off x="1524000" y="2228850"/>
            <a:ext cx="9115425" cy="2362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085874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b="1" dirty="0">
                <a:solidFill>
                  <a:srgbClr val="0094D6"/>
                </a:solidFill>
                <a:latin typeface="+mn-lt"/>
              </a:rPr>
              <a:t>OPERATIONAL REVIEW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ZA" b="1" dirty="0">
                <a:solidFill>
                  <a:schemeClr val="accent2"/>
                </a:solidFill>
              </a:rPr>
              <a:t>OPERATIONAL HIGHLIGHTS</a:t>
            </a:r>
            <a:endParaRPr lang="en-ZA" dirty="0"/>
          </a:p>
          <a:p>
            <a:pPr marL="0" indent="0">
              <a:buNone/>
            </a:pPr>
            <a:r>
              <a:rPr lang="en-ZA" b="1" dirty="0" smtClean="0">
                <a:solidFill>
                  <a:schemeClr val="accent2"/>
                </a:solidFill>
              </a:rPr>
              <a:t>Strengthening the ZICA Brand</a:t>
            </a:r>
          </a:p>
          <a:p>
            <a:r>
              <a:rPr lang="en-ZA" dirty="0" smtClean="0"/>
              <a:t>The Institute presented prizes in the form of an award to top graduates from various universities to study the CA Zambia Programme.</a:t>
            </a:r>
          </a:p>
          <a:p>
            <a:r>
              <a:rPr lang="en-ZA" dirty="0" smtClean="0"/>
              <a:t>Secured ZICAs participation at the One Young World summit (OYW) held in the Hague. Mr. Osman Banda represented the Institute</a:t>
            </a:r>
          </a:p>
          <a:p>
            <a:r>
              <a:rPr lang="en-ZA" dirty="0" smtClean="0"/>
              <a:t>Promoted the CA Zambia brand under the tagline “Developing Business Leaders” through various platforms. </a:t>
            </a:r>
            <a:endParaRPr lang="en-ZA" dirty="0" smtClean="0"/>
          </a:p>
          <a:p>
            <a:r>
              <a:rPr lang="en-ZA" dirty="0" smtClean="0"/>
              <a:t>Held quarterly Presidents press briefings</a:t>
            </a:r>
            <a:endParaRPr lang="en-ZA" dirty="0" smtClean="0"/>
          </a:p>
          <a:p>
            <a:endParaRPr lang="en-Z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36369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 algn="ctr">
              <a:buNone/>
            </a:pPr>
            <a:r>
              <a:rPr lang="en-ZA" b="1" dirty="0">
                <a:solidFill>
                  <a:schemeClr val="accent2"/>
                </a:solidFill>
              </a:rPr>
              <a:t>OPERATIONAL </a:t>
            </a:r>
            <a:r>
              <a:rPr lang="en-ZA" b="1" dirty="0" smtClean="0">
                <a:solidFill>
                  <a:schemeClr val="accent2"/>
                </a:solidFill>
              </a:rPr>
              <a:t>HIGHLIGHTS</a:t>
            </a:r>
            <a:endParaRPr lang="en-ZA" dirty="0" smtClean="0"/>
          </a:p>
          <a:p>
            <a:pPr marL="0" indent="0">
              <a:buNone/>
            </a:pPr>
            <a:r>
              <a:rPr lang="en-ZA" b="1" dirty="0" smtClean="0">
                <a:solidFill>
                  <a:schemeClr val="accent2"/>
                </a:solidFill>
              </a:rPr>
              <a:t>Parliamentary </a:t>
            </a:r>
            <a:r>
              <a:rPr lang="en-ZA" b="1" dirty="0">
                <a:solidFill>
                  <a:schemeClr val="accent2"/>
                </a:solidFill>
              </a:rPr>
              <a:t>submissions</a:t>
            </a:r>
            <a:endParaRPr lang="en-US" b="1" dirty="0">
              <a:solidFill>
                <a:schemeClr val="accent2"/>
              </a:solidFill>
            </a:endParaRPr>
          </a:p>
          <a:p>
            <a:pPr>
              <a:lnSpc>
                <a:spcPct val="150000"/>
              </a:lnSpc>
            </a:pPr>
            <a:r>
              <a:rPr lang="en-ZA" dirty="0" smtClean="0"/>
              <a:t>The Institute made submissions to parliament on the following Bills:</a:t>
            </a:r>
          </a:p>
          <a:p>
            <a:pPr lvl="1">
              <a:lnSpc>
                <a:spcPct val="150000"/>
              </a:lnSpc>
            </a:pPr>
            <a:r>
              <a:rPr lang="en-ZA" dirty="0" smtClean="0"/>
              <a:t>Customs and Excise Amendment Bill,</a:t>
            </a:r>
          </a:p>
          <a:p>
            <a:pPr lvl="1">
              <a:lnSpc>
                <a:spcPct val="150000"/>
              </a:lnSpc>
            </a:pPr>
            <a:r>
              <a:rPr lang="en-ZA" dirty="0" smtClean="0"/>
              <a:t>Insurance Premium Levy Amendment Bill,</a:t>
            </a:r>
          </a:p>
          <a:p>
            <a:pPr lvl="1">
              <a:lnSpc>
                <a:spcPct val="150000"/>
              </a:lnSpc>
            </a:pPr>
            <a:r>
              <a:rPr lang="en-ZA" dirty="0" smtClean="0"/>
              <a:t>Mines and Minerals Development Amendment Bill,</a:t>
            </a:r>
          </a:p>
          <a:p>
            <a:pPr lvl="1">
              <a:lnSpc>
                <a:spcPct val="150000"/>
              </a:lnSpc>
            </a:pPr>
            <a:r>
              <a:rPr lang="en-ZA" dirty="0" smtClean="0"/>
              <a:t>Value Added Tax Amendment Bill,</a:t>
            </a:r>
          </a:p>
          <a:p>
            <a:pPr lvl="1">
              <a:lnSpc>
                <a:spcPct val="150000"/>
              </a:lnSpc>
            </a:pPr>
            <a:r>
              <a:rPr lang="en-ZA" dirty="0" smtClean="0"/>
              <a:t>Income Tax Amendment Bill,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The Institute submitted comments on the proposed 2019 National Budget.</a:t>
            </a:r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27474"/>
            <a:ext cx="10515600" cy="995684"/>
          </a:xfrm>
        </p:spPr>
        <p:txBody>
          <a:bodyPr>
            <a:noAutofit/>
          </a:bodyPr>
          <a:lstStyle/>
          <a:p>
            <a:r>
              <a:rPr lang="en-ZA" sz="3200" b="1" dirty="0">
                <a:solidFill>
                  <a:srgbClr val="0094D6"/>
                </a:solidFill>
                <a:latin typeface="+mn-lt"/>
              </a:rPr>
              <a:t>OPERATIONAL REVIEW</a:t>
            </a:r>
            <a:r>
              <a:rPr lang="en-US" altLang="en-US" sz="3200" b="1" dirty="0" smtClean="0">
                <a:solidFill>
                  <a:srgbClr val="0094D6"/>
                </a:solidFill>
                <a:latin typeface="+mn-lt"/>
              </a:rPr>
              <a:t/>
            </a:r>
            <a:br>
              <a:rPr lang="en-US" altLang="en-US" sz="3200" b="1" dirty="0" smtClean="0">
                <a:solidFill>
                  <a:srgbClr val="0094D6"/>
                </a:solidFill>
                <a:latin typeface="+mn-lt"/>
              </a:rPr>
            </a:br>
            <a:endParaRPr lang="en-US" sz="3200" b="1" dirty="0">
              <a:solidFill>
                <a:srgbClr val="0094D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2838252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 algn="ctr">
              <a:buNone/>
            </a:pPr>
            <a:r>
              <a:rPr lang="en-ZA" b="1" dirty="0">
                <a:solidFill>
                  <a:schemeClr val="accent2"/>
                </a:solidFill>
              </a:rPr>
              <a:t>OPERATIONAL </a:t>
            </a:r>
            <a:r>
              <a:rPr lang="en-ZA" b="1" dirty="0" smtClean="0">
                <a:solidFill>
                  <a:schemeClr val="accent2"/>
                </a:solidFill>
              </a:rPr>
              <a:t>HIGHLIGHTS</a:t>
            </a:r>
            <a:endParaRPr lang="en-ZA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ZA" b="1" dirty="0" smtClean="0">
                <a:solidFill>
                  <a:schemeClr val="accent2"/>
                </a:solidFill>
              </a:rPr>
              <a:t>Development </a:t>
            </a:r>
            <a:r>
              <a:rPr lang="en-ZA" b="1" dirty="0">
                <a:solidFill>
                  <a:schemeClr val="accent2"/>
                </a:solidFill>
              </a:rPr>
              <a:t>of Standards</a:t>
            </a:r>
          </a:p>
          <a:p>
            <a:r>
              <a:rPr lang="en-ZA" dirty="0"/>
              <a:t>The Institute issued advisory notes on (IFRS) 9: Financial Instruments</a:t>
            </a:r>
          </a:p>
          <a:p>
            <a:r>
              <a:rPr lang="en-ZA" dirty="0"/>
              <a:t>The Institute developed the public advisory note SI34-the accountants client fees for professional </a:t>
            </a:r>
            <a:r>
              <a:rPr lang="en-ZA" dirty="0" smtClean="0"/>
              <a:t>services. </a:t>
            </a:r>
          </a:p>
          <a:p>
            <a:pPr marL="0" indent="0">
              <a:buNone/>
              <a:defRPr/>
            </a:pPr>
            <a:r>
              <a:rPr lang="en-GB" b="1" dirty="0" smtClean="0">
                <a:solidFill>
                  <a:schemeClr val="accent2"/>
                </a:solidFill>
              </a:rPr>
              <a:t>Employer Sensitisation</a:t>
            </a:r>
            <a:endParaRPr lang="en-GB" b="1" dirty="0">
              <a:solidFill>
                <a:schemeClr val="accent2"/>
              </a:solidFill>
            </a:endParaRPr>
          </a:p>
          <a:p>
            <a:pPr>
              <a:defRPr/>
            </a:pPr>
            <a:r>
              <a:rPr lang="en-GB" dirty="0"/>
              <a:t>The Institute conducted a total of </a:t>
            </a:r>
            <a:r>
              <a:rPr lang="en-GB" dirty="0" smtClean="0"/>
              <a:t>37 employer visitations and inspections</a:t>
            </a:r>
          </a:p>
          <a:p>
            <a:pPr>
              <a:defRPr/>
            </a:pPr>
            <a:r>
              <a:rPr lang="en-GB" dirty="0" smtClean="0"/>
              <a:t>The </a:t>
            </a:r>
            <a:r>
              <a:rPr lang="en-GB" dirty="0"/>
              <a:t>Institute also carried out off-site practice reviews on the large firms.</a:t>
            </a:r>
          </a:p>
          <a:p>
            <a:pPr>
              <a:defRPr/>
            </a:pPr>
            <a:r>
              <a:rPr lang="en-GB" dirty="0"/>
              <a:t>Overall the reports indicated that the quality of audit work has continued to improve.</a:t>
            </a:r>
            <a:endParaRPr lang="en-US" altLang="en-US" sz="3200" dirty="0"/>
          </a:p>
          <a:p>
            <a:endParaRPr lang="en-ZA" dirty="0"/>
          </a:p>
          <a:p>
            <a:endParaRPr lang="en-US" dirty="0"/>
          </a:p>
        </p:txBody>
      </p:sp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838200" y="227474"/>
            <a:ext cx="10515600" cy="903236"/>
          </a:xfrm>
        </p:spPr>
        <p:txBody>
          <a:bodyPr>
            <a:noAutofit/>
          </a:bodyPr>
          <a:lstStyle/>
          <a:p>
            <a:r>
              <a:rPr lang="en-ZA" sz="3200" b="1" dirty="0">
                <a:solidFill>
                  <a:srgbClr val="0094D6"/>
                </a:solidFill>
                <a:latin typeface="+mn-lt"/>
              </a:rPr>
              <a:t>OPERATIONAL REVIEW</a:t>
            </a:r>
            <a:r>
              <a:rPr lang="en-US" altLang="en-US" sz="3200" b="1" dirty="0" smtClean="0">
                <a:solidFill>
                  <a:srgbClr val="0094D6"/>
                </a:solidFill>
                <a:latin typeface="+mn-lt"/>
              </a:rPr>
              <a:t/>
            </a:r>
            <a:br>
              <a:rPr lang="en-US" altLang="en-US" sz="3200" b="1" dirty="0" smtClean="0">
                <a:solidFill>
                  <a:srgbClr val="0094D6"/>
                </a:solidFill>
                <a:latin typeface="+mn-lt"/>
              </a:rPr>
            </a:br>
            <a:endParaRPr lang="en-US" sz="3200" b="1" dirty="0">
              <a:solidFill>
                <a:srgbClr val="0094D6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31879450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b="1" dirty="0">
                <a:solidFill>
                  <a:srgbClr val="0094D6"/>
                </a:solidFill>
                <a:latin typeface="+mn-lt"/>
              </a:rPr>
              <a:t>OPERATIONAL REVIEW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b="1" dirty="0">
                <a:solidFill>
                  <a:schemeClr val="accent2"/>
                </a:solidFill>
              </a:rPr>
              <a:t>OPERATIONAL </a:t>
            </a:r>
            <a:r>
              <a:rPr lang="en-ZA" b="1" dirty="0" smtClean="0">
                <a:solidFill>
                  <a:schemeClr val="accent2"/>
                </a:solidFill>
              </a:rPr>
              <a:t>HIGHLIGHTS</a:t>
            </a:r>
            <a:endParaRPr lang="en-ZA" b="1" dirty="0">
              <a:solidFill>
                <a:schemeClr val="accent2"/>
              </a:solidFill>
            </a:endParaRPr>
          </a:p>
          <a:p>
            <a:pPr marL="0" indent="0">
              <a:buNone/>
            </a:pPr>
            <a:r>
              <a:rPr lang="en-ZA" b="1" dirty="0" smtClean="0">
                <a:solidFill>
                  <a:schemeClr val="accent2"/>
                </a:solidFill>
              </a:rPr>
              <a:t>Investments</a:t>
            </a:r>
          </a:p>
          <a:p>
            <a:pPr algn="just"/>
            <a:r>
              <a:rPr lang="en-ZA" dirty="0" smtClean="0"/>
              <a:t>The Institute continued to engage various institutions in order to raise financing for the construction of the ultra-modern office complex  </a:t>
            </a:r>
          </a:p>
          <a:p>
            <a:pPr algn="just"/>
            <a:r>
              <a:rPr lang="en-ZA" dirty="0" smtClean="0"/>
              <a:t>The Institute engaged China State Construction Engineering Corporation Limited as the </a:t>
            </a:r>
            <a:r>
              <a:rPr lang="en-ZA" dirty="0"/>
              <a:t>C</a:t>
            </a:r>
            <a:r>
              <a:rPr lang="en-ZA" dirty="0" smtClean="0"/>
              <a:t>ontractor for SNICC on design, finance brokerage, construct and transfer basis. </a:t>
            </a:r>
          </a:p>
          <a:p>
            <a:pPr algn="just"/>
            <a:r>
              <a:rPr lang="en-ZA" dirty="0" smtClean="0"/>
              <a:t>The process of undertaking the Environmental Impact Assessment (EIA) commenced.</a:t>
            </a:r>
          </a:p>
          <a:p>
            <a:pPr algn="just"/>
            <a:r>
              <a:rPr lang="en-ZA" dirty="0" smtClean="0"/>
              <a:t>ZICA Property Fund: (666) members contributed to the fund.   </a:t>
            </a:r>
          </a:p>
          <a:p>
            <a:pPr algn="just"/>
            <a:endParaRPr lang="en-ZA" dirty="0" smtClean="0"/>
          </a:p>
          <a:p>
            <a:pPr algn="just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64968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b="1" dirty="0">
                <a:solidFill>
                  <a:srgbClr val="0094D6"/>
                </a:solidFill>
                <a:latin typeface="+mn-lt"/>
              </a:rPr>
              <a:t>COLLABORATION WITH STAKEHOLDERS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ZA" dirty="0" smtClean="0">
                <a:solidFill>
                  <a:schemeClr val="accent2"/>
                </a:solidFill>
              </a:rPr>
              <a:t>Stakeholder engagement</a:t>
            </a:r>
          </a:p>
          <a:p>
            <a:r>
              <a:rPr lang="en-ZA" dirty="0" smtClean="0"/>
              <a:t>Report of Standards and Codes (ROSC) was approved by the Steering Committee chaired by Secretary to the Treasury. </a:t>
            </a:r>
          </a:p>
          <a:p>
            <a:pPr marL="0" indent="0">
              <a:buNone/>
            </a:pPr>
            <a:r>
              <a:rPr lang="en-ZA" dirty="0" smtClean="0">
                <a:solidFill>
                  <a:schemeClr val="accent2"/>
                </a:solidFill>
              </a:rPr>
              <a:t>Budget Analysis Dinner</a:t>
            </a:r>
          </a:p>
          <a:p>
            <a:r>
              <a:rPr lang="en-ZA" dirty="0" smtClean="0"/>
              <a:t>The Institute held a budget analysis dinner to give stakeholders an appreciation of the implications of the 2018 budget</a:t>
            </a:r>
          </a:p>
          <a:p>
            <a:pPr marL="0" indent="0">
              <a:buNone/>
            </a:pPr>
            <a:r>
              <a:rPr lang="en-ZA" dirty="0" smtClean="0">
                <a:solidFill>
                  <a:schemeClr val="accent2"/>
                </a:solidFill>
              </a:rPr>
              <a:t>Partnership with Industry on </a:t>
            </a:r>
            <a:r>
              <a:rPr lang="en-ZA" dirty="0">
                <a:solidFill>
                  <a:schemeClr val="accent2"/>
                </a:solidFill>
              </a:rPr>
              <a:t>P</a:t>
            </a:r>
            <a:r>
              <a:rPr lang="en-ZA" dirty="0" smtClean="0">
                <a:solidFill>
                  <a:schemeClr val="accent2"/>
                </a:solidFill>
              </a:rPr>
              <a:t>ractical Training </a:t>
            </a:r>
          </a:p>
          <a:p>
            <a:r>
              <a:rPr lang="en-ZA" dirty="0" smtClean="0"/>
              <a:t>The Institute signed nineteen (19) MoUs with employers</a:t>
            </a:r>
          </a:p>
          <a:p>
            <a:pPr marL="0" indent="0">
              <a:buNone/>
            </a:pPr>
            <a:r>
              <a:rPr lang="en-ZA" dirty="0" smtClean="0">
                <a:solidFill>
                  <a:schemeClr val="accent2"/>
                </a:solidFill>
              </a:rPr>
              <a:t>Chartered Accountant Worldwide (CAW)</a:t>
            </a:r>
          </a:p>
          <a:p>
            <a:r>
              <a:rPr lang="en-ZA" dirty="0" smtClean="0"/>
              <a:t>The Institute continued to be an Associate Member of CAW.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24078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b="1" dirty="0" smtClean="0">
                <a:solidFill>
                  <a:srgbClr val="0094D6"/>
                </a:solidFill>
                <a:latin typeface="+mn-lt"/>
              </a:rPr>
              <a:t>SUSTAINABILITY REPORT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 altLang="en-US" sz="2400" dirty="0" smtClean="0"/>
          </a:p>
          <a:p>
            <a:pPr marL="0" indent="0">
              <a:lnSpc>
                <a:spcPct val="150000"/>
              </a:lnSpc>
              <a:buNone/>
            </a:pPr>
            <a:r>
              <a:rPr lang="en-GB" altLang="en-US" dirty="0" smtClean="0"/>
              <a:t>The </a:t>
            </a:r>
            <a:r>
              <a:rPr lang="en-GB" altLang="en-US" dirty="0"/>
              <a:t>Institute strives to be a good corporate citizen in all areas where it </a:t>
            </a:r>
            <a:r>
              <a:rPr lang="en-GB" altLang="en-US" dirty="0" smtClean="0"/>
              <a:t>operates.</a:t>
            </a:r>
            <a:endParaRPr lang="en-GB" altLang="en-US" sz="2400" dirty="0" smtClean="0"/>
          </a:p>
          <a:p>
            <a:pPr>
              <a:lnSpc>
                <a:spcPct val="150000"/>
              </a:lnSpc>
            </a:pPr>
            <a:r>
              <a:rPr lang="en-GB" altLang="en-US" b="1" dirty="0" smtClean="0"/>
              <a:t>Supported </a:t>
            </a:r>
            <a:r>
              <a:rPr lang="en-GB" altLang="en-US" b="1" dirty="0"/>
              <a:t>the vulnerable in society </a:t>
            </a:r>
            <a:r>
              <a:rPr lang="en-GB" altLang="en-US" dirty="0"/>
              <a:t>– </a:t>
            </a:r>
            <a:r>
              <a:rPr lang="en-GB" altLang="en-US" dirty="0" smtClean="0"/>
              <a:t>donation was made </a:t>
            </a:r>
            <a:r>
              <a:rPr lang="en-GB" altLang="en-US" dirty="0"/>
              <a:t>to </a:t>
            </a:r>
            <a:r>
              <a:rPr lang="en-GB" altLang="en-US" dirty="0" smtClean="0"/>
              <a:t>St. Marks Secondary School in Mapanza in Choma for construction of an ablution block.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69456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en-US" sz="3200" b="1" dirty="0" smtClean="0">
                <a:solidFill>
                  <a:srgbClr val="0094D6"/>
                </a:solidFill>
                <a:latin typeface="+mn-lt"/>
              </a:rPr>
              <a:t>CORPORATE </a:t>
            </a:r>
            <a:r>
              <a:rPr lang="en-US" altLang="en-US" sz="3200" b="1" dirty="0">
                <a:solidFill>
                  <a:srgbClr val="0094D6"/>
                </a:solidFill>
                <a:latin typeface="+mn-lt"/>
              </a:rPr>
              <a:t>GOVERNANCE </a:t>
            </a:r>
            <a:r>
              <a:rPr lang="en-US" altLang="en-US" sz="3200" b="1" dirty="0" smtClean="0">
                <a:solidFill>
                  <a:srgbClr val="0094D6"/>
                </a:solidFill>
                <a:latin typeface="+mn-lt"/>
              </a:rPr>
              <a:t>REPORT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150000"/>
              </a:lnSpc>
            </a:pPr>
            <a:r>
              <a:rPr lang="en-GB" altLang="en-US" dirty="0"/>
              <a:t>The Institute followed the good tenants of Corporate Governance. </a:t>
            </a:r>
          </a:p>
          <a:p>
            <a:pPr>
              <a:lnSpc>
                <a:spcPct val="150000"/>
              </a:lnSpc>
            </a:pPr>
            <a:r>
              <a:rPr lang="en-GB" altLang="en-US" dirty="0"/>
              <a:t>The Council and its Committees met quarterly.  </a:t>
            </a:r>
          </a:p>
          <a:p>
            <a:pPr>
              <a:lnSpc>
                <a:spcPct val="150000"/>
              </a:lnSpc>
            </a:pPr>
            <a:r>
              <a:rPr lang="en-GB" altLang="en-US" dirty="0"/>
              <a:t>Council continued to make policy decisions on the affairs of the Institute.</a:t>
            </a:r>
          </a:p>
          <a:p>
            <a:pPr>
              <a:lnSpc>
                <a:spcPct val="150000"/>
              </a:lnSpc>
            </a:pPr>
            <a:r>
              <a:rPr lang="en-GB" altLang="en-US" dirty="0"/>
              <a:t>The day-to-day running of the Institute was delegated to Management.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6310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b="1" dirty="0" smtClean="0">
                <a:solidFill>
                  <a:schemeClr val="accent1"/>
                </a:solidFill>
                <a:latin typeface="+mn-lt"/>
              </a:rPr>
              <a:t>CONCLUSION</a:t>
            </a:r>
            <a:endParaRPr lang="en-US" sz="3200" b="1" dirty="0">
              <a:solidFill>
                <a:schemeClr val="accent1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defRPr/>
            </a:pPr>
            <a:endParaRPr lang="en-GB" dirty="0" smtClean="0"/>
          </a:p>
          <a:p>
            <a:pPr marL="0" indent="0" algn="just">
              <a:buNone/>
              <a:defRPr/>
            </a:pPr>
            <a:r>
              <a:rPr lang="en-GB" dirty="0" smtClean="0"/>
              <a:t>I </a:t>
            </a:r>
            <a:r>
              <a:rPr lang="en-GB" dirty="0"/>
              <a:t>wish to also express my gratitude to Council members, the Management Team, the general membership and indeed all other stakeholders for the commitment and support rendered during the period.</a:t>
            </a:r>
          </a:p>
          <a:p>
            <a:pPr>
              <a:defRPr/>
            </a:pPr>
            <a:endParaRPr lang="en-GB" b="1" dirty="0"/>
          </a:p>
          <a:p>
            <a:pPr>
              <a:defRPr/>
            </a:pPr>
            <a:endParaRPr lang="en-GB" b="1" dirty="0"/>
          </a:p>
          <a:p>
            <a:pPr marL="0" indent="0" algn="ctr">
              <a:buFont typeface="Wingdings 2" panose="05020102010507070707" pitchFamily="18" charset="2"/>
              <a:buNone/>
              <a:defRPr/>
            </a:pPr>
            <a:r>
              <a:rPr lang="en-US" altLang="en-US" b="1" dirty="0"/>
              <a:t>THANK YOU </a:t>
            </a:r>
          </a:p>
          <a:p>
            <a:pPr marL="0" indent="0">
              <a:buNone/>
              <a:defRPr/>
            </a:pP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7058255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6948" y="1068779"/>
            <a:ext cx="10515600" cy="469075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altLang="en-US" b="1" dirty="0" smtClean="0"/>
          </a:p>
          <a:p>
            <a:pPr marL="0" indent="0" algn="ctr">
              <a:buNone/>
            </a:pPr>
            <a:endParaRPr lang="en-US" altLang="en-US" b="1" dirty="0"/>
          </a:p>
          <a:p>
            <a:pPr marL="0" indent="0" algn="ctr">
              <a:buNone/>
            </a:pPr>
            <a:r>
              <a:rPr lang="en-US" altLang="en-US" sz="3200" b="1" dirty="0" smtClean="0">
                <a:solidFill>
                  <a:srgbClr val="0094D6"/>
                </a:solidFill>
              </a:rPr>
              <a:t>PRESIDENT’S ANNUAL REPORT FOR 2018</a:t>
            </a:r>
            <a:endParaRPr lang="en-US" altLang="en-US" sz="3200" b="1" dirty="0" smtClean="0"/>
          </a:p>
          <a:p>
            <a:pPr marL="0" indent="0" algn="ctr">
              <a:buNone/>
            </a:pPr>
            <a:endParaRPr lang="en-US" altLang="en-US" b="1" dirty="0" smtClean="0"/>
          </a:p>
          <a:p>
            <a:pPr marL="0" indent="0" algn="ctr">
              <a:buNone/>
            </a:pPr>
            <a:r>
              <a:rPr lang="en-US" altLang="en-US" sz="2400" b="1" dirty="0" smtClean="0"/>
              <a:t>34</a:t>
            </a:r>
            <a:r>
              <a:rPr lang="en-US" altLang="en-US" sz="2400" b="1" baseline="30000" dirty="0" smtClean="0"/>
              <a:t>th</a:t>
            </a:r>
            <a:r>
              <a:rPr lang="en-US" altLang="en-US" sz="2400" b="1" dirty="0" smtClean="0"/>
              <a:t>  Ann</a:t>
            </a:r>
            <a:r>
              <a:rPr lang="en-US" altLang="en-US" sz="2400" b="1" dirty="0"/>
              <a:t>ual General Meeting</a:t>
            </a:r>
            <a:endParaRPr lang="en-US" sz="2400" dirty="0"/>
          </a:p>
          <a:p>
            <a:pPr marL="0" indent="0" algn="ctr">
              <a:buNone/>
            </a:pPr>
            <a:r>
              <a:rPr lang="en-US" altLang="en-US" sz="2400" b="1" dirty="0"/>
              <a:t/>
            </a:r>
            <a:br>
              <a:rPr lang="en-US" altLang="en-US" sz="2400" b="1" dirty="0"/>
            </a:br>
            <a:r>
              <a:rPr lang="en-US" altLang="en-US" sz="2400" b="1" dirty="0">
                <a:solidFill>
                  <a:srgbClr val="0070C0"/>
                </a:solidFill>
              </a:rPr>
              <a:t>AVANI Victoria Falls </a:t>
            </a:r>
            <a:r>
              <a:rPr lang="en-US" altLang="en-US" sz="2400" b="1" dirty="0" smtClean="0">
                <a:solidFill>
                  <a:srgbClr val="0070C0"/>
                </a:solidFill>
              </a:rPr>
              <a:t>Resorts, </a:t>
            </a:r>
            <a:r>
              <a:rPr lang="en-US" altLang="en-US" sz="2400" b="1" dirty="0">
                <a:solidFill>
                  <a:srgbClr val="0070C0"/>
                </a:solidFill>
              </a:rPr>
              <a:t>Livingstone </a:t>
            </a:r>
            <a:br>
              <a:rPr lang="en-US" altLang="en-US" sz="2400" b="1" dirty="0">
                <a:solidFill>
                  <a:srgbClr val="0070C0"/>
                </a:solidFill>
              </a:rPr>
            </a:br>
            <a:r>
              <a:rPr lang="en-US" altLang="en-US" sz="2400" b="1" dirty="0">
                <a:solidFill>
                  <a:srgbClr val="0070C0"/>
                </a:solidFill>
              </a:rPr>
              <a:t/>
            </a:r>
            <a:br>
              <a:rPr lang="en-US" altLang="en-US" sz="2400" b="1" dirty="0">
                <a:solidFill>
                  <a:srgbClr val="0070C0"/>
                </a:solidFill>
              </a:rPr>
            </a:br>
            <a:r>
              <a:rPr lang="en-US" altLang="en-US" sz="2400" b="1" dirty="0">
                <a:solidFill>
                  <a:srgbClr val="0070C0"/>
                </a:solidFill>
              </a:rPr>
              <a:t>25</a:t>
            </a:r>
            <a:r>
              <a:rPr lang="en-US" altLang="en-US" sz="2400" b="1" baseline="30000" dirty="0">
                <a:solidFill>
                  <a:srgbClr val="0070C0"/>
                </a:solidFill>
              </a:rPr>
              <a:t>th</a:t>
            </a:r>
            <a:r>
              <a:rPr lang="en-US" altLang="en-US" sz="2400" b="1" dirty="0">
                <a:solidFill>
                  <a:srgbClr val="0070C0"/>
                </a:solidFill>
              </a:rPr>
              <a:t>  May 2019 </a:t>
            </a:r>
            <a:br>
              <a:rPr lang="en-US" altLang="en-US" sz="2400" b="1" dirty="0">
                <a:solidFill>
                  <a:srgbClr val="0070C0"/>
                </a:solidFill>
              </a:rPr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185748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b="1" dirty="0" smtClean="0">
                <a:solidFill>
                  <a:srgbClr val="0094D6"/>
                </a:solidFill>
                <a:latin typeface="+mn-lt"/>
              </a:rPr>
              <a:t>OUTLINE</a:t>
            </a:r>
            <a:endParaRPr lang="en-US" sz="3200" b="1" dirty="0">
              <a:solidFill>
                <a:srgbClr val="0094D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344466"/>
            <a:ext cx="10515600" cy="4118184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80000"/>
              </a:lnSpc>
              <a:defRPr/>
            </a:pPr>
            <a:r>
              <a:rPr lang="en-US" altLang="en-US" dirty="0"/>
              <a:t>Economic </a:t>
            </a:r>
            <a:r>
              <a:rPr lang="en-US" altLang="en-US" dirty="0" smtClean="0"/>
              <a:t>Performance,</a:t>
            </a:r>
            <a:endParaRPr lang="en-US" altLang="en-US" dirty="0"/>
          </a:p>
          <a:p>
            <a:pPr>
              <a:lnSpc>
                <a:spcPct val="80000"/>
              </a:lnSpc>
              <a:defRPr/>
            </a:pPr>
            <a:endParaRPr lang="en-US" altLang="en-US" sz="1800" dirty="0"/>
          </a:p>
          <a:p>
            <a:pPr>
              <a:lnSpc>
                <a:spcPct val="80000"/>
              </a:lnSpc>
              <a:defRPr/>
            </a:pPr>
            <a:r>
              <a:rPr lang="en-US" altLang="en-US" dirty="0"/>
              <a:t>Operational </a:t>
            </a:r>
            <a:r>
              <a:rPr lang="en-US" altLang="en-US" dirty="0" smtClean="0"/>
              <a:t>Review,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altLang="en-US" sz="1800" dirty="0"/>
          </a:p>
          <a:p>
            <a:pPr>
              <a:lnSpc>
                <a:spcPct val="80000"/>
              </a:lnSpc>
              <a:defRPr/>
            </a:pPr>
            <a:r>
              <a:rPr lang="en-US" altLang="en-US" dirty="0"/>
              <a:t>Collaboration with </a:t>
            </a:r>
            <a:r>
              <a:rPr lang="en-US" altLang="en-US" dirty="0" smtClean="0"/>
              <a:t>Stakeholders, </a:t>
            </a:r>
            <a:endParaRPr lang="en-US" altLang="en-US" dirty="0"/>
          </a:p>
          <a:p>
            <a:pPr>
              <a:lnSpc>
                <a:spcPct val="80000"/>
              </a:lnSpc>
              <a:defRPr/>
            </a:pPr>
            <a:endParaRPr lang="en-US" altLang="en-US" sz="1800" dirty="0"/>
          </a:p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Sustainability Report,</a:t>
            </a:r>
          </a:p>
          <a:p>
            <a:pPr marL="0" indent="0">
              <a:lnSpc>
                <a:spcPct val="80000"/>
              </a:lnSpc>
              <a:buNone/>
              <a:defRPr/>
            </a:pPr>
            <a:endParaRPr lang="en-US" altLang="en-US" dirty="0" smtClean="0"/>
          </a:p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Corporate </a:t>
            </a:r>
            <a:r>
              <a:rPr lang="en-US" altLang="en-US" dirty="0"/>
              <a:t>Governance </a:t>
            </a:r>
            <a:r>
              <a:rPr lang="en-US" altLang="en-US" dirty="0" smtClean="0"/>
              <a:t>Report,</a:t>
            </a:r>
            <a:endParaRPr lang="en-US" altLang="en-US" dirty="0"/>
          </a:p>
          <a:p>
            <a:pPr marL="0" indent="0">
              <a:lnSpc>
                <a:spcPct val="80000"/>
              </a:lnSpc>
              <a:buNone/>
              <a:defRPr/>
            </a:pPr>
            <a:endParaRPr lang="en-US" altLang="en-US" sz="1800" dirty="0"/>
          </a:p>
          <a:p>
            <a:pPr>
              <a:lnSpc>
                <a:spcPct val="80000"/>
              </a:lnSpc>
              <a:defRPr/>
            </a:pPr>
            <a:r>
              <a:rPr lang="en-US" altLang="en-US" dirty="0" smtClean="0"/>
              <a:t>Conclusion. </a:t>
            </a:r>
            <a:endParaRPr lang="en-US" alt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43508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b="1" dirty="0" smtClean="0">
                <a:solidFill>
                  <a:srgbClr val="0094D6"/>
                </a:solidFill>
                <a:latin typeface="+mn-lt"/>
              </a:rPr>
              <a:t>ECONOMIC PERFORMANCE</a:t>
            </a:r>
            <a:endParaRPr lang="en-US" sz="3200" b="1" dirty="0">
              <a:solidFill>
                <a:srgbClr val="0094D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130710"/>
            <a:ext cx="9564584" cy="4837503"/>
          </a:xfrm>
        </p:spPr>
        <p:txBody>
          <a:bodyPr/>
          <a:lstStyle/>
          <a:p>
            <a:pPr>
              <a:lnSpc>
                <a:spcPct val="150000"/>
              </a:lnSpc>
            </a:pPr>
            <a:r>
              <a:rPr lang="en-ZA" dirty="0" smtClean="0"/>
              <a:t>GDP Growth closed at 3.5%,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Public debt is estimated to have increased to 72.5% of GDP, 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Inflation increased to an estimated 7.6%,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Strengthening of the US Dollar,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Continued significant dependency on commodity (Copper) exports.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5247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b="1" dirty="0" smtClean="0">
                <a:solidFill>
                  <a:srgbClr val="0094D6"/>
                </a:solidFill>
                <a:latin typeface="+mn-lt"/>
              </a:rPr>
              <a:t>OPERATIONAL REVIEW</a:t>
            </a:r>
            <a:endParaRPr lang="en-US" sz="3200" b="1" dirty="0">
              <a:solidFill>
                <a:srgbClr val="0094D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ZA" b="1" dirty="0" smtClean="0">
                <a:solidFill>
                  <a:schemeClr val="accent2"/>
                </a:solidFill>
              </a:rPr>
              <a:t>FINANCIAL HIGHLIGHTS</a:t>
            </a:r>
          </a:p>
          <a:p>
            <a:pPr>
              <a:lnSpc>
                <a:spcPct val="150000"/>
              </a:lnSpc>
            </a:pPr>
            <a:r>
              <a:rPr lang="en-ZA" b="1" dirty="0" smtClean="0">
                <a:solidFill>
                  <a:srgbClr val="0094D6"/>
                </a:solidFill>
                <a:latin typeface="+mj-lt"/>
              </a:rPr>
              <a:t>INCOME</a:t>
            </a:r>
            <a:r>
              <a:rPr lang="en-ZA" dirty="0" smtClean="0"/>
              <a:t>: total income for the year was ZMW 45.343 million ( 2017: ZMW 41.269 million).</a:t>
            </a:r>
          </a:p>
          <a:p>
            <a:pPr>
              <a:lnSpc>
                <a:spcPct val="150000"/>
              </a:lnSpc>
            </a:pPr>
            <a:r>
              <a:rPr lang="en-ZA" b="1" dirty="0" smtClean="0">
                <a:solidFill>
                  <a:srgbClr val="0094D6"/>
                </a:solidFill>
                <a:latin typeface="+mj-lt"/>
              </a:rPr>
              <a:t>EXPENDITURE</a:t>
            </a:r>
            <a:r>
              <a:rPr lang="en-ZA" dirty="0" smtClean="0"/>
              <a:t>: total expenditure for the year was ZMW 41.031 million (2017:ZMW 37.516 million).</a:t>
            </a:r>
          </a:p>
          <a:p>
            <a:pPr>
              <a:lnSpc>
                <a:spcPct val="150000"/>
              </a:lnSpc>
            </a:pPr>
            <a:r>
              <a:rPr lang="en-ZA" b="1" dirty="0" smtClean="0">
                <a:solidFill>
                  <a:srgbClr val="0094D6"/>
                </a:solidFill>
                <a:latin typeface="+mj-lt"/>
              </a:rPr>
              <a:t>SURPLUS</a:t>
            </a:r>
            <a:r>
              <a:rPr lang="en-ZA" dirty="0" smtClean="0"/>
              <a:t>: total surplus for the year was ZMW 4.311 million (2017: ZMW 3.752 million).</a:t>
            </a:r>
          </a:p>
          <a:p>
            <a:pPr>
              <a:lnSpc>
                <a:spcPct val="150000"/>
              </a:lnSpc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298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200" b="1" dirty="0">
                <a:solidFill>
                  <a:srgbClr val="0094D6"/>
                </a:solidFill>
                <a:latin typeface="+mn-lt"/>
              </a:rPr>
              <a:t>OPERATIONAL REVIEW</a:t>
            </a:r>
            <a:endParaRPr lang="en-US" sz="3200" b="1" dirty="0">
              <a:solidFill>
                <a:srgbClr val="0094D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n-ZA" b="1" dirty="0" smtClean="0">
                <a:solidFill>
                  <a:schemeClr val="accent2"/>
                </a:solidFill>
              </a:rPr>
              <a:t>OPERATIONAL HIGHLIGHTS</a:t>
            </a:r>
          </a:p>
          <a:p>
            <a:pPr marL="0" indent="0">
              <a:lnSpc>
                <a:spcPct val="150000"/>
              </a:lnSpc>
              <a:buNone/>
            </a:pPr>
            <a:r>
              <a:rPr lang="en-ZA" b="1" dirty="0" smtClean="0">
                <a:solidFill>
                  <a:schemeClr val="accent2"/>
                </a:solidFill>
              </a:rPr>
              <a:t>Membership </a:t>
            </a:r>
          </a:p>
          <a:p>
            <a:pPr algn="just">
              <a:lnSpc>
                <a:spcPct val="150000"/>
              </a:lnSpc>
            </a:pPr>
            <a:r>
              <a:rPr lang="en-ZA" b="1" dirty="0" smtClean="0">
                <a:solidFill>
                  <a:srgbClr val="187BCC"/>
                </a:solidFill>
                <a:latin typeface="+mj-lt"/>
              </a:rPr>
              <a:t>Full members</a:t>
            </a:r>
            <a:r>
              <a:rPr lang="en-ZA" dirty="0" smtClean="0"/>
              <a:t>: a total of 6,640 registered in 2018 compared to 6,243 members in 2017 representing 95% retention.</a:t>
            </a:r>
          </a:p>
          <a:p>
            <a:pPr algn="just">
              <a:lnSpc>
                <a:spcPct val="150000"/>
              </a:lnSpc>
            </a:pPr>
            <a:r>
              <a:rPr lang="en-ZA" b="1" dirty="0" smtClean="0">
                <a:solidFill>
                  <a:srgbClr val="187BCC"/>
                </a:solidFill>
                <a:latin typeface="+mj-lt"/>
              </a:rPr>
              <a:t>Public Practicing members</a:t>
            </a:r>
            <a:r>
              <a:rPr lang="en-ZA" dirty="0" smtClean="0"/>
              <a:t>: in the year under review, a total of 139 for Audit and 29 for Non-Audit compared to 136 for Audit and 33 for Non-Audit in 2017. </a:t>
            </a:r>
          </a:p>
          <a:p>
            <a:endParaRPr lang="en-ZA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52887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273132"/>
            <a:ext cx="10515600" cy="961902"/>
          </a:xfrm>
        </p:spPr>
        <p:txBody>
          <a:bodyPr>
            <a:noAutofit/>
          </a:bodyPr>
          <a:lstStyle/>
          <a:p>
            <a:r>
              <a:rPr lang="en-ZA" sz="3200" b="1" dirty="0">
                <a:solidFill>
                  <a:srgbClr val="0094D6"/>
                </a:solidFill>
                <a:latin typeface="+mn-lt"/>
              </a:rPr>
              <a:t>OPERATIONAL REVIEW</a:t>
            </a:r>
            <a:r>
              <a:rPr lang="en-US" altLang="en-US" sz="3200" b="1" dirty="0" smtClean="0">
                <a:solidFill>
                  <a:srgbClr val="0094D6"/>
                </a:solidFill>
                <a:latin typeface="+mn-lt"/>
              </a:rPr>
              <a:t/>
            </a:r>
            <a:br>
              <a:rPr lang="en-US" altLang="en-US" sz="3200" b="1" dirty="0" smtClean="0">
                <a:solidFill>
                  <a:srgbClr val="0094D6"/>
                </a:solidFill>
                <a:latin typeface="+mn-lt"/>
              </a:rPr>
            </a:br>
            <a:endParaRPr lang="en-US" sz="3200" b="1" dirty="0">
              <a:solidFill>
                <a:srgbClr val="0094D6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ZA" b="1" dirty="0">
                <a:solidFill>
                  <a:schemeClr val="accent2"/>
                </a:solidFill>
              </a:rPr>
              <a:t>OPERATIONAL </a:t>
            </a:r>
            <a:r>
              <a:rPr lang="en-ZA" b="1" dirty="0" smtClean="0">
                <a:solidFill>
                  <a:schemeClr val="accent2"/>
                </a:solidFill>
              </a:rPr>
              <a:t>HIGHLIGHTS</a:t>
            </a:r>
          </a:p>
          <a:p>
            <a:pPr marL="0" indent="0">
              <a:buNone/>
            </a:pPr>
            <a:r>
              <a:rPr lang="en-ZA" b="1" dirty="0" smtClean="0">
                <a:solidFill>
                  <a:schemeClr val="accent2"/>
                </a:solidFill>
              </a:rPr>
              <a:t>CPD Events</a:t>
            </a:r>
          </a:p>
          <a:p>
            <a:pPr algn="just">
              <a:lnSpc>
                <a:spcPct val="150000"/>
              </a:lnSpc>
            </a:pPr>
            <a:r>
              <a:rPr lang="en-GB" dirty="0"/>
              <a:t>Continued holding traditional CPD </a:t>
            </a:r>
            <a:r>
              <a:rPr lang="en-GB" dirty="0" smtClean="0"/>
              <a:t>events including the </a:t>
            </a:r>
            <a:r>
              <a:rPr lang="en-GB" dirty="0"/>
              <a:t>Annual Business Conference, Tax and Accounting Standards Updates workshops, Accountants Forum, Practitioners Forum and Internal Auditors Workshop. </a:t>
            </a:r>
            <a:endParaRPr lang="en-US" altLang="en-US" dirty="0"/>
          </a:p>
          <a:p>
            <a:endParaRPr lang="en-ZA" b="1" dirty="0">
              <a:solidFill>
                <a:srgbClr val="187BCC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7695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ZA" sz="3200" b="1" dirty="0" smtClean="0">
                <a:solidFill>
                  <a:srgbClr val="008ACA"/>
                </a:solidFill>
                <a:latin typeface="+mn-lt"/>
              </a:rPr>
              <a:t>CHANGE IN MANAGEMENT </a:t>
            </a:r>
            <a:endParaRPr lang="en-US" sz="3200" b="1" dirty="0">
              <a:solidFill>
                <a:srgbClr val="008ACA"/>
              </a:solidFill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endParaRPr lang="en-GB" dirty="0" smtClean="0"/>
          </a:p>
          <a:p>
            <a:pPr algn="just">
              <a:lnSpc>
                <a:spcPct val="100000"/>
              </a:lnSpc>
            </a:pPr>
            <a:r>
              <a:rPr lang="en-GB" dirty="0" smtClean="0"/>
              <a:t>During </a:t>
            </a:r>
            <a:r>
              <a:rPr lang="en-GB" dirty="0"/>
              <a:t>the year under review, the Institute </a:t>
            </a:r>
            <a:r>
              <a:rPr lang="en-GB" dirty="0" smtClean="0"/>
              <a:t>changed hands </a:t>
            </a:r>
            <a:r>
              <a:rPr lang="en-GB" dirty="0"/>
              <a:t>in the C-Suite and bid farewell to Mr. </a:t>
            </a:r>
            <a:r>
              <a:rPr lang="en-GB" dirty="0" smtClean="0"/>
              <a:t>Hapenga Kabeta </a:t>
            </a:r>
            <a:r>
              <a:rPr lang="en-GB" dirty="0"/>
              <a:t>who served the Institute for ten (10) </a:t>
            </a:r>
            <a:r>
              <a:rPr lang="en-GB" dirty="0" smtClean="0"/>
              <a:t>years. Council </a:t>
            </a:r>
            <a:r>
              <a:rPr lang="en-GB" dirty="0"/>
              <a:t>wishes Mr. Kabeta success in his </a:t>
            </a:r>
            <a:r>
              <a:rPr lang="en-GB" dirty="0" smtClean="0"/>
              <a:t>future endeavours. </a:t>
            </a:r>
          </a:p>
          <a:p>
            <a:pPr algn="just">
              <a:lnSpc>
                <a:spcPct val="100000"/>
              </a:lnSpc>
            </a:pPr>
            <a:r>
              <a:rPr lang="en-GB" dirty="0" smtClean="0"/>
              <a:t>The </a:t>
            </a:r>
            <a:r>
              <a:rPr lang="en-GB" dirty="0"/>
              <a:t>Institute welcomed Mr. Bonna </a:t>
            </a:r>
            <a:r>
              <a:rPr lang="en-GB" dirty="0" smtClean="0"/>
              <a:t>Kashinga as </a:t>
            </a:r>
            <a:r>
              <a:rPr lang="en-GB" dirty="0"/>
              <a:t>the new Secretary and Chief Executive of the </a:t>
            </a:r>
            <a:r>
              <a:rPr lang="en-GB" dirty="0" smtClean="0"/>
              <a:t>Institute effective </a:t>
            </a:r>
            <a:r>
              <a:rPr lang="en-GB" dirty="0"/>
              <a:t>1st November 2018. I wish to appeal to </a:t>
            </a:r>
            <a:r>
              <a:rPr lang="en-GB" dirty="0" smtClean="0"/>
              <a:t>all members </a:t>
            </a:r>
            <a:r>
              <a:rPr lang="en-GB" dirty="0"/>
              <a:t>of the Institute to render their full support </a:t>
            </a:r>
            <a:r>
              <a:rPr lang="en-GB" dirty="0" smtClean="0"/>
              <a:t>to our </a:t>
            </a:r>
            <a:r>
              <a:rPr lang="en-GB" dirty="0"/>
              <a:t>new Secretary and Chief Executive.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1487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ZA" sz="3200" b="1" dirty="0">
                <a:solidFill>
                  <a:srgbClr val="0094D6"/>
                </a:solidFill>
                <a:latin typeface="+mn-lt"/>
              </a:rPr>
              <a:t>OPERATIONAL REVIEW</a:t>
            </a:r>
            <a:endParaRPr lang="en-US" sz="3200" dirty="0">
              <a:latin typeface="+mn-lt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n-ZA" b="1" dirty="0">
                <a:solidFill>
                  <a:schemeClr val="accent2"/>
                </a:solidFill>
              </a:rPr>
              <a:t>OPERATIONAL </a:t>
            </a:r>
            <a:r>
              <a:rPr lang="en-ZA" b="1" dirty="0" smtClean="0">
                <a:solidFill>
                  <a:schemeClr val="accent2"/>
                </a:solidFill>
              </a:rPr>
              <a:t>HIGHLIGHTS</a:t>
            </a:r>
          </a:p>
          <a:p>
            <a:pPr marL="0" indent="0">
              <a:buNone/>
            </a:pPr>
            <a:r>
              <a:rPr lang="en-ZA" sz="2600" b="1" dirty="0" smtClean="0">
                <a:solidFill>
                  <a:schemeClr val="accent2"/>
                </a:solidFill>
              </a:rPr>
              <a:t>Quality of Education and Training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Concluded the development of the practical training framework.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Awarded certificates to the first seven (7) graduates of the CA Zambia qualification.</a:t>
            </a:r>
          </a:p>
          <a:p>
            <a:pPr>
              <a:lnSpc>
                <a:spcPct val="150000"/>
              </a:lnSpc>
            </a:pPr>
            <a:r>
              <a:rPr lang="en-ZA" dirty="0" smtClean="0"/>
              <a:t>Concluded the development of the last set learning materials (i.e. revision kits) for the Diploma in PSFM.   </a:t>
            </a:r>
          </a:p>
          <a:p>
            <a:pPr>
              <a:lnSpc>
                <a:spcPct val="150000"/>
              </a:lnSpc>
            </a:pPr>
            <a:endParaRPr lang="en-ZA" dirty="0" smtClean="0"/>
          </a:p>
          <a:p>
            <a:endParaRPr lang="en-ZA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659126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owerpoint_Presentation_Template_v1.0" id="{B568B6A6-0FA7-4B6D-A9BF-8003FCF1F3F7}" vid="{2D126E74-6BD7-4358-80EE-26DF9BA444A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Powerpoint_Presentation_Template_v1.1</Template>
  <TotalTime>426</TotalTime>
  <Words>860</Words>
  <Application>Microsoft Office PowerPoint</Application>
  <PresentationFormat>Widescreen</PresentationFormat>
  <Paragraphs>106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2" baseType="lpstr">
      <vt:lpstr>Arial</vt:lpstr>
      <vt:lpstr>Calibri</vt:lpstr>
      <vt:lpstr>Calibri Light</vt:lpstr>
      <vt:lpstr>Wingdings 2</vt:lpstr>
      <vt:lpstr>Office Theme</vt:lpstr>
      <vt:lpstr>PowerPoint Presentation</vt:lpstr>
      <vt:lpstr>PowerPoint Presentation</vt:lpstr>
      <vt:lpstr>OUTLINE</vt:lpstr>
      <vt:lpstr>ECONOMIC PERFORMANCE</vt:lpstr>
      <vt:lpstr>OPERATIONAL REVIEW</vt:lpstr>
      <vt:lpstr>OPERATIONAL REVIEW</vt:lpstr>
      <vt:lpstr>OPERATIONAL REVIEW </vt:lpstr>
      <vt:lpstr>CHANGE IN MANAGEMENT </vt:lpstr>
      <vt:lpstr>OPERATIONAL REVIEW</vt:lpstr>
      <vt:lpstr>OPERATIONAL REVIEW</vt:lpstr>
      <vt:lpstr>OPERATIONAL REVIEW </vt:lpstr>
      <vt:lpstr>OPERATIONAL REVIEW </vt:lpstr>
      <vt:lpstr>OPERATIONAL REVIEW</vt:lpstr>
      <vt:lpstr>COLLABORATION WITH STAKEHOLDERS</vt:lpstr>
      <vt:lpstr>SUSTAINABILITY REPORT</vt:lpstr>
      <vt:lpstr>CORPORATE GOVERNANCE REPORT</vt:lpstr>
      <vt:lpstr>CONCLUSION</vt:lpstr>
    </vt:vector>
  </TitlesOfParts>
  <Company>HP Inc.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Moses K. Chitoshi</dc:creator>
  <cp:lastModifiedBy>Moses K. Chitoshi</cp:lastModifiedBy>
  <cp:revision>36</cp:revision>
  <dcterms:created xsi:type="dcterms:W3CDTF">2019-05-17T08:42:54Z</dcterms:created>
  <dcterms:modified xsi:type="dcterms:W3CDTF">2019-05-21T09:29:56Z</dcterms:modified>
</cp:coreProperties>
</file>