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377" r:id="rId4"/>
    <p:sldMasterId id="2147484416" r:id="rId5"/>
    <p:sldMasterId id="2147484456" r:id="rId6"/>
    <p:sldMasterId id="2147484491" r:id="rId7"/>
    <p:sldMasterId id="2147484529" r:id="rId8"/>
    <p:sldMasterId id="2147484563" r:id="rId9"/>
    <p:sldMasterId id="2147484597" r:id="rId10"/>
  </p:sldMasterIdLst>
  <p:notesMasterIdLst>
    <p:notesMasterId r:id="rId36"/>
  </p:notesMasterIdLst>
  <p:handoutMasterIdLst>
    <p:handoutMasterId r:id="rId37"/>
  </p:handoutMasterIdLst>
  <p:sldIdLst>
    <p:sldId id="2144446252" r:id="rId11"/>
    <p:sldId id="2147476287" r:id="rId12"/>
    <p:sldId id="2147476354" r:id="rId13"/>
    <p:sldId id="2147476448" r:id="rId14"/>
    <p:sldId id="2147476393" r:id="rId15"/>
    <p:sldId id="2147476464" r:id="rId16"/>
    <p:sldId id="2147476295" r:id="rId17"/>
    <p:sldId id="2147476462" r:id="rId18"/>
    <p:sldId id="2147476271" r:id="rId19"/>
    <p:sldId id="2147476463" r:id="rId20"/>
    <p:sldId id="2147476403" r:id="rId21"/>
    <p:sldId id="2147476420" r:id="rId22"/>
    <p:sldId id="2147476325" r:id="rId23"/>
    <p:sldId id="2147476404" r:id="rId24"/>
    <p:sldId id="2147476307" r:id="rId25"/>
    <p:sldId id="2147476410" r:id="rId26"/>
    <p:sldId id="2147476418" r:id="rId27"/>
    <p:sldId id="2147476413" r:id="rId28"/>
    <p:sldId id="2147476414" r:id="rId29"/>
    <p:sldId id="2147476412" r:id="rId30"/>
    <p:sldId id="2147476333" r:id="rId31"/>
    <p:sldId id="2147476298" r:id="rId32"/>
    <p:sldId id="2147476432" r:id="rId33"/>
    <p:sldId id="2147476440" r:id="rId34"/>
    <p:sldId id="2144446280" r:id="rId35"/>
  </p:sldIdLst>
  <p:sldSz cx="12192000" cy="6858000"/>
  <p:notesSz cx="6858000" cy="9144000"/>
  <p:embeddedFontLst>
    <p:embeddedFont>
      <p:font typeface="Arial Black" panose="020B0A04020102020204" pitchFamily="34" charset="0"/>
      <p:bold r:id="rId38"/>
    </p:embeddedFont>
    <p:embeddedFont>
      <p:font typeface="Barlow" panose="00000500000000000000" pitchFamily="2" charset="0"/>
      <p:regular r:id="rId39"/>
      <p:bold r:id="rId40"/>
      <p:italic r:id="rId41"/>
      <p:boldItalic r:id="rId42"/>
    </p:embeddedFont>
    <p:embeddedFont>
      <p:font typeface="Barlow Medium" panose="00000600000000000000" pitchFamily="2" charset="0"/>
      <p:regular r:id="rId43"/>
      <p:italic r:id="rId44"/>
    </p:embeddedFont>
    <p:embeddedFont>
      <p:font typeface="Barlow Semi Condensed Black" panose="00000A06000000000000" pitchFamily="2" charset="0"/>
      <p:bold r:id="rId45"/>
      <p:boldItalic r:id="rId46"/>
    </p:embeddedFont>
    <p:embeddedFont>
      <p:font typeface="HelveticaNeueLT Std Lt Cn" panose="020B040602020203020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Trebuchet MS" panose="020B0603020202020204" pitchFamily="34" charset="0"/>
      <p:regular r:id="rId59"/>
      <p:bold r:id="rId60"/>
      <p:italic r:id="rId61"/>
      <p:boldItalic r:id="rId62"/>
    </p:embeddedFont>
    <p:embeddedFont>
      <p:font typeface="Wingdings 2" panose="05020102010507070707" pitchFamily="18" charset="2"/>
      <p:regular r:id="rId63"/>
    </p:embeddedFont>
  </p:embeddedFontLst>
  <p:custDataLst>
    <p:tags r:id="rId6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5A517E4-91F8-427F-9FED-A98F35C76770}">
          <p14:sldIdLst>
            <p14:sldId id="2144446252"/>
            <p14:sldId id="2147476287"/>
            <p14:sldId id="2147476354"/>
            <p14:sldId id="2147476448"/>
            <p14:sldId id="2147476393"/>
            <p14:sldId id="2147476464"/>
            <p14:sldId id="2147476295"/>
            <p14:sldId id="2147476462"/>
          </p14:sldIdLst>
        </p14:section>
        <p14:section name="The state of AI in accounting" id="{FA590C57-8D8F-42F0-A10E-5F980A7E6EAC}">
          <p14:sldIdLst>
            <p14:sldId id="2147476271"/>
            <p14:sldId id="2147476463"/>
            <p14:sldId id="2147476403"/>
            <p14:sldId id="2147476420"/>
            <p14:sldId id="2147476325"/>
            <p14:sldId id="2147476404"/>
            <p14:sldId id="2147476307"/>
          </p14:sldIdLst>
        </p14:section>
        <p14:section name="Barriers to adoption" id="{4F372BAF-1C8B-4ECE-8F5D-36DE77D6FAEF}">
          <p14:sldIdLst>
            <p14:sldId id="2147476410"/>
            <p14:sldId id="2147476418"/>
            <p14:sldId id="2147476413"/>
            <p14:sldId id="2147476414"/>
            <p14:sldId id="2147476412"/>
            <p14:sldId id="2147476333"/>
          </p14:sldIdLst>
        </p14:section>
        <p14:section name="The future of the profession" id="{13A18D2A-DE8A-4D2C-8DAB-81F710F64482}">
          <p14:sldIdLst>
            <p14:sldId id="2147476298"/>
            <p14:sldId id="2147476432"/>
            <p14:sldId id="2147476440"/>
          </p14:sldIdLst>
        </p14:section>
        <p14:section name="End" id="{64F01216-100E-4A41-B1CA-E6C5A5400B0A}">
          <p14:sldIdLst>
            <p14:sldId id="2144446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AFD70D-15BC-0EB0-F88D-CC3E8EA90C00}" name="Samuel Schoen" initials="SS" userId="S::samuel.schoen@ipsos.com::dd9ddc77-01e7-4535-95c3-e2b225cb877f" providerId="AD"/>
  <p188:author id="{96969B12-1B6F-5B9C-4F7C-A54494F8FA2B}" name="Rachel Phillips" initials="RP" userId="S::rachel.phillips@ipsos.com::de622e95-a3bb-4990-ab74-45720ca84cc2" providerId="AD"/>
  <p188:author id="{1513D566-90DF-5FD2-3B14-F84692837D34}" name="Alex Russell" initials="AR" userId="S::Alex.Russell@ipsos.com::322cc2ad-cc36-4356-8485-2a1e328b8638" providerId="AD"/>
  <p188:author id="{D26A0F75-5942-D85E-F115-92549B2C4522}" name="Brie Walker" initials="BW" userId="S::Brie.Walker@ipsos.com::cbe8a06b-b893-479b-9dd1-af4b65cad244" providerId="AD"/>
  <p188:author id="{854A019A-6131-7FDA-9F18-22D85D2D75F9}" name="Julia Nurse" initials="JN" userId="S::julia.nurse@Ipsos.com::a0f02c22-5676-46e0-8925-6d7c362befa2" providerId="AD"/>
  <p188:author id="{420079B6-21B7-4535-D328-5A2FB98EA529}" name="Rachel Phillips" initials="RP" userId="S::Rachel.Phillips@ipsos.com::de622e95-a3bb-4990-ab74-45720ca84cc2" providerId="AD"/>
  <p188:author id="{C99223BC-905E-4D7D-6DA8-2EEC56F086C6}" name="Samuel Schoen" initials="SS" userId="S::Samuel.Schoen@ipsos.com::dd9ddc77-01e7-4535-95c3-e2b225cb877f" providerId="AD"/>
  <p188:author id="{17721EDC-C608-921D-39C9-558E342F5DCE}" name="Sue Best" initials="SB" userId="S::sue.best@charteredaccountantsworldwide.com::e2fab1aa-aa9b-4612-8f35-b3f296c888e0" providerId="AD"/>
  <p188:author id="{8BA901E1-6292-C716-6E36-CA44F0109B06}" name="Brie Walker" initials="BW" userId="S::brie.walker@ipsos.com::cbe8a06b-b893-479b-9dd1-af4b65cad2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B5A"/>
    <a:srgbClr val="E2DA51"/>
    <a:srgbClr val="002554"/>
    <a:srgbClr val="ACB4EE"/>
    <a:srgbClr val="52B1DD"/>
    <a:srgbClr val="53D0B9"/>
    <a:srgbClr val="858697"/>
    <a:srgbClr val="B5DEF1"/>
    <a:srgbClr val="E3D8F0"/>
    <a:srgbClr val="C3E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2857" autoAdjust="0"/>
  </p:normalViewPr>
  <p:slideViewPr>
    <p:cSldViewPr snapToGrid="0">
      <p:cViewPr varScale="1">
        <p:scale>
          <a:sx n="103" d="100"/>
          <a:sy n="103" d="100"/>
        </p:scale>
        <p:origin x="540" y="96"/>
      </p:cViewPr>
      <p:guideLst/>
    </p:cSldViewPr>
  </p:slideViewPr>
  <p:notesTextViewPr>
    <p:cViewPr>
      <p:scale>
        <a:sx n="1" d="1"/>
        <a:sy n="1" d="1"/>
      </p:scale>
      <p:origin x="0" y="0"/>
    </p:cViewPr>
  </p:notesTextViewPr>
  <p:sorterViewPr>
    <p:cViewPr>
      <p:scale>
        <a:sx n="80" d="100"/>
        <a:sy n="80" d="100"/>
      </p:scale>
      <p:origin x="0" y="-75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24.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font" Target="fonts/font2.fntdata"/><Relationship Id="rId34" Type="http://schemas.openxmlformats.org/officeDocument/2006/relationships/slide" Target="slides/slide24.xml"/><Relationship Id="rId50" Type="http://schemas.openxmlformats.org/officeDocument/2006/relationships/font" Target="fonts/font13.fntdata"/><Relationship Id="rId55"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10296893134043E-2"/>
          <c:y val="0.20728250873354906"/>
          <c:w val="0.88852028192927601"/>
          <c:h val="0.46797489425055738"/>
        </c:manualLayout>
      </c:layout>
      <c:barChart>
        <c:barDir val="bar"/>
        <c:grouping val="percentStacked"/>
        <c:varyColors val="0"/>
        <c:ser>
          <c:idx val="0"/>
          <c:order val="0"/>
          <c:tx>
            <c:strRef>
              <c:f>Sheet1!$B$1</c:f>
              <c:strCache>
                <c:ptCount val="1"/>
                <c:pt idx="0">
                  <c:v>Very willing</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760B-4036-B3D7-F05FFED7DBF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Sheet1!$B$2</c:f>
              <c:numCache>
                <c:formatCode>General</c:formatCode>
                <c:ptCount val="1"/>
                <c:pt idx="0">
                  <c:v>59</c:v>
                </c:pt>
              </c:numCache>
            </c:numRef>
          </c:val>
          <c:extLst>
            <c:ext xmlns:c16="http://schemas.microsoft.com/office/drawing/2014/chart" uri="{C3380CC4-5D6E-409C-BE32-E72D297353CC}">
              <c16:uniqueId val="{00000000-9F8A-472B-84DC-A65FCDAD22C4}"/>
            </c:ext>
          </c:extLst>
        </c:ser>
        <c:ser>
          <c:idx val="1"/>
          <c:order val="1"/>
          <c:tx>
            <c:strRef>
              <c:f>Sheet1!$C$1</c:f>
              <c:strCache>
                <c:ptCount val="1"/>
                <c:pt idx="0">
                  <c:v>Fairly willing</c:v>
                </c:pt>
              </c:strCache>
            </c:strRef>
          </c:tx>
          <c:spPr>
            <a:solidFill>
              <a:srgbClr val="53D0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Sheet1!$C$2</c:f>
              <c:numCache>
                <c:formatCode>General</c:formatCode>
                <c:ptCount val="1"/>
                <c:pt idx="0">
                  <c:v>32</c:v>
                </c:pt>
              </c:numCache>
            </c:numRef>
          </c:val>
          <c:extLst>
            <c:ext xmlns:c16="http://schemas.microsoft.com/office/drawing/2014/chart" uri="{C3380CC4-5D6E-409C-BE32-E72D297353CC}">
              <c16:uniqueId val="{0000000A-9A82-4F05-9DAB-138BEB504A6E}"/>
            </c:ext>
          </c:extLst>
        </c:ser>
        <c:ser>
          <c:idx val="2"/>
          <c:order val="2"/>
          <c:tx>
            <c:strRef>
              <c:f>Sheet1!$D$1</c:f>
              <c:strCache>
                <c:ptCount val="1"/>
                <c:pt idx="0">
                  <c:v>Don't know / Neither</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Sheet1!$D$2</c:f>
              <c:numCache>
                <c:formatCode>General</c:formatCode>
                <c:ptCount val="1"/>
                <c:pt idx="0">
                  <c:v>4</c:v>
                </c:pt>
              </c:numCache>
            </c:numRef>
          </c:val>
          <c:extLst>
            <c:ext xmlns:c16="http://schemas.microsoft.com/office/drawing/2014/chart" uri="{C3380CC4-5D6E-409C-BE32-E72D297353CC}">
              <c16:uniqueId val="{0000000B-9A82-4F05-9DAB-138BEB504A6E}"/>
            </c:ext>
          </c:extLst>
        </c:ser>
        <c:ser>
          <c:idx val="3"/>
          <c:order val="3"/>
          <c:tx>
            <c:strRef>
              <c:f>Sheet1!$E$1</c:f>
              <c:strCache>
                <c:ptCount val="1"/>
                <c:pt idx="0">
                  <c:v>Fairly reluctant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Sheet1!$E$2</c:f>
              <c:numCache>
                <c:formatCode>General</c:formatCode>
                <c:ptCount val="1"/>
                <c:pt idx="0">
                  <c:v>3</c:v>
                </c:pt>
              </c:numCache>
            </c:numRef>
          </c:val>
          <c:extLst>
            <c:ext xmlns:c16="http://schemas.microsoft.com/office/drawing/2014/chart" uri="{C3380CC4-5D6E-409C-BE32-E72D297353CC}">
              <c16:uniqueId val="{0000000C-9A82-4F05-9DAB-138BEB504A6E}"/>
            </c:ext>
          </c:extLst>
        </c:ser>
        <c:ser>
          <c:idx val="4"/>
          <c:order val="4"/>
          <c:tx>
            <c:strRef>
              <c:f>Sheet1!$F$1</c:f>
              <c:strCache>
                <c:ptCount val="1"/>
                <c:pt idx="0">
                  <c:v>Very reluctant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Sheet1!$F$2</c:f>
              <c:numCache>
                <c:formatCode>General</c:formatCode>
                <c:ptCount val="1"/>
                <c:pt idx="0">
                  <c:v>2</c:v>
                </c:pt>
              </c:numCache>
            </c:numRef>
          </c:val>
          <c:extLst>
            <c:ext xmlns:c16="http://schemas.microsoft.com/office/drawing/2014/chart" uri="{C3380CC4-5D6E-409C-BE32-E72D297353CC}">
              <c16:uniqueId val="{0000000D-9A82-4F05-9DAB-138BEB504A6E}"/>
            </c:ext>
          </c:extLst>
        </c:ser>
        <c:dLbls>
          <c:showLegendKey val="0"/>
          <c:showVal val="1"/>
          <c:showCatName val="0"/>
          <c:showSerName val="0"/>
          <c:showPercent val="0"/>
          <c:showBubbleSize val="0"/>
        </c:dLbls>
        <c:gapWidth val="219"/>
        <c:overlap val="100"/>
        <c:axId val="1047763376"/>
        <c:axId val="1047764816"/>
      </c:barChart>
      <c:catAx>
        <c:axId val="1047763376"/>
        <c:scaling>
          <c:orientation val="minMax"/>
        </c:scaling>
        <c:delete val="1"/>
        <c:axPos val="l"/>
        <c:numFmt formatCode="General" sourceLinked="1"/>
        <c:majorTickMark val="none"/>
        <c:minorTickMark val="none"/>
        <c:tickLblPos val="nextTo"/>
        <c:crossAx val="1047764816"/>
        <c:crosses val="autoZero"/>
        <c:auto val="1"/>
        <c:lblAlgn val="ctr"/>
        <c:lblOffset val="100"/>
        <c:noMultiLvlLbl val="0"/>
      </c:catAx>
      <c:valAx>
        <c:axId val="1047764816"/>
        <c:scaling>
          <c:orientation val="minMax"/>
        </c:scaling>
        <c:delete val="1"/>
        <c:axPos val="b"/>
        <c:numFmt formatCode="0%" sourceLinked="1"/>
        <c:majorTickMark val="none"/>
        <c:minorTickMark val="none"/>
        <c:tickLblPos val="nextTo"/>
        <c:crossAx val="104776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r>
              <a:rPr lang="en-GB" sz="1000" b="1" i="0" u="none" strike="noStrike" kern="1200" spc="0" baseline="0">
                <a:solidFill>
                  <a:srgbClr val="000000">
                    <a:lumMod val="65000"/>
                    <a:lumOff val="35000"/>
                  </a:srgbClr>
                </a:solidFill>
                <a:latin typeface="+mn-lt"/>
                <a:ea typeface="+mn-ea"/>
                <a:cs typeface="+mn-cs"/>
              </a:rPr>
              <a:t>How prepared do you feel for the impact AI will have on your job role over the next 5 years? </a:t>
            </a:r>
            <a:r>
              <a:rPr lang="en-GB" sz="1000" b="0" i="0" u="none" strike="noStrike" kern="1200" spc="0" baseline="0">
                <a:solidFill>
                  <a:srgbClr val="000000">
                    <a:lumMod val="65000"/>
                    <a:lumOff val="35000"/>
                  </a:srgbClr>
                </a:solidFill>
              </a:rPr>
              <a:t>| Base: All = 2541</a:t>
            </a:r>
            <a:endParaRPr lang="en-GB" sz="1000" b="1" i="0" u="none" strike="noStrike" kern="1200" spc="0" baseline="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endParaRPr lang="en-GB"/>
        </a:p>
      </c:txPr>
    </c:title>
    <c:autoTitleDeleted val="0"/>
    <c:plotArea>
      <c:layout>
        <c:manualLayout>
          <c:layoutTarget val="inner"/>
          <c:xMode val="edge"/>
          <c:yMode val="edge"/>
          <c:x val="1.4634146341463412E-2"/>
          <c:y val="0.15288914972339629"/>
          <c:w val="0.97898223075709401"/>
          <c:h val="0.52365474289304348"/>
        </c:manualLayout>
      </c:layout>
      <c:barChart>
        <c:barDir val="col"/>
        <c:grouping val="clustered"/>
        <c:varyColors val="0"/>
        <c:ser>
          <c:idx val="0"/>
          <c:order val="0"/>
          <c:tx>
            <c:strRef>
              <c:f>Sheet1!$B$1</c:f>
              <c:strCache>
                <c:ptCount val="1"/>
                <c:pt idx="0">
                  <c:v>%</c:v>
                </c:pt>
              </c:strCache>
            </c:strRef>
          </c:tx>
          <c:spPr>
            <a:solidFill>
              <a:srgbClr val="121B5A"/>
            </a:solidFill>
            <a:ln>
              <a:noFill/>
            </a:ln>
            <a:effectLst/>
          </c:spPr>
          <c:invertIfNegative val="0"/>
          <c:dPt>
            <c:idx val="0"/>
            <c:invertIfNegative val="0"/>
            <c:bubble3D val="0"/>
            <c:spPr>
              <a:solidFill>
                <a:srgbClr val="2DB574"/>
              </a:solidFill>
              <a:ln>
                <a:noFill/>
              </a:ln>
              <a:effectLst/>
            </c:spPr>
            <c:extLst>
              <c:ext xmlns:c16="http://schemas.microsoft.com/office/drawing/2014/chart" uri="{C3380CC4-5D6E-409C-BE32-E72D297353CC}">
                <c16:uniqueId val="{00000001-2EDC-4856-9A49-5EA96EA8EC20}"/>
              </c:ext>
            </c:extLst>
          </c:dPt>
          <c:dPt>
            <c:idx val="1"/>
            <c:invertIfNegative val="0"/>
            <c:bubble3D val="0"/>
            <c:spPr>
              <a:solidFill>
                <a:schemeClr val="tx2"/>
              </a:solidFill>
              <a:ln>
                <a:noFill/>
              </a:ln>
              <a:effectLst/>
            </c:spPr>
            <c:extLst>
              <c:ext xmlns:c16="http://schemas.microsoft.com/office/drawing/2014/chart" uri="{C3380CC4-5D6E-409C-BE32-E72D297353CC}">
                <c16:uniqueId val="{00000003-2EDC-4856-9A49-5EA96EA8EC20}"/>
              </c:ext>
            </c:extLst>
          </c:dPt>
          <c:dPt>
            <c:idx val="2"/>
            <c:invertIfNegative val="0"/>
            <c:bubble3D val="0"/>
            <c:spPr>
              <a:solidFill>
                <a:srgbClr val="FE5897"/>
              </a:solidFill>
              <a:ln>
                <a:noFill/>
              </a:ln>
              <a:effectLst/>
            </c:spPr>
            <c:extLst>
              <c:ext xmlns:c16="http://schemas.microsoft.com/office/drawing/2014/chart" uri="{C3380CC4-5D6E-409C-BE32-E72D297353CC}">
                <c16:uniqueId val="{00000005-2EDC-4856-9A49-5EA96EA8EC20}"/>
              </c:ext>
            </c:extLst>
          </c:dPt>
          <c:dPt>
            <c:idx val="3"/>
            <c:invertIfNegative val="0"/>
            <c:bubble3D val="0"/>
            <c:spPr>
              <a:solidFill>
                <a:srgbClr val="E50158"/>
              </a:solidFill>
              <a:ln>
                <a:noFill/>
              </a:ln>
              <a:effectLst/>
            </c:spPr>
            <c:extLst>
              <c:ext xmlns:c16="http://schemas.microsoft.com/office/drawing/2014/chart" uri="{C3380CC4-5D6E-409C-BE32-E72D297353CC}">
                <c16:uniqueId val="{00000008-9689-4E0E-B125-CF2BACD29014}"/>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7-2EDC-4856-9A49-5EA96EA8EC20}"/>
              </c:ext>
            </c:extLst>
          </c:dPt>
          <c:dLbls>
            <c:dLbl>
              <c:idx val="0"/>
              <c:layout>
                <c:manualLayout>
                  <c:x val="0"/>
                  <c:y val="8.16094743118765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DC-4856-9A49-5EA96EA8EC20}"/>
                </c:ext>
              </c:extLst>
            </c:dLbl>
            <c:dLbl>
              <c:idx val="3"/>
              <c:layout>
                <c:manualLayout>
                  <c:x val="2.5520277348586181E-3"/>
                  <c:y val="9.5642245408905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89-4E0E-B125-CF2BACD29014}"/>
                </c:ext>
              </c:extLst>
            </c:dLbl>
            <c:dLbl>
              <c:idx val="4"/>
              <c:layout>
                <c:manualLayout>
                  <c:x val="0"/>
                  <c:y val="1.96169120329264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DC-4856-9A49-5EA96EA8EC2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feel very well prepared for it</c:v>
                </c:pt>
                <c:pt idx="1">
                  <c:v>I feel fairly well prepared for it</c:v>
                </c:pt>
                <c:pt idx="2">
                  <c:v>I’m not very well prepared for it</c:v>
                </c:pt>
                <c:pt idx="3">
                  <c:v>I’m not at all prepared for it</c:v>
                </c:pt>
                <c:pt idx="4">
                  <c:v>Don’t know </c:v>
                </c:pt>
              </c:strCache>
            </c:strRef>
          </c:cat>
          <c:val>
            <c:numRef>
              <c:f>Sheet1!$B$2:$B$6</c:f>
              <c:numCache>
                <c:formatCode>General</c:formatCode>
                <c:ptCount val="5"/>
                <c:pt idx="0">
                  <c:v>13</c:v>
                </c:pt>
                <c:pt idx="1">
                  <c:v>35</c:v>
                </c:pt>
                <c:pt idx="2">
                  <c:v>35</c:v>
                </c:pt>
                <c:pt idx="3">
                  <c:v>12</c:v>
                </c:pt>
                <c:pt idx="4">
                  <c:v>5</c:v>
                </c:pt>
              </c:numCache>
            </c:numRef>
          </c:val>
          <c:extLst>
            <c:ext xmlns:c16="http://schemas.microsoft.com/office/drawing/2014/chart" uri="{C3380CC4-5D6E-409C-BE32-E72D297353CC}">
              <c16:uniqueId val="{00000008-2EDC-4856-9A49-5EA96EA8EC20}"/>
            </c:ext>
          </c:extLst>
        </c:ser>
        <c:dLbls>
          <c:showLegendKey val="0"/>
          <c:showVal val="1"/>
          <c:showCatName val="0"/>
          <c:showSerName val="0"/>
          <c:showPercent val="0"/>
          <c:showBubbleSize val="0"/>
        </c:dLbls>
        <c:gapWidth val="75"/>
        <c:axId val="833352111"/>
        <c:axId val="833369391"/>
      </c:barChart>
      <c:catAx>
        <c:axId val="833352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800" b="0" i="0" u="none" strike="noStrike" kern="1200" spc="0" baseline="0">
                <a:solidFill>
                  <a:srgbClr val="000000">
                    <a:lumMod val="65000"/>
                    <a:lumOff val="35000"/>
                  </a:srgbClr>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max val="80"/>
        </c:scaling>
        <c:delete val="1"/>
        <c:axPos val="l"/>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r>
              <a:rPr lang="en-GB" sz="1000" b="1" i="0" u="none" strike="noStrike" kern="1200" spc="0" baseline="0">
                <a:solidFill>
                  <a:srgbClr val="000000">
                    <a:lumMod val="65000"/>
                    <a:lumOff val="35000"/>
                  </a:srgbClr>
                </a:solidFill>
                <a:latin typeface="+mn-lt"/>
                <a:ea typeface="+mn-ea"/>
                <a:cs typeface="+mn-cs"/>
              </a:rPr>
              <a:t>How often do you tend to use AI tools in your day-to-day job? (%) </a:t>
            </a:r>
            <a:r>
              <a:rPr lang="en-GB" sz="1000" b="0" i="0" u="none" strike="noStrike" kern="1200" spc="0" baseline="0">
                <a:solidFill>
                  <a:srgbClr val="000000">
                    <a:lumMod val="65000"/>
                    <a:lumOff val="35000"/>
                  </a:srgbClr>
                </a:solidFill>
                <a:latin typeface="+mn-lt"/>
                <a:ea typeface="+mn-ea"/>
                <a:cs typeface="+mn-cs"/>
              </a:rPr>
              <a:t>| Base: All : 2168, 18-24:90 </a:t>
            </a:r>
            <a:r>
              <a:rPr lang="en-GB" sz="1000" b="1" i="0" u="none" strike="noStrike" kern="1200" spc="0" baseline="0">
                <a:solidFill>
                  <a:srgbClr val="000000">
                    <a:lumMod val="65000"/>
                    <a:lumOff val="35000"/>
                  </a:srgbClr>
                </a:solidFill>
                <a:latin typeface="+mn-lt"/>
                <a:ea typeface="+mn-ea"/>
                <a:cs typeface="+mn-cs"/>
              </a:rPr>
              <a:t> </a:t>
            </a:r>
          </a:p>
        </c:rich>
      </c:tx>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7828422520923984E-2"/>
          <c:y val="0.2341847394340125"/>
          <c:w val="0.91718848028865574"/>
          <c:h val="0.27731606191766089"/>
        </c:manualLayout>
      </c:layout>
      <c:barChart>
        <c:barDir val="col"/>
        <c:grouping val="clustered"/>
        <c:varyColors val="0"/>
        <c:ser>
          <c:idx val="0"/>
          <c:order val="0"/>
          <c:tx>
            <c:strRef>
              <c:f>Sheet1!$B$1</c:f>
              <c:strCache>
                <c:ptCount val="1"/>
                <c:pt idx="0">
                  <c:v>All</c:v>
                </c:pt>
              </c:strCache>
            </c:strRef>
          </c:tx>
          <c:spPr>
            <a:solidFill>
              <a:srgbClr val="121B5A"/>
            </a:solidFill>
            <a:ln>
              <a:noFill/>
            </a:ln>
            <a:effectLst/>
          </c:spPr>
          <c:invertIfNegative val="0"/>
          <c:dLbls>
            <c:dLbl>
              <c:idx val="1"/>
              <c:layout>
                <c:manualLayout>
                  <c:x val="-2.124709755445907E-3"/>
                  <c:y val="1.7023625914646057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spc="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B-497A-ADA4-CE5FA5B00636}"/>
                </c:ext>
              </c:extLst>
            </c:dLbl>
            <c:dLbl>
              <c:idx val="2"/>
              <c:layout>
                <c:manualLayout>
                  <c:x val="-4.249419510891775E-3"/>
                  <c:y val="9.4059940130565636E-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spc="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B-497A-ADA4-CE5FA5B00636}"/>
                </c:ext>
              </c:extLst>
            </c:dLbl>
            <c:dLbl>
              <c:idx val="3"/>
              <c:layout>
                <c:manualLayout>
                  <c:x val="-6.9348972026039865E-17"/>
                  <c:y val="7.51713632600179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B3-43D2-BE51-8E10D44B6CDB}"/>
                </c:ext>
              </c:extLst>
            </c:dLbl>
            <c:dLbl>
              <c:idx val="4"/>
              <c:layout>
                <c:manualLayout>
                  <c:x val="-7.5654297983217952E-3"/>
                  <c:y val="8.44151395990390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B3-43D2-BE51-8E10D44B6CDB}"/>
                </c:ext>
              </c:extLst>
            </c:dLbl>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spc="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Never</c:v>
                </c:pt>
                <c:pt idx="1">
                  <c:v>Yearly</c:v>
                </c:pt>
                <c:pt idx="2">
                  <c:v>Quarterly </c:v>
                </c:pt>
                <c:pt idx="3">
                  <c:v>Monthly</c:v>
                </c:pt>
                <c:pt idx="4">
                  <c:v>Weekly</c:v>
                </c:pt>
                <c:pt idx="5">
                  <c:v>Most days</c:v>
                </c:pt>
                <c:pt idx="6">
                  <c:v>Daily</c:v>
                </c:pt>
              </c:strCache>
            </c:strRef>
          </c:cat>
          <c:val>
            <c:numRef>
              <c:f>Sheet1!$B$2:$B$8</c:f>
              <c:numCache>
                <c:formatCode>General</c:formatCode>
                <c:ptCount val="7"/>
                <c:pt idx="0">
                  <c:v>17</c:v>
                </c:pt>
                <c:pt idx="1">
                  <c:v>5</c:v>
                </c:pt>
                <c:pt idx="2">
                  <c:v>6</c:v>
                </c:pt>
                <c:pt idx="3">
                  <c:v>13</c:v>
                </c:pt>
                <c:pt idx="4">
                  <c:v>15</c:v>
                </c:pt>
                <c:pt idx="5">
                  <c:v>23</c:v>
                </c:pt>
                <c:pt idx="6">
                  <c:v>17</c:v>
                </c:pt>
              </c:numCache>
            </c:numRef>
          </c:val>
          <c:extLst>
            <c:ext xmlns:c16="http://schemas.microsoft.com/office/drawing/2014/chart" uri="{C3380CC4-5D6E-409C-BE32-E72D297353CC}">
              <c16:uniqueId val="{00000002-D32B-497A-ADA4-CE5FA5B00636}"/>
            </c:ext>
          </c:extLst>
        </c:ser>
        <c:ser>
          <c:idx val="1"/>
          <c:order val="1"/>
          <c:tx>
            <c:strRef>
              <c:f>Sheet1!$C$1</c:f>
              <c:strCache>
                <c:ptCount val="1"/>
                <c:pt idx="0">
                  <c:v>18-24 yrs</c:v>
                </c:pt>
              </c:strCache>
            </c:strRef>
          </c:tx>
          <c:spPr>
            <a:solidFill>
              <a:schemeClr val="tx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8CB3-43D2-BE51-8E10D44B6CD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8CB3-43D2-BE51-8E10D44B6CD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8CB3-43D2-BE51-8E10D44B6CDB}"/>
                </c:ext>
              </c:extLst>
            </c:dLbl>
            <c:dLbl>
              <c:idx val="3"/>
              <c:layout>
                <c:manualLayout>
                  <c:x val="-3.7827148991608629E-3"/>
                  <c:y val="1.101809040092524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3-43D2-BE51-8E10D44B6CDB}"/>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8CB3-43D2-BE51-8E10D44B6CDB}"/>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8CB3-43D2-BE51-8E10D44B6CDB}"/>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8CB3-43D2-BE51-8E10D44B6CD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Never</c:v>
                </c:pt>
                <c:pt idx="1">
                  <c:v>Yearly</c:v>
                </c:pt>
                <c:pt idx="2">
                  <c:v>Quarterly </c:v>
                </c:pt>
                <c:pt idx="3">
                  <c:v>Monthly</c:v>
                </c:pt>
                <c:pt idx="4">
                  <c:v>Weekly</c:v>
                </c:pt>
                <c:pt idx="5">
                  <c:v>Most days</c:v>
                </c:pt>
                <c:pt idx="6">
                  <c:v>Daily</c:v>
                </c:pt>
              </c:strCache>
            </c:strRef>
          </c:cat>
          <c:val>
            <c:numRef>
              <c:f>Sheet1!$C$2:$C$8</c:f>
              <c:numCache>
                <c:formatCode>General</c:formatCode>
                <c:ptCount val="7"/>
                <c:pt idx="0">
                  <c:v>1</c:v>
                </c:pt>
                <c:pt idx="1">
                  <c:v>1</c:v>
                </c:pt>
                <c:pt idx="2">
                  <c:v>3</c:v>
                </c:pt>
                <c:pt idx="3">
                  <c:v>10</c:v>
                </c:pt>
                <c:pt idx="4">
                  <c:v>21</c:v>
                </c:pt>
                <c:pt idx="5">
                  <c:v>30</c:v>
                </c:pt>
                <c:pt idx="6">
                  <c:v>32</c:v>
                </c:pt>
              </c:numCache>
            </c:numRef>
          </c:val>
          <c:extLst>
            <c:ext xmlns:c16="http://schemas.microsoft.com/office/drawing/2014/chart" uri="{C3380CC4-5D6E-409C-BE32-E72D297353CC}">
              <c16:uniqueId val="{00000000-8CB3-43D2-BE51-8E10D44B6CDB}"/>
            </c:ext>
          </c:extLst>
        </c:ser>
        <c:dLbls>
          <c:dLblPos val="ctr"/>
          <c:showLegendKey val="0"/>
          <c:showVal val="1"/>
          <c:showCatName val="0"/>
          <c:showSerName val="0"/>
          <c:showPercent val="0"/>
          <c:showBubbleSize val="0"/>
        </c:dLbls>
        <c:gapWidth val="75"/>
        <c:axId val="833352111"/>
        <c:axId val="833369391"/>
      </c:barChart>
      <c:catAx>
        <c:axId val="833352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baseline="0">
                <a:solidFill>
                  <a:schemeClr val="tx1"/>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max val="60"/>
        </c:scaling>
        <c:delete val="1"/>
        <c:axPos val="l"/>
        <c:numFmt formatCode="General" sourceLinked="1"/>
        <c:majorTickMark val="out"/>
        <c:minorTickMark val="none"/>
        <c:tickLblPos val="nextTo"/>
        <c:crossAx val="833352111"/>
        <c:crosses val="autoZero"/>
        <c:crossBetween val="between"/>
      </c:valAx>
      <c:spPr>
        <a:noFill/>
        <a:ln>
          <a:noFill/>
        </a:ln>
        <a:effectLst/>
      </c:spPr>
    </c:plotArea>
    <c:legend>
      <c:legendPos val="r"/>
      <c:layout>
        <c:manualLayout>
          <c:xMode val="edge"/>
          <c:yMode val="edge"/>
          <c:x val="0.31767388648936357"/>
          <c:y val="0.74449719123035074"/>
          <c:w val="0.4213187854685369"/>
          <c:h val="0.17982777947822259"/>
        </c:manualLayout>
      </c:layout>
      <c:overlay val="0"/>
      <c:spPr>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r>
              <a:rPr lang="en-GB" sz="900" b="1" i="0" u="none" strike="noStrike" kern="1200" spc="0" baseline="0">
                <a:solidFill>
                  <a:srgbClr val="000000">
                    <a:lumMod val="65000"/>
                    <a:lumOff val="35000"/>
                  </a:srgbClr>
                </a:solidFill>
                <a:latin typeface="+mn-lt"/>
                <a:ea typeface="+mn-ea"/>
                <a:cs typeface="+mn-cs"/>
              </a:rPr>
              <a:t>Which tools are used at least once or twice a month? (Top 5,%) </a:t>
            </a:r>
            <a:r>
              <a:rPr lang="en-GB" sz="900" b="0" i="0" u="none" strike="noStrike" kern="1200" spc="0" baseline="0">
                <a:solidFill>
                  <a:srgbClr val="000000">
                    <a:lumMod val="65000"/>
                    <a:lumOff val="35000"/>
                  </a:srgbClr>
                </a:solidFill>
              </a:rPr>
              <a:t>| Base: All = 1471, PAIB = 631, PAIP = 602</a:t>
            </a:r>
            <a:endParaRPr lang="en-GB" sz="900" b="1" i="0" u="none" strike="noStrike" kern="1200" spc="0" baseline="0">
              <a:solidFill>
                <a:srgbClr val="000000">
                  <a:lumMod val="65000"/>
                  <a:lumOff val="35000"/>
                </a:srgbClr>
              </a:solidFill>
              <a:latin typeface="+mn-lt"/>
              <a:ea typeface="+mn-ea"/>
              <a:cs typeface="+mn-cs"/>
            </a:endParaRPr>
          </a:p>
        </c:rich>
      </c:tx>
      <c:layout>
        <c:manualLayout>
          <c:xMode val="edge"/>
          <c:yMode val="edge"/>
          <c:x val="0.13015614795730709"/>
          <c:y val="1.2568363153781676E-2"/>
        </c:manualLayout>
      </c:layout>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endParaRPr lang="en-GB"/>
        </a:p>
      </c:txPr>
    </c:title>
    <c:autoTitleDeleted val="0"/>
    <c:plotArea>
      <c:layout>
        <c:manualLayout>
          <c:layoutTarget val="inner"/>
          <c:xMode val="edge"/>
          <c:yMode val="edge"/>
          <c:x val="2.275648566860829E-3"/>
          <c:y val="0.14071651545595285"/>
          <c:w val="0.98440598131974699"/>
          <c:h val="0.57732693677321623"/>
        </c:manualLayout>
      </c:layout>
      <c:barChart>
        <c:barDir val="col"/>
        <c:grouping val="clustered"/>
        <c:varyColors val="0"/>
        <c:ser>
          <c:idx val="0"/>
          <c:order val="0"/>
          <c:tx>
            <c:strRef>
              <c:f>Sheet1!$B$1</c:f>
              <c:strCache>
                <c:ptCount val="1"/>
                <c:pt idx="0">
                  <c:v>All</c:v>
                </c:pt>
              </c:strCache>
            </c:strRef>
          </c:tx>
          <c:spPr>
            <a:solidFill>
              <a:srgbClr val="121B5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000" b="0" i="0" u="none" strike="noStrike" kern="1200" spc="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Publicly available GenAI chatbots</c:v>
                </c:pt>
                <c:pt idx="1">
                  <c:v>Microsoft Co-Pilot</c:v>
                </c:pt>
                <c:pt idx="2">
                  <c:v>Business intelligence tools</c:v>
                </c:pt>
                <c:pt idx="3">
                  <c:v>Natural language processing</c:v>
                </c:pt>
                <c:pt idx="4">
                  <c:v>AI integrated accounting software</c:v>
                </c:pt>
                <c:pt idx="5">
                  <c:v>Internal GenAI chatbots</c:v>
                </c:pt>
                <c:pt idx="6">
                  <c:v>Machine learning for anomaly detection</c:v>
                </c:pt>
              </c:strCache>
            </c:strRef>
          </c:cat>
          <c:val>
            <c:numRef>
              <c:f>Sheet1!$B$2:$B$8</c:f>
              <c:numCache>
                <c:formatCode>General</c:formatCode>
                <c:ptCount val="7"/>
                <c:pt idx="0">
                  <c:v>70</c:v>
                </c:pt>
                <c:pt idx="1">
                  <c:v>32</c:v>
                </c:pt>
                <c:pt idx="2">
                  <c:v>32</c:v>
                </c:pt>
                <c:pt idx="3">
                  <c:v>20</c:v>
                </c:pt>
                <c:pt idx="4">
                  <c:v>19</c:v>
                </c:pt>
                <c:pt idx="5">
                  <c:v>14</c:v>
                </c:pt>
                <c:pt idx="6">
                  <c:v>7</c:v>
                </c:pt>
              </c:numCache>
            </c:numRef>
          </c:val>
          <c:extLst>
            <c:ext xmlns:c16="http://schemas.microsoft.com/office/drawing/2014/chart" uri="{C3380CC4-5D6E-409C-BE32-E72D297353CC}">
              <c16:uniqueId val="{00000004-3E4E-43C4-9386-085C500DD536}"/>
            </c:ext>
          </c:extLst>
        </c:ser>
        <c:ser>
          <c:idx val="1"/>
          <c:order val="1"/>
          <c:tx>
            <c:strRef>
              <c:f>Sheet1!$C$1</c:f>
              <c:strCache>
                <c:ptCount val="1"/>
                <c:pt idx="0">
                  <c:v>PAIB</c:v>
                </c:pt>
              </c:strCache>
            </c:strRef>
          </c:tx>
          <c:spPr>
            <a:solidFill>
              <a:srgbClr val="52B1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Publicly available GenAI chatbots</c:v>
                </c:pt>
                <c:pt idx="1">
                  <c:v>Microsoft Co-Pilot</c:v>
                </c:pt>
                <c:pt idx="2">
                  <c:v>Business intelligence tools</c:v>
                </c:pt>
                <c:pt idx="3">
                  <c:v>Natural language processing</c:v>
                </c:pt>
                <c:pt idx="4">
                  <c:v>AI integrated accounting software</c:v>
                </c:pt>
                <c:pt idx="5">
                  <c:v>Internal GenAI chatbots</c:v>
                </c:pt>
                <c:pt idx="6">
                  <c:v>Machine learning for anomaly detection</c:v>
                </c:pt>
              </c:strCache>
            </c:strRef>
          </c:cat>
          <c:val>
            <c:numRef>
              <c:f>Sheet1!$C$2:$C$8</c:f>
              <c:numCache>
                <c:formatCode>General</c:formatCode>
                <c:ptCount val="7"/>
                <c:pt idx="0">
                  <c:v>68</c:v>
                </c:pt>
                <c:pt idx="1">
                  <c:v>33</c:v>
                </c:pt>
                <c:pt idx="2">
                  <c:v>43</c:v>
                </c:pt>
                <c:pt idx="3">
                  <c:v>23</c:v>
                </c:pt>
                <c:pt idx="4">
                  <c:v>15</c:v>
                </c:pt>
                <c:pt idx="5">
                  <c:v>14</c:v>
                </c:pt>
                <c:pt idx="6">
                  <c:v>8</c:v>
                </c:pt>
              </c:numCache>
            </c:numRef>
          </c:val>
          <c:extLst>
            <c:ext xmlns:c16="http://schemas.microsoft.com/office/drawing/2014/chart" uri="{C3380CC4-5D6E-409C-BE32-E72D297353CC}">
              <c16:uniqueId val="{00000000-CC15-424B-8876-134A05646DD5}"/>
            </c:ext>
          </c:extLst>
        </c:ser>
        <c:ser>
          <c:idx val="2"/>
          <c:order val="2"/>
          <c:tx>
            <c:strRef>
              <c:f>Sheet1!$D$1</c:f>
              <c:strCache>
                <c:ptCount val="1"/>
                <c:pt idx="0">
                  <c:v>PAIP</c:v>
                </c:pt>
              </c:strCache>
            </c:strRef>
          </c:tx>
          <c:spPr>
            <a:solidFill>
              <a:srgbClr val="E3D8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Publicly available GenAI chatbots</c:v>
                </c:pt>
                <c:pt idx="1">
                  <c:v>Microsoft Co-Pilot</c:v>
                </c:pt>
                <c:pt idx="2">
                  <c:v>Business intelligence tools</c:v>
                </c:pt>
                <c:pt idx="3">
                  <c:v>Natural language processing</c:v>
                </c:pt>
                <c:pt idx="4">
                  <c:v>AI integrated accounting software</c:v>
                </c:pt>
                <c:pt idx="5">
                  <c:v>Internal GenAI chatbots</c:v>
                </c:pt>
                <c:pt idx="6">
                  <c:v>Machine learning for anomaly detection</c:v>
                </c:pt>
              </c:strCache>
            </c:strRef>
          </c:cat>
          <c:val>
            <c:numRef>
              <c:f>Sheet1!$D$2:$D$8</c:f>
              <c:numCache>
                <c:formatCode>General</c:formatCode>
                <c:ptCount val="7"/>
                <c:pt idx="0">
                  <c:v>73</c:v>
                </c:pt>
                <c:pt idx="1">
                  <c:v>32</c:v>
                </c:pt>
                <c:pt idx="2">
                  <c:v>21</c:v>
                </c:pt>
                <c:pt idx="3">
                  <c:v>18</c:v>
                </c:pt>
                <c:pt idx="4">
                  <c:v>24</c:v>
                </c:pt>
                <c:pt idx="5">
                  <c:v>14</c:v>
                </c:pt>
                <c:pt idx="6">
                  <c:v>6</c:v>
                </c:pt>
              </c:numCache>
            </c:numRef>
          </c:val>
          <c:extLst>
            <c:ext xmlns:c16="http://schemas.microsoft.com/office/drawing/2014/chart" uri="{C3380CC4-5D6E-409C-BE32-E72D297353CC}">
              <c16:uniqueId val="{00000001-CC15-424B-8876-134A05646DD5}"/>
            </c:ext>
          </c:extLst>
        </c:ser>
        <c:dLbls>
          <c:dLblPos val="ctr"/>
          <c:showLegendKey val="0"/>
          <c:showVal val="1"/>
          <c:showCatName val="0"/>
          <c:showSerName val="0"/>
          <c:showPercent val="0"/>
          <c:showBubbleSize val="0"/>
        </c:dLbls>
        <c:gapWidth val="70"/>
        <c:overlap val="-36"/>
        <c:axId val="833352111"/>
        <c:axId val="833369391"/>
      </c:barChart>
      <c:catAx>
        <c:axId val="833352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baseline="0">
                <a:solidFill>
                  <a:schemeClr val="tx1"/>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l"/>
        <c:numFmt formatCode="General" sourceLinked="1"/>
        <c:majorTickMark val="none"/>
        <c:minorTickMark val="none"/>
        <c:tickLblPos val="nextTo"/>
        <c:crossAx val="833352111"/>
        <c:crosses val="autoZero"/>
        <c:crossBetween val="between"/>
      </c:valAx>
      <c:spPr>
        <a:noFill/>
        <a:ln>
          <a:noFill/>
        </a:ln>
        <a:effectLst/>
      </c:spPr>
    </c:plotArea>
    <c:legend>
      <c:legendPos val="r"/>
      <c:layout>
        <c:manualLayout>
          <c:xMode val="edge"/>
          <c:yMode val="edge"/>
          <c:x val="0.26259440221337366"/>
          <c:y val="0.85895228673285562"/>
          <c:w val="0.51632655009431094"/>
          <c:h val="0.14093324549773853"/>
        </c:manualLayout>
      </c:layout>
      <c:overlay val="0"/>
      <c:spPr>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a:t>AI Task use vs effectiveness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48857552921976E-2"/>
          <c:y val="0.15881721954840808"/>
          <c:w val="0.95902284894156054"/>
          <c:h val="0.52273390776314366"/>
        </c:manualLayout>
      </c:layout>
      <c:barChart>
        <c:barDir val="col"/>
        <c:grouping val="clustered"/>
        <c:varyColors val="0"/>
        <c:ser>
          <c:idx val="0"/>
          <c:order val="0"/>
          <c:tx>
            <c:strRef>
              <c:f>Sheet1!$B$1</c:f>
              <c:strCache>
                <c:ptCount val="1"/>
                <c:pt idx="0">
                  <c:v>Utilisation (%) | Base: All who use AI at work  = 2038  </c:v>
                </c:pt>
              </c:strCache>
            </c:strRef>
          </c:tx>
          <c:spPr>
            <a:solidFill>
              <a:srgbClr val="121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6"/>
                <c:pt idx="0">
                  <c:v>General productivity</c:v>
                </c:pt>
                <c:pt idx="1">
                  <c:v>Data entry</c:v>
                </c:pt>
                <c:pt idx="2">
                  <c:v>Reconciliation of accounts</c:v>
                </c:pt>
                <c:pt idx="3">
                  <c:v>Financial reporting</c:v>
                </c:pt>
                <c:pt idx="4">
                  <c:v>Budget and forecasting</c:v>
                </c:pt>
                <c:pt idx="5">
                  <c:v>Knowledge management</c:v>
                </c:pt>
              </c:strCache>
            </c:strRef>
          </c:cat>
          <c:val>
            <c:numRef>
              <c:f>Sheet1!$B$2:$B$18</c:f>
              <c:numCache>
                <c:formatCode>General</c:formatCode>
                <c:ptCount val="6"/>
                <c:pt idx="0">
                  <c:v>43</c:v>
                </c:pt>
                <c:pt idx="1">
                  <c:v>35</c:v>
                </c:pt>
                <c:pt idx="2">
                  <c:v>29</c:v>
                </c:pt>
                <c:pt idx="3">
                  <c:v>28</c:v>
                </c:pt>
                <c:pt idx="4">
                  <c:v>24</c:v>
                </c:pt>
                <c:pt idx="5">
                  <c:v>24</c:v>
                </c:pt>
              </c:numCache>
            </c:numRef>
          </c:val>
          <c:extLst>
            <c:ext xmlns:c16="http://schemas.microsoft.com/office/drawing/2014/chart" uri="{C3380CC4-5D6E-409C-BE32-E72D297353CC}">
              <c16:uniqueId val="{00000000-FD6E-4393-9D5D-82927F80C9E8}"/>
            </c:ext>
          </c:extLst>
        </c:ser>
        <c:ser>
          <c:idx val="1"/>
          <c:order val="1"/>
          <c:tx>
            <c:strRef>
              <c:f>Sheet1!$C$1</c:f>
              <c:strCache>
                <c:ptCount val="1"/>
                <c:pt idx="0">
                  <c:v>Effectiveness (%) | Base, All who have used AI for each task, in order: 657, 475, 407, 414, 333, 401</c:v>
                </c:pt>
              </c:strCache>
            </c:strRef>
          </c:tx>
          <c:spPr>
            <a:solidFill>
              <a:schemeClr val="bg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6"/>
                <c:pt idx="0">
                  <c:v>General productivity</c:v>
                </c:pt>
                <c:pt idx="1">
                  <c:v>Data entry</c:v>
                </c:pt>
                <c:pt idx="2">
                  <c:v>Reconciliation of accounts</c:v>
                </c:pt>
                <c:pt idx="3">
                  <c:v>Financial reporting</c:v>
                </c:pt>
                <c:pt idx="4">
                  <c:v>Budget and forecasting</c:v>
                </c:pt>
                <c:pt idx="5">
                  <c:v>Knowledge management</c:v>
                </c:pt>
              </c:strCache>
            </c:strRef>
          </c:cat>
          <c:val>
            <c:numRef>
              <c:f>Sheet1!$C$2:$C$18</c:f>
              <c:numCache>
                <c:formatCode>General</c:formatCode>
                <c:ptCount val="6"/>
                <c:pt idx="0">
                  <c:v>93</c:v>
                </c:pt>
                <c:pt idx="1">
                  <c:v>93</c:v>
                </c:pt>
                <c:pt idx="2">
                  <c:v>89</c:v>
                </c:pt>
                <c:pt idx="3">
                  <c:v>85</c:v>
                </c:pt>
                <c:pt idx="4">
                  <c:v>88</c:v>
                </c:pt>
                <c:pt idx="5">
                  <c:v>91</c:v>
                </c:pt>
              </c:numCache>
            </c:numRef>
          </c:val>
          <c:extLst>
            <c:ext xmlns:c16="http://schemas.microsoft.com/office/drawing/2014/chart" uri="{C3380CC4-5D6E-409C-BE32-E72D297353CC}">
              <c16:uniqueId val="{00000001-FD6E-4393-9D5D-82927F80C9E8}"/>
            </c:ext>
          </c:extLst>
        </c:ser>
        <c:dLbls>
          <c:showLegendKey val="0"/>
          <c:showVal val="1"/>
          <c:showCatName val="0"/>
          <c:showSerName val="0"/>
          <c:showPercent val="0"/>
          <c:showBubbleSize val="0"/>
        </c:dLbls>
        <c:gapWidth val="150"/>
        <c:overlap val="-45"/>
        <c:axId val="651084479"/>
        <c:axId val="651082079"/>
      </c:barChart>
      <c:catAx>
        <c:axId val="651084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ln>
                  <a:noFill/>
                </a:ln>
                <a:solidFill>
                  <a:schemeClr val="tx1">
                    <a:lumMod val="65000"/>
                    <a:lumOff val="35000"/>
                  </a:schemeClr>
                </a:solidFill>
                <a:effectLst/>
                <a:latin typeface="+mn-lt"/>
                <a:ea typeface="+mn-ea"/>
                <a:cs typeface="+mn-cs"/>
              </a:defRPr>
            </a:pPr>
            <a:endParaRPr lang="en-US"/>
          </a:p>
        </c:txPr>
        <c:crossAx val="651082079"/>
        <c:crosses val="autoZero"/>
        <c:auto val="0"/>
        <c:lblAlgn val="ctr"/>
        <c:lblOffset val="100"/>
        <c:noMultiLvlLbl val="0"/>
      </c:catAx>
      <c:valAx>
        <c:axId val="651082079"/>
        <c:scaling>
          <c:orientation val="minMax"/>
        </c:scaling>
        <c:delete val="1"/>
        <c:axPos val="l"/>
        <c:numFmt formatCode="General" sourceLinked="1"/>
        <c:majorTickMark val="out"/>
        <c:minorTickMark val="none"/>
        <c:tickLblPos val="nextTo"/>
        <c:crossAx val="651084479"/>
        <c:crosses val="autoZero"/>
        <c:crossBetween val="between"/>
      </c:valAx>
      <c:spPr>
        <a:noFill/>
        <a:ln w="25400">
          <a:noFill/>
        </a:ln>
        <a:effectLst/>
      </c:spPr>
    </c:plotArea>
    <c:legend>
      <c:legendPos val="b"/>
      <c:layout>
        <c:manualLayout>
          <c:xMode val="edge"/>
          <c:yMode val="edge"/>
          <c:x val="5.7460408064373639E-3"/>
          <c:y val="0.84028693686554834"/>
          <c:w val="0.99425395919356263"/>
          <c:h val="9.1915887460692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6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r>
              <a:rPr lang="en-GB" sz="1000" b="1" i="0" u="none" strike="noStrike" kern="1200" spc="0" baseline="0">
                <a:solidFill>
                  <a:srgbClr val="000000">
                    <a:lumMod val="65000"/>
                    <a:lumOff val="35000"/>
                  </a:srgbClr>
                </a:solidFill>
                <a:latin typeface="+mn-lt"/>
                <a:ea typeface="+mn-ea"/>
                <a:cs typeface="+mn-cs"/>
              </a:rPr>
              <a:t>What are the main reasons that you frequently use AI at work? (Top 5,%)  </a:t>
            </a:r>
            <a:r>
              <a:rPr lang="en-GB" sz="1000" b="0" i="0" u="none" strike="noStrike" kern="1200" spc="0" baseline="0">
                <a:solidFill>
                  <a:srgbClr val="000000">
                    <a:lumMod val="65000"/>
                    <a:lumOff val="35000"/>
                  </a:srgbClr>
                </a:solidFill>
              </a:rPr>
              <a:t>| Base: Frequent users  = 1185</a:t>
            </a:r>
            <a:endParaRPr lang="en-GB" sz="1000" b="1" i="0" u="none" strike="noStrike" kern="1200" spc="0" baseline="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endParaRPr lang="en-GB"/>
        </a:p>
      </c:txPr>
    </c:title>
    <c:autoTitleDeleted val="0"/>
    <c:plotArea>
      <c:layout>
        <c:manualLayout>
          <c:layoutTarget val="inner"/>
          <c:xMode val="edge"/>
          <c:yMode val="edge"/>
          <c:x val="6.1496478806871008E-2"/>
          <c:y val="0.28734738205606103"/>
          <c:w val="0.91015518345370428"/>
          <c:h val="0.46674477059832192"/>
        </c:manualLayout>
      </c:layout>
      <c:barChart>
        <c:barDir val="col"/>
        <c:grouping val="clustered"/>
        <c:varyColors val="0"/>
        <c:ser>
          <c:idx val="0"/>
          <c:order val="0"/>
          <c:tx>
            <c:strRef>
              <c:f>Sheet1!$B$1</c:f>
              <c:strCache>
                <c:ptCount val="1"/>
                <c:pt idx="0">
                  <c:v>Usage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000" b="0" i="0" u="none" strike="noStrike" kern="1200" spc="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Excitement about the potential uses of AI</c:v>
                </c:pt>
                <c:pt idx="1">
                  <c:v>I tend to be an early adopter of new technologies</c:v>
                </c:pt>
                <c:pt idx="2">
                  <c:v>AI is an important part of my current role</c:v>
                </c:pt>
                <c:pt idx="3">
                  <c:v>Good access to AI tools and programs in my organisation</c:v>
                </c:pt>
                <c:pt idx="4">
                  <c:v>I already possess the necessary skills</c:v>
                </c:pt>
              </c:strCache>
            </c:strRef>
          </c:cat>
          <c:val>
            <c:numRef>
              <c:f>Sheet1!$B$2:$B$6</c:f>
              <c:numCache>
                <c:formatCode>General</c:formatCode>
                <c:ptCount val="5"/>
                <c:pt idx="0">
                  <c:v>47</c:v>
                </c:pt>
                <c:pt idx="1">
                  <c:v>46</c:v>
                </c:pt>
                <c:pt idx="2">
                  <c:v>22</c:v>
                </c:pt>
                <c:pt idx="3">
                  <c:v>21</c:v>
                </c:pt>
                <c:pt idx="4">
                  <c:v>14</c:v>
                </c:pt>
              </c:numCache>
            </c:numRef>
          </c:val>
          <c:extLst>
            <c:ext xmlns:c16="http://schemas.microsoft.com/office/drawing/2014/chart" uri="{C3380CC4-5D6E-409C-BE32-E72D297353CC}">
              <c16:uniqueId val="{00000000-744C-4FA8-80B0-E00E44EDD6DD}"/>
            </c:ext>
          </c:extLst>
        </c:ser>
        <c:dLbls>
          <c:dLblPos val="ctr"/>
          <c:showLegendKey val="0"/>
          <c:showVal val="1"/>
          <c:showCatName val="0"/>
          <c:showSerName val="0"/>
          <c:showPercent val="0"/>
          <c:showBubbleSize val="0"/>
        </c:dLbls>
        <c:gapWidth val="75"/>
        <c:axId val="833352111"/>
        <c:axId val="833369391"/>
      </c:barChart>
      <c:catAx>
        <c:axId val="833352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baseline="0">
                <a:solidFill>
                  <a:schemeClr val="tx1">
                    <a:lumMod val="65000"/>
                    <a:lumOff val="35000"/>
                  </a:schemeClr>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max val="100"/>
        </c:scaling>
        <c:delete val="1"/>
        <c:axPos val="l"/>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a:t>Current experience of using AI technologies </a:t>
            </a:r>
            <a:r>
              <a:rPr lang="en-GB" sz="1000" b="0" i="0" u="none" strike="noStrike" kern="1200" spc="0" baseline="0">
                <a:solidFill>
                  <a:srgbClr val="000000">
                    <a:lumMod val="65000"/>
                    <a:lumOff val="35000"/>
                  </a:srgbClr>
                </a:solidFill>
              </a:rPr>
              <a:t>| Base: Uses AI at least once a year = 1708 </a:t>
            </a:r>
            <a:r>
              <a:rPr lang="en-GB" sz="1000" b="1"/>
              <a:t> </a:t>
            </a:r>
          </a:p>
        </c:rich>
      </c:tx>
      <c:layout>
        <c:manualLayout>
          <c:xMode val="edge"/>
          <c:yMode val="edge"/>
          <c:x val="0.16329658474011308"/>
          <c:y val="5.7266602057813538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487115343043979E-2"/>
          <c:y val="0.25064684199333664"/>
          <c:w val="0.99703481297887708"/>
          <c:h val="0.41604897535912516"/>
        </c:manualLayout>
      </c:layout>
      <c:barChart>
        <c:barDir val="col"/>
        <c:grouping val="clustered"/>
        <c:varyColors val="0"/>
        <c:ser>
          <c:idx val="0"/>
          <c:order val="0"/>
          <c:tx>
            <c:strRef>
              <c:f>Sheet1!$B$1</c:f>
              <c:strCache>
                <c:ptCount val="1"/>
                <c:pt idx="0">
                  <c:v>Sales</c:v>
                </c:pt>
              </c:strCache>
            </c:strRef>
          </c:tx>
          <c:spPr>
            <a:solidFill>
              <a:schemeClr val="tx2"/>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CBC7-492E-944F-688897FA142C}"/>
              </c:ext>
            </c:extLst>
          </c:dPt>
          <c:dPt>
            <c:idx val="1"/>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CBC7-492E-944F-688897FA142C}"/>
              </c:ext>
            </c:extLst>
          </c:dPt>
          <c:dPt>
            <c:idx val="2"/>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5-CBC7-492E-944F-688897FA142C}"/>
              </c:ext>
            </c:extLst>
          </c:dPt>
          <c:dPt>
            <c:idx val="3"/>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7-CBC7-492E-944F-688897FA142C}"/>
              </c:ext>
            </c:extLst>
          </c:dPt>
          <c:dPt>
            <c:idx val="4"/>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9-CBC7-492E-944F-688897FA142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 is already helping me to work more               effectively and efficiently</c:v>
                </c:pt>
                <c:pt idx="1">
                  <c:v>I am already using traditional AI in my            day-to-day job</c:v>
                </c:pt>
                <c:pt idx="2">
                  <c:v>I am already using Generative AI in my             day-to-day job</c:v>
                </c:pt>
                <c:pt idx="3">
                  <c:v>AI is already helping me to add value to my business and clients</c:v>
                </c:pt>
                <c:pt idx="4">
                  <c:v>None of the above</c:v>
                </c:pt>
              </c:strCache>
            </c:strRef>
          </c:cat>
          <c:val>
            <c:numRef>
              <c:f>Sheet1!$B$2:$B$6</c:f>
              <c:numCache>
                <c:formatCode>General</c:formatCode>
                <c:ptCount val="5"/>
                <c:pt idx="0">
                  <c:v>45</c:v>
                </c:pt>
                <c:pt idx="1">
                  <c:v>31</c:v>
                </c:pt>
                <c:pt idx="2">
                  <c:v>29</c:v>
                </c:pt>
                <c:pt idx="3">
                  <c:v>28</c:v>
                </c:pt>
                <c:pt idx="4">
                  <c:v>22</c:v>
                </c:pt>
              </c:numCache>
            </c:numRef>
          </c:val>
          <c:extLst>
            <c:ext xmlns:c16="http://schemas.microsoft.com/office/drawing/2014/chart" uri="{C3380CC4-5D6E-409C-BE32-E72D297353CC}">
              <c16:uniqueId val="{0000000A-CBC7-492E-944F-688897FA142C}"/>
            </c:ext>
          </c:extLst>
        </c:ser>
        <c:dLbls>
          <c:showLegendKey val="0"/>
          <c:showVal val="0"/>
          <c:showCatName val="0"/>
          <c:showSerName val="0"/>
          <c:showPercent val="0"/>
          <c:showBubbleSize val="0"/>
        </c:dLbls>
        <c:gapWidth val="100"/>
        <c:axId val="1383163839"/>
        <c:axId val="1383170079"/>
      </c:barChart>
      <c:catAx>
        <c:axId val="13831638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3170079"/>
        <c:crosses val="autoZero"/>
        <c:auto val="1"/>
        <c:lblAlgn val="ctr"/>
        <c:lblOffset val="100"/>
        <c:noMultiLvlLbl val="0"/>
      </c:catAx>
      <c:valAx>
        <c:axId val="1383170079"/>
        <c:scaling>
          <c:orientation val="minMax"/>
          <c:max val="100"/>
          <c:min val="0"/>
        </c:scaling>
        <c:delete val="1"/>
        <c:axPos val="l"/>
        <c:numFmt formatCode="General" sourceLinked="1"/>
        <c:majorTickMark val="out"/>
        <c:minorTickMark val="none"/>
        <c:tickLblPos val="nextTo"/>
        <c:crossAx val="1383163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r>
              <a:rPr lang="en-GB" sz="1000" b="1" i="0" u="none" strike="noStrike" kern="1200" spc="0" baseline="0" dirty="0">
                <a:solidFill>
                  <a:srgbClr val="000000">
                    <a:lumMod val="65000"/>
                    <a:lumOff val="35000"/>
                  </a:srgbClr>
                </a:solidFill>
                <a:latin typeface="+mn-lt"/>
                <a:ea typeface="+mn-ea"/>
                <a:cs typeface="+mn-cs"/>
              </a:rPr>
              <a:t>What are the main reasons that you aren’t currently using AI on a more frequent basis?    </a:t>
            </a:r>
          </a:p>
          <a:p>
            <a:pPr algn="ctr" rtl="0">
              <a:defRPr lang="en-GB" sz="1000" kern="1200" spc="0" dirty="0" smtClean="0">
                <a:solidFill>
                  <a:srgbClr val="000000">
                    <a:lumMod val="65000"/>
                    <a:lumOff val="35000"/>
                  </a:srgbClr>
                </a:solidFill>
              </a:defRPr>
            </a:pPr>
            <a:r>
              <a:rPr lang="en-GB" sz="1000" b="1" i="0" u="none" strike="noStrike" kern="1200" spc="0" baseline="0" dirty="0">
                <a:solidFill>
                  <a:srgbClr val="000000">
                    <a:lumMod val="65000"/>
                    <a:lumOff val="35000"/>
                  </a:srgbClr>
                </a:solidFill>
                <a:latin typeface="+mn-lt"/>
                <a:ea typeface="+mn-ea"/>
                <a:cs typeface="+mn-cs"/>
              </a:rPr>
              <a:t>(</a:t>
            </a:r>
            <a:r>
              <a:rPr lang="en-GB" sz="1000" b="0" i="0" u="none" strike="noStrike" kern="1200" spc="0" baseline="0" dirty="0">
                <a:solidFill>
                  <a:srgbClr val="000000">
                    <a:lumMod val="65000"/>
                    <a:lumOff val="35000"/>
                  </a:srgbClr>
                </a:solidFill>
                <a:latin typeface="+mn-lt"/>
                <a:ea typeface="+mn-ea"/>
                <a:cs typeface="+mn-cs"/>
              </a:rPr>
              <a:t>Top 4</a:t>
            </a:r>
            <a:r>
              <a:rPr lang="en-GB" sz="1000" b="1" i="0" u="none" strike="noStrike" kern="1200" spc="0" baseline="0" dirty="0">
                <a:solidFill>
                  <a:srgbClr val="000000">
                    <a:lumMod val="65000"/>
                    <a:lumOff val="35000"/>
                  </a:srgbClr>
                </a:solidFill>
                <a:latin typeface="+mn-lt"/>
                <a:ea typeface="+mn-ea"/>
                <a:cs typeface="+mn-cs"/>
              </a:rPr>
              <a:t>, </a:t>
            </a:r>
            <a:r>
              <a:rPr lang="en-GB" sz="1000" b="0" i="0" u="none" strike="noStrike" kern="1200" spc="0" baseline="0" dirty="0">
                <a:solidFill>
                  <a:srgbClr val="000000">
                    <a:lumMod val="65000"/>
                    <a:lumOff val="35000"/>
                  </a:srgbClr>
                </a:solidFill>
                <a:latin typeface="+mn-lt"/>
                <a:ea typeface="+mn-ea"/>
                <a:cs typeface="+mn-cs"/>
              </a:rPr>
              <a:t>%</a:t>
            </a:r>
            <a:r>
              <a:rPr lang="en-GB" sz="1000" b="1" i="0" u="none" strike="noStrike" kern="1200" spc="0" baseline="0" dirty="0">
                <a:solidFill>
                  <a:srgbClr val="000000">
                    <a:lumMod val="65000"/>
                    <a:lumOff val="35000"/>
                  </a:srgbClr>
                </a:solidFill>
                <a:latin typeface="+mn-lt"/>
                <a:ea typeface="+mn-ea"/>
                <a:cs typeface="+mn-cs"/>
              </a:rPr>
              <a:t>) </a:t>
            </a:r>
            <a:r>
              <a:rPr lang="en-GB" sz="1000" b="0" i="0" u="none" strike="noStrike" kern="1200" spc="0" baseline="0" dirty="0">
                <a:solidFill>
                  <a:srgbClr val="000000">
                    <a:lumMod val="65000"/>
                    <a:lumOff val="35000"/>
                  </a:srgbClr>
                </a:solidFill>
              </a:rPr>
              <a:t>| Base: Less frequent users = 523</a:t>
            </a:r>
            <a:endParaRPr lang="en-GB" sz="1000" b="1" i="0" u="none" strike="noStrike" kern="1200" spc="0" baseline="0" dirty="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rgbClr val="000000">
                  <a:lumMod val="65000"/>
                  <a:lumOff val="35000"/>
                </a:srgb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960" b="0" i="0" u="none" strike="noStrike" kern="1200" spc="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have the time necessary to understand AI and be trained proficiently on it</c:v>
                </c:pt>
                <c:pt idx="1">
                  <c:v>The AI tools available do not adequately address my job needs</c:v>
                </c:pt>
                <c:pt idx="2">
                  <c:v>I feel that I don’t have the necessary skills due to a lack of training</c:v>
                </c:pt>
                <c:pt idx="3">
                  <c:v>Concerns about data security</c:v>
                </c:pt>
              </c:strCache>
            </c:strRef>
          </c:cat>
          <c:val>
            <c:numRef>
              <c:f>Sheet1!$B$2:$B$5</c:f>
              <c:numCache>
                <c:formatCode>General</c:formatCode>
                <c:ptCount val="4"/>
                <c:pt idx="0">
                  <c:v>25</c:v>
                </c:pt>
                <c:pt idx="1">
                  <c:v>26</c:v>
                </c:pt>
                <c:pt idx="2">
                  <c:v>26</c:v>
                </c:pt>
                <c:pt idx="3">
                  <c:v>30</c:v>
                </c:pt>
              </c:numCache>
            </c:numRef>
          </c:val>
          <c:extLst>
            <c:ext xmlns:c16="http://schemas.microsoft.com/office/drawing/2014/chart" uri="{C3380CC4-5D6E-409C-BE32-E72D297353CC}">
              <c16:uniqueId val="{00000000-C9B5-4192-996C-63CE67AB770B}"/>
            </c:ext>
          </c:extLst>
        </c:ser>
        <c:dLbls>
          <c:dLblPos val="outEnd"/>
          <c:showLegendKey val="0"/>
          <c:showVal val="1"/>
          <c:showCatName val="0"/>
          <c:showSerName val="0"/>
          <c:showPercent val="0"/>
          <c:showBubbleSize val="0"/>
        </c:dLbls>
        <c:gapWidth val="182"/>
        <c:overlap val="-30"/>
        <c:axId val="833352111"/>
        <c:axId val="833369391"/>
      </c:barChart>
      <c:catAx>
        <c:axId val="83335211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lang="en-US" sz="900" b="0" i="0" u="none" strike="noStrike" kern="1200" spc="0" baseline="0">
                <a:solidFill>
                  <a:srgbClr val="000000">
                    <a:lumMod val="65000"/>
                    <a:lumOff val="35000"/>
                  </a:srgbClr>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max val="100"/>
          <c:min val="0"/>
        </c:scaling>
        <c:delete val="1"/>
        <c:axPos val="b"/>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Which of the following factors, if any, do you see as the biggest barriers to the adoption of AI by the accountancy profession as a whole? </a:t>
            </a:r>
            <a:r>
              <a:rPr lang="en-GB" sz="1000" b="0" dirty="0"/>
              <a:t>(Top 4,%)  </a:t>
            </a:r>
          </a:p>
          <a:p>
            <a:pPr>
              <a:defRPr sz="1000"/>
            </a:pPr>
            <a:r>
              <a:rPr lang="en-GB" sz="1000" b="0" i="0" u="none" strike="noStrike" kern="1200" spc="0" baseline="0" dirty="0">
                <a:solidFill>
                  <a:srgbClr val="000000">
                    <a:lumMod val="65000"/>
                    <a:lumOff val="35000"/>
                  </a:srgbClr>
                </a:solidFill>
              </a:rPr>
              <a:t>Base: All = 2215, Mid-level = 319, Junior = 94 </a:t>
            </a:r>
            <a:endParaRPr lang="en-GB" sz="1000" b="1" dirty="0"/>
          </a:p>
        </c:rich>
      </c:tx>
      <c:layout>
        <c:manualLayout>
          <c:xMode val="edge"/>
          <c:yMode val="edge"/>
          <c:x val="0.14010833653270832"/>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222841366569057"/>
          <c:y val="0.38136336895291795"/>
          <c:w val="0.50398766079790736"/>
          <c:h val="0.6004539841007186"/>
        </c:manualLayout>
      </c:layout>
      <c:barChart>
        <c:barDir val="bar"/>
        <c:grouping val="clustered"/>
        <c:varyColors val="0"/>
        <c:ser>
          <c:idx val="0"/>
          <c:order val="0"/>
          <c:tx>
            <c:strRef>
              <c:f>Sheet1!$B$1</c:f>
              <c:strCache>
                <c:ptCount val="1"/>
                <c:pt idx="0">
                  <c:v>Junior </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Ethical concerns</c:v>
                </c:pt>
                <c:pt idx="1">
                  <c:v>Data security / risk of cyber attacks</c:v>
                </c:pt>
                <c:pt idx="2">
                  <c:v>Resistance to change</c:v>
                </c:pt>
                <c:pt idx="3">
                  <c:v>Insufficient skills/training of chartered accountants</c:v>
                </c:pt>
              </c:strCache>
            </c:strRef>
          </c:cat>
          <c:val>
            <c:numRef>
              <c:f>Sheet1!$B$2:$B$5</c:f>
              <c:numCache>
                <c:formatCode>General</c:formatCode>
                <c:ptCount val="4"/>
                <c:pt idx="1">
                  <c:v>39</c:v>
                </c:pt>
                <c:pt idx="3">
                  <c:v>43</c:v>
                </c:pt>
              </c:numCache>
            </c:numRef>
          </c:val>
          <c:extLst>
            <c:ext xmlns:c16="http://schemas.microsoft.com/office/drawing/2014/chart" uri="{C3380CC4-5D6E-409C-BE32-E72D297353CC}">
              <c16:uniqueId val="{00000000-A46A-471B-96D4-5F7B3368F5A6}"/>
            </c:ext>
          </c:extLst>
        </c:ser>
        <c:ser>
          <c:idx val="1"/>
          <c:order val="1"/>
          <c:tx>
            <c:strRef>
              <c:f>Sheet1!$C$1</c:f>
              <c:strCache>
                <c:ptCount val="1"/>
                <c:pt idx="0">
                  <c:v>Mid - level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6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Ethical concerns</c:v>
                </c:pt>
                <c:pt idx="1">
                  <c:v>Data security / risk of cyber attacks</c:v>
                </c:pt>
                <c:pt idx="2">
                  <c:v>Resistance to change</c:v>
                </c:pt>
                <c:pt idx="3">
                  <c:v>Insufficient skills/training of chartered accountants</c:v>
                </c:pt>
              </c:strCache>
            </c:strRef>
          </c:cat>
          <c:val>
            <c:numRef>
              <c:f>Sheet1!$C$2:$C$5</c:f>
              <c:numCache>
                <c:formatCode>General</c:formatCode>
                <c:ptCount val="4"/>
                <c:pt idx="1">
                  <c:v>44</c:v>
                </c:pt>
                <c:pt idx="3">
                  <c:v>44</c:v>
                </c:pt>
              </c:numCache>
            </c:numRef>
          </c:val>
          <c:extLst>
            <c:ext xmlns:c16="http://schemas.microsoft.com/office/drawing/2014/chart" uri="{C3380CC4-5D6E-409C-BE32-E72D297353CC}">
              <c16:uniqueId val="{00000003-9A4F-4524-B16D-F14F462A990A}"/>
            </c:ext>
          </c:extLst>
        </c:ser>
        <c:ser>
          <c:idx val="2"/>
          <c:order val="2"/>
          <c:tx>
            <c:strRef>
              <c:f>Sheet1!$D$1</c:f>
              <c:strCache>
                <c:ptCount val="1"/>
                <c:pt idx="0">
                  <c:v>C-Suite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6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Ethical concerns</c:v>
                </c:pt>
                <c:pt idx="1">
                  <c:v>Data security / risk of cyber attacks</c:v>
                </c:pt>
                <c:pt idx="2">
                  <c:v>Resistance to change</c:v>
                </c:pt>
                <c:pt idx="3">
                  <c:v>Insufficient skills/training of chartered accountants</c:v>
                </c:pt>
              </c:strCache>
            </c:strRef>
          </c:cat>
          <c:val>
            <c:numRef>
              <c:f>Sheet1!$D$2:$D$5</c:f>
              <c:numCache>
                <c:formatCode>General</c:formatCode>
                <c:ptCount val="4"/>
                <c:pt idx="1">
                  <c:v>48</c:v>
                </c:pt>
                <c:pt idx="3">
                  <c:v>58</c:v>
                </c:pt>
              </c:numCache>
            </c:numRef>
          </c:val>
          <c:extLst>
            <c:ext xmlns:c16="http://schemas.microsoft.com/office/drawing/2014/chart" uri="{C3380CC4-5D6E-409C-BE32-E72D297353CC}">
              <c16:uniqueId val="{00000004-9A4F-4524-B16D-F14F462A990A}"/>
            </c:ext>
          </c:extLst>
        </c:ser>
        <c:ser>
          <c:idx val="3"/>
          <c:order val="3"/>
          <c:tx>
            <c:strRef>
              <c:f>Sheet1!$E$1</c:f>
              <c:strCache>
                <c:ptCount val="1"/>
                <c:pt idx="0">
                  <c:v>Total </c:v>
                </c:pt>
              </c:strCache>
            </c:strRef>
          </c:tx>
          <c:spPr>
            <a:solidFill>
              <a:srgbClr val="1DAF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6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Ethical concerns</c:v>
                </c:pt>
                <c:pt idx="1">
                  <c:v>Data security / risk of cyber attacks</c:v>
                </c:pt>
                <c:pt idx="2">
                  <c:v>Resistance to change</c:v>
                </c:pt>
                <c:pt idx="3">
                  <c:v>Insufficient skills/training of chartered accountants</c:v>
                </c:pt>
              </c:strCache>
            </c:strRef>
          </c:cat>
          <c:val>
            <c:numRef>
              <c:f>Sheet1!$E$2:$E$5</c:f>
              <c:numCache>
                <c:formatCode>General</c:formatCode>
                <c:ptCount val="4"/>
                <c:pt idx="0">
                  <c:v>39</c:v>
                </c:pt>
                <c:pt idx="1">
                  <c:v>45</c:v>
                </c:pt>
                <c:pt idx="2">
                  <c:v>50</c:v>
                </c:pt>
                <c:pt idx="3">
                  <c:v>52</c:v>
                </c:pt>
              </c:numCache>
            </c:numRef>
          </c:val>
          <c:extLst>
            <c:ext xmlns:c16="http://schemas.microsoft.com/office/drawing/2014/chart" uri="{C3380CC4-5D6E-409C-BE32-E72D297353CC}">
              <c16:uniqueId val="{00000000-F99D-4207-AD7C-4C7698927FC8}"/>
            </c:ext>
          </c:extLst>
        </c:ser>
        <c:dLbls>
          <c:dLblPos val="outEnd"/>
          <c:showLegendKey val="0"/>
          <c:showVal val="1"/>
          <c:showCatName val="0"/>
          <c:showSerName val="0"/>
          <c:showPercent val="0"/>
          <c:showBubbleSize val="0"/>
        </c:dLbls>
        <c:gapWidth val="182"/>
        <c:overlap val="-30"/>
        <c:axId val="651084479"/>
        <c:axId val="651082079"/>
      </c:barChart>
      <c:catAx>
        <c:axId val="65108447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651082079"/>
        <c:crosses val="autoZero"/>
        <c:auto val="1"/>
        <c:lblAlgn val="ctr"/>
        <c:lblOffset val="100"/>
        <c:noMultiLvlLbl val="0"/>
      </c:catAx>
      <c:valAx>
        <c:axId val="651082079"/>
        <c:scaling>
          <c:orientation val="minMax"/>
          <c:max val="100"/>
        </c:scaling>
        <c:delete val="1"/>
        <c:axPos val="b"/>
        <c:numFmt formatCode="General" sourceLinked="1"/>
        <c:majorTickMark val="out"/>
        <c:minorTickMark val="none"/>
        <c:tickLblPos val="nextTo"/>
        <c:crossAx val="651084479"/>
        <c:crosses val="autoZero"/>
        <c:crossBetween val="between"/>
      </c:valAx>
      <c:spPr>
        <a:noFill/>
        <a:ln>
          <a:noFill/>
        </a:ln>
        <a:effectLst/>
      </c:spPr>
    </c:plotArea>
    <c:legend>
      <c:legendPos val="b"/>
      <c:layout>
        <c:manualLayout>
          <c:xMode val="edge"/>
          <c:yMode val="edge"/>
          <c:x val="0.13849582953305561"/>
          <c:y val="0.23797863611947875"/>
          <c:w val="0.65820775658848152"/>
          <c:h val="7.2485297329416554E-2"/>
        </c:manualLayout>
      </c:layout>
      <c:overlay val="0"/>
      <c:spPr>
        <a:noFill/>
        <a:ln>
          <a:noFill/>
        </a:ln>
        <a:effectLst/>
      </c:spPr>
      <c:txPr>
        <a:bodyPr rot="0" spcFirstLastPara="1" vertOverflow="ellipsis" vert="horz" wrap="square" anchor="ctr" anchorCtr="1"/>
        <a:lstStyle/>
        <a:p>
          <a:pPr>
            <a:defRPr sz="96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r">
        <a:defRPr sz="96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07098765432091E-2"/>
          <c:y val="9.1502322257949284E-2"/>
          <c:w val="0.55797098765432107"/>
          <c:h val="0.80735351911396935"/>
        </c:manualLayout>
      </c:layout>
      <c:doughnutChart>
        <c:varyColors val="1"/>
        <c:ser>
          <c:idx val="0"/>
          <c:order val="0"/>
          <c:tx>
            <c:strRef>
              <c:f>Sheet1!$B$1</c:f>
              <c:strCache>
                <c:ptCount val="1"/>
                <c:pt idx="0">
                  <c:v>Sales</c:v>
                </c:pt>
              </c:strCache>
            </c:strRef>
          </c:tx>
          <c:spPr>
            <a:solidFill>
              <a:srgbClr val="2DB574"/>
            </a:solidFill>
          </c:spPr>
          <c:dPt>
            <c:idx val="0"/>
            <c:bubble3D val="0"/>
            <c:spPr>
              <a:solidFill>
                <a:srgbClr val="2DB574"/>
              </a:solidFill>
              <a:ln w="19050">
                <a:solidFill>
                  <a:schemeClr val="lt1"/>
                </a:solidFill>
              </a:ln>
              <a:effectLst/>
            </c:spPr>
            <c:extLst>
              <c:ext xmlns:c16="http://schemas.microsoft.com/office/drawing/2014/chart" uri="{C3380CC4-5D6E-409C-BE32-E72D297353CC}">
                <c16:uniqueId val="{00000001-DF88-4C78-95FA-D2AEB6ECB3E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F88-4C78-95FA-D2AEB6ECB3E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DF88-4C78-95FA-D2AEB6ECB3E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30</c:v>
                </c:pt>
                <c:pt idx="1">
                  <c:v>66</c:v>
                </c:pt>
                <c:pt idx="2">
                  <c:v>4</c:v>
                </c:pt>
              </c:numCache>
            </c:numRef>
          </c:val>
          <c:extLst>
            <c:ext xmlns:c16="http://schemas.microsoft.com/office/drawing/2014/chart" uri="{C3380CC4-5D6E-409C-BE32-E72D297353CC}">
              <c16:uniqueId val="{00000006-DF88-4C78-95FA-D2AEB6ECB3E3}"/>
            </c:ext>
          </c:extLst>
        </c:ser>
        <c:dLbls>
          <c:showLegendKey val="0"/>
          <c:showVal val="0"/>
          <c:showCatName val="0"/>
          <c:showSerName val="0"/>
          <c:showPercent val="0"/>
          <c:showBubbleSize val="0"/>
          <c:showLeaderLines val="1"/>
        </c:dLbls>
        <c:firstSliceAng val="0"/>
        <c:holeSize val="59"/>
      </c:doughnutChart>
      <c:spPr>
        <a:noFill/>
        <a:ln>
          <a:noFill/>
        </a:ln>
        <a:effectLst/>
      </c:spPr>
    </c:plotArea>
    <c:legend>
      <c:legendPos val="r"/>
      <c:layout>
        <c:manualLayout>
          <c:xMode val="edge"/>
          <c:yMode val="edge"/>
          <c:x val="0.63857576370625135"/>
          <c:y val="4.62239706749491E-2"/>
          <c:w val="0.27421242160631193"/>
          <c:h val="0.4283740221075285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72948695354539"/>
          <c:y val="0"/>
          <c:w val="0.5761988856437833"/>
          <c:h val="0.97318928608155408"/>
        </c:manualLayout>
      </c:layout>
      <c:barChart>
        <c:barDir val="bar"/>
        <c:grouping val="clustered"/>
        <c:varyColors val="0"/>
        <c:ser>
          <c:idx val="0"/>
          <c:order val="0"/>
          <c:tx>
            <c:strRef>
              <c:f>Sheet1!$B$1</c:f>
              <c:strCache>
                <c:ptCount val="1"/>
                <c:pt idx="0">
                  <c:v>Not at all</c:v>
                </c:pt>
              </c:strCache>
            </c:strRef>
          </c:tx>
          <c:spPr>
            <a:solidFill>
              <a:schemeClr val="accent5"/>
            </a:solidFill>
            <a:ln>
              <a:noFill/>
            </a:ln>
            <a:effectLst/>
          </c:spPr>
          <c:invertIfNegative val="0"/>
          <c:dLbls>
            <c:dLbl>
              <c:idx val="0"/>
              <c:layout>
                <c:manualLayout>
                  <c:x val="-5.029997772801809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34-48AA-856B-3BB14D89FF21}"/>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spc="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programs don’t seem relevant to my work</c:v>
                </c:pt>
                <c:pt idx="1">
                  <c:v>The programs are self-funded</c:v>
                </c:pt>
                <c:pt idx="2">
                  <c:v>The programs are not offered at convenient times or locations</c:v>
                </c:pt>
                <c:pt idx="3">
                  <c:v>I don’t know enough about the programs and their aims</c:v>
                </c:pt>
                <c:pt idx="4">
                  <c:v>AI training is not offered through my organisation</c:v>
                </c:pt>
              </c:strCache>
            </c:strRef>
          </c:cat>
          <c:val>
            <c:numRef>
              <c:f>Sheet1!$B$2:$B$6</c:f>
              <c:numCache>
                <c:formatCode>General</c:formatCode>
                <c:ptCount val="5"/>
                <c:pt idx="0">
                  <c:v>7</c:v>
                </c:pt>
                <c:pt idx="1">
                  <c:v>9</c:v>
                </c:pt>
                <c:pt idx="2">
                  <c:v>9</c:v>
                </c:pt>
                <c:pt idx="3">
                  <c:v>9</c:v>
                </c:pt>
                <c:pt idx="4">
                  <c:v>61</c:v>
                </c:pt>
              </c:numCache>
            </c:numRef>
          </c:val>
          <c:extLst>
            <c:ext xmlns:c16="http://schemas.microsoft.com/office/drawing/2014/chart" uri="{C3380CC4-5D6E-409C-BE32-E72D297353CC}">
              <c16:uniqueId val="{00000000-7C9E-4791-B44D-B52E77E15E3C}"/>
            </c:ext>
          </c:extLst>
        </c:ser>
        <c:dLbls>
          <c:dLblPos val="inEnd"/>
          <c:showLegendKey val="0"/>
          <c:showVal val="1"/>
          <c:showCatName val="0"/>
          <c:showSerName val="0"/>
          <c:showPercent val="0"/>
          <c:showBubbleSize val="0"/>
        </c:dLbls>
        <c:gapWidth val="75"/>
        <c:overlap val="-25"/>
        <c:axId val="833352111"/>
        <c:axId val="833369391"/>
      </c:barChart>
      <c:catAx>
        <c:axId val="83335211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lang="en-US" sz="9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b"/>
        <c:numFmt formatCode="General" sourceLinked="1"/>
        <c:majorTickMark val="none"/>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0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10296893134043E-2"/>
          <c:y val="0.20728250873354906"/>
          <c:w val="0.88852028192927601"/>
          <c:h val="0.46797489425055738"/>
        </c:manualLayout>
      </c:layout>
      <c:barChart>
        <c:barDir val="bar"/>
        <c:grouping val="percentStacked"/>
        <c:varyColors val="0"/>
        <c:ser>
          <c:idx val="0"/>
          <c:order val="0"/>
          <c:tx>
            <c:strRef>
              <c:f>Sheet1!$B$1</c:f>
              <c:strCache>
                <c:ptCount val="1"/>
                <c:pt idx="0">
                  <c:v>Very willing</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760B-4036-B3D7-F05FFED7DBF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Sheet1!$B$2</c:f>
              <c:numCache>
                <c:formatCode>General</c:formatCode>
                <c:ptCount val="1"/>
                <c:pt idx="0">
                  <c:v>52</c:v>
                </c:pt>
              </c:numCache>
            </c:numRef>
          </c:val>
          <c:extLst>
            <c:ext xmlns:c16="http://schemas.microsoft.com/office/drawing/2014/chart" uri="{C3380CC4-5D6E-409C-BE32-E72D297353CC}">
              <c16:uniqueId val="{00000000-9F8A-472B-84DC-A65FCDAD22C4}"/>
            </c:ext>
          </c:extLst>
        </c:ser>
        <c:ser>
          <c:idx val="1"/>
          <c:order val="1"/>
          <c:tx>
            <c:strRef>
              <c:f>Sheet1!$C$1</c:f>
              <c:strCache>
                <c:ptCount val="1"/>
                <c:pt idx="0">
                  <c:v>Fairly willing</c:v>
                </c:pt>
              </c:strCache>
            </c:strRef>
          </c:tx>
          <c:spPr>
            <a:solidFill>
              <a:srgbClr val="53D0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Sheet1!$C$2</c:f>
              <c:numCache>
                <c:formatCode>General</c:formatCode>
                <c:ptCount val="1"/>
                <c:pt idx="0">
                  <c:v>33</c:v>
                </c:pt>
              </c:numCache>
            </c:numRef>
          </c:val>
          <c:extLst>
            <c:ext xmlns:c16="http://schemas.microsoft.com/office/drawing/2014/chart" uri="{C3380CC4-5D6E-409C-BE32-E72D297353CC}">
              <c16:uniqueId val="{0000000A-9A82-4F05-9DAB-138BEB504A6E}"/>
            </c:ext>
          </c:extLst>
        </c:ser>
        <c:ser>
          <c:idx val="2"/>
          <c:order val="2"/>
          <c:tx>
            <c:strRef>
              <c:f>Sheet1!$D$1</c:f>
              <c:strCache>
                <c:ptCount val="1"/>
                <c:pt idx="0">
                  <c:v>Don't know / Neither</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Sheet1!$D$2</c:f>
              <c:numCache>
                <c:formatCode>General</c:formatCode>
                <c:ptCount val="1"/>
                <c:pt idx="0">
                  <c:v>9</c:v>
                </c:pt>
              </c:numCache>
            </c:numRef>
          </c:val>
          <c:extLst>
            <c:ext xmlns:c16="http://schemas.microsoft.com/office/drawing/2014/chart" uri="{C3380CC4-5D6E-409C-BE32-E72D297353CC}">
              <c16:uniqueId val="{0000000B-9A82-4F05-9DAB-138BEB504A6E}"/>
            </c:ext>
          </c:extLst>
        </c:ser>
        <c:ser>
          <c:idx val="3"/>
          <c:order val="3"/>
          <c:tx>
            <c:strRef>
              <c:f>Sheet1!$E$1</c:f>
              <c:strCache>
                <c:ptCount val="1"/>
                <c:pt idx="0">
                  <c:v>Fairly reluctant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Sheet1!$E$2</c:f>
              <c:numCache>
                <c:formatCode>General</c:formatCode>
                <c:ptCount val="1"/>
                <c:pt idx="0">
                  <c:v>4</c:v>
                </c:pt>
              </c:numCache>
            </c:numRef>
          </c:val>
          <c:extLst>
            <c:ext xmlns:c16="http://schemas.microsoft.com/office/drawing/2014/chart" uri="{C3380CC4-5D6E-409C-BE32-E72D297353CC}">
              <c16:uniqueId val="{0000000C-9A82-4F05-9DAB-138BEB504A6E}"/>
            </c:ext>
          </c:extLst>
        </c:ser>
        <c:ser>
          <c:idx val="4"/>
          <c:order val="4"/>
          <c:tx>
            <c:strRef>
              <c:f>Sheet1!$F$1</c:f>
              <c:strCache>
                <c:ptCount val="1"/>
                <c:pt idx="0">
                  <c:v>Very reluctant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Sheet1!$F$2</c:f>
              <c:numCache>
                <c:formatCode>General</c:formatCode>
                <c:ptCount val="1"/>
                <c:pt idx="0">
                  <c:v>2</c:v>
                </c:pt>
              </c:numCache>
            </c:numRef>
          </c:val>
          <c:extLst>
            <c:ext xmlns:c16="http://schemas.microsoft.com/office/drawing/2014/chart" uri="{C3380CC4-5D6E-409C-BE32-E72D297353CC}">
              <c16:uniqueId val="{0000000D-9A82-4F05-9DAB-138BEB504A6E}"/>
            </c:ext>
          </c:extLst>
        </c:ser>
        <c:dLbls>
          <c:showLegendKey val="0"/>
          <c:showVal val="1"/>
          <c:showCatName val="0"/>
          <c:showSerName val="0"/>
          <c:showPercent val="0"/>
          <c:showBubbleSize val="0"/>
        </c:dLbls>
        <c:gapWidth val="219"/>
        <c:overlap val="100"/>
        <c:axId val="1047763376"/>
        <c:axId val="1047764816"/>
      </c:barChart>
      <c:catAx>
        <c:axId val="1047763376"/>
        <c:scaling>
          <c:orientation val="minMax"/>
        </c:scaling>
        <c:delete val="1"/>
        <c:axPos val="l"/>
        <c:numFmt formatCode="General" sourceLinked="1"/>
        <c:majorTickMark val="none"/>
        <c:minorTickMark val="none"/>
        <c:tickLblPos val="nextTo"/>
        <c:crossAx val="1047764816"/>
        <c:crosses val="autoZero"/>
        <c:auto val="1"/>
        <c:lblAlgn val="ctr"/>
        <c:lblOffset val="100"/>
        <c:noMultiLvlLbl val="0"/>
      </c:catAx>
      <c:valAx>
        <c:axId val="1047764816"/>
        <c:scaling>
          <c:orientation val="minMax"/>
        </c:scaling>
        <c:delete val="1"/>
        <c:axPos val="b"/>
        <c:numFmt formatCode="0%" sourceLinked="1"/>
        <c:majorTickMark val="none"/>
        <c:minorTickMark val="none"/>
        <c:tickLblPos val="nextTo"/>
        <c:crossAx val="104776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0555555555556E-2"/>
          <c:y val="0.20945025008931761"/>
          <c:w val="0.94253024691358023"/>
          <c:h val="0.35990443015362628"/>
        </c:manualLayout>
      </c:layout>
      <c:barChart>
        <c:barDir val="col"/>
        <c:grouping val="clustered"/>
        <c:varyColors val="0"/>
        <c:ser>
          <c:idx val="0"/>
          <c:order val="0"/>
          <c:tx>
            <c:strRef>
              <c:f>Sheet1!$B$1</c:f>
              <c:strCache>
                <c:ptCount val="1"/>
                <c:pt idx="0">
                  <c:v>Training</c:v>
                </c:pt>
              </c:strCache>
            </c:strRef>
          </c:tx>
          <c:spPr>
            <a:solidFill>
              <a:srgbClr val="2DB574"/>
            </a:solidFill>
            <a:ln w="19050">
              <a:solidFill>
                <a:schemeClr val="bg1"/>
              </a:solidFill>
            </a:ln>
            <a:effectLst/>
          </c:spPr>
          <c:invertIfNegative val="0"/>
          <c:dPt>
            <c:idx val="0"/>
            <c:invertIfNegative val="0"/>
            <c:bubble3D val="0"/>
            <c:spPr>
              <a:solidFill>
                <a:srgbClr val="2DB574"/>
              </a:solidFill>
              <a:ln w="19050">
                <a:solidFill>
                  <a:schemeClr val="bg1"/>
                </a:solidFill>
              </a:ln>
              <a:effectLst/>
            </c:spPr>
            <c:extLst>
              <c:ext xmlns:c16="http://schemas.microsoft.com/office/drawing/2014/chart" uri="{C3380CC4-5D6E-409C-BE32-E72D297353CC}">
                <c16:uniqueId val="{00000001-0F7C-48E8-8946-1E49135256BA}"/>
              </c:ext>
            </c:extLst>
          </c:dPt>
          <c:dPt>
            <c:idx val="1"/>
            <c:invertIfNegative val="0"/>
            <c:bubble3D val="0"/>
            <c:spPr>
              <a:solidFill>
                <a:srgbClr val="2DB574"/>
              </a:solidFill>
              <a:ln w="19050">
                <a:solidFill>
                  <a:schemeClr val="bg1"/>
                </a:solidFill>
              </a:ln>
              <a:effectLst/>
            </c:spPr>
            <c:extLst>
              <c:ext xmlns:c16="http://schemas.microsoft.com/office/drawing/2014/chart" uri="{C3380CC4-5D6E-409C-BE32-E72D297353CC}">
                <c16:uniqueId val="{00000003-0F7C-48E8-8946-1E49135256BA}"/>
              </c:ext>
            </c:extLst>
          </c:dPt>
          <c:dPt>
            <c:idx val="2"/>
            <c:invertIfNegative val="0"/>
            <c:bubble3D val="0"/>
            <c:spPr>
              <a:solidFill>
                <a:srgbClr val="2DB574"/>
              </a:solidFill>
              <a:ln w="19050">
                <a:solidFill>
                  <a:schemeClr val="bg1"/>
                </a:solidFill>
              </a:ln>
              <a:effectLst/>
            </c:spPr>
            <c:extLst>
              <c:ext xmlns:c16="http://schemas.microsoft.com/office/drawing/2014/chart" uri="{C3380CC4-5D6E-409C-BE32-E72D297353CC}">
                <c16:uniqueId val="{00000005-0F7C-48E8-8946-1E49135256BA}"/>
              </c:ext>
            </c:extLst>
          </c:dPt>
          <c:dPt>
            <c:idx val="3"/>
            <c:invertIfNegative val="0"/>
            <c:bubble3D val="0"/>
            <c:spPr>
              <a:solidFill>
                <a:srgbClr val="2DB574"/>
              </a:solidFill>
              <a:ln w="19050">
                <a:solidFill>
                  <a:schemeClr val="bg1"/>
                </a:solidFill>
              </a:ln>
              <a:effectLst/>
            </c:spPr>
            <c:extLst>
              <c:ext xmlns:c16="http://schemas.microsoft.com/office/drawing/2014/chart" uri="{C3380CC4-5D6E-409C-BE32-E72D297353CC}">
                <c16:uniqueId val="{00000007-0F7C-48E8-8946-1E49135256BA}"/>
              </c:ext>
            </c:extLst>
          </c:dPt>
          <c:dPt>
            <c:idx val="4"/>
            <c:invertIfNegative val="0"/>
            <c:bubble3D val="0"/>
            <c:spPr>
              <a:solidFill>
                <a:srgbClr val="2DB574"/>
              </a:solidFill>
              <a:ln w="19050">
                <a:solidFill>
                  <a:schemeClr val="bg1"/>
                </a:solidFill>
              </a:ln>
              <a:effectLst/>
            </c:spPr>
            <c:extLst>
              <c:ext xmlns:c16="http://schemas.microsoft.com/office/drawing/2014/chart" uri="{C3380CC4-5D6E-409C-BE32-E72D297353CC}">
                <c16:uniqueId val="{00000009-0F7C-48E8-8946-1E49135256B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27</c:v>
                </c:pt>
                <c:pt idx="1">
                  <c:v>53</c:v>
                </c:pt>
                <c:pt idx="2">
                  <c:v>17</c:v>
                </c:pt>
                <c:pt idx="3">
                  <c:v>2</c:v>
                </c:pt>
                <c:pt idx="4">
                  <c:v>1</c:v>
                </c:pt>
              </c:numCache>
            </c:numRef>
          </c:val>
          <c:extLst>
            <c:ext xmlns:c16="http://schemas.microsoft.com/office/drawing/2014/chart" uri="{C3380CC4-5D6E-409C-BE32-E72D297353CC}">
              <c16:uniqueId val="{0000000A-0F7C-48E8-8946-1E49135256BA}"/>
            </c:ext>
          </c:extLst>
        </c:ser>
        <c:dLbls>
          <c:showLegendKey val="0"/>
          <c:showVal val="0"/>
          <c:showCatName val="0"/>
          <c:showSerName val="0"/>
          <c:showPercent val="0"/>
          <c:showBubbleSize val="0"/>
        </c:dLbls>
        <c:gapWidth val="100"/>
        <c:axId val="1091794240"/>
        <c:axId val="1091789440"/>
      </c:barChart>
      <c:catAx>
        <c:axId val="109179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1789440"/>
        <c:crosses val="autoZero"/>
        <c:auto val="1"/>
        <c:lblAlgn val="ctr"/>
        <c:lblOffset val="100"/>
        <c:noMultiLvlLbl val="0"/>
      </c:catAx>
      <c:valAx>
        <c:axId val="1091789440"/>
        <c:scaling>
          <c:orientation val="minMax"/>
        </c:scaling>
        <c:delete val="1"/>
        <c:axPos val="l"/>
        <c:numFmt formatCode="General" sourceLinked="1"/>
        <c:majorTickMark val="out"/>
        <c:minorTickMark val="none"/>
        <c:tickLblPos val="nextTo"/>
        <c:crossAx val="10917942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59567901234565E-2"/>
          <c:y val="0.39661530903894249"/>
          <c:w val="0.94253024691358023"/>
          <c:h val="0.4506511254019292"/>
        </c:manualLayout>
      </c:layout>
      <c:barChart>
        <c:barDir val="col"/>
        <c:grouping val="clustered"/>
        <c:varyColors val="0"/>
        <c:ser>
          <c:idx val="0"/>
          <c:order val="0"/>
          <c:tx>
            <c:strRef>
              <c:f>Sheet1!$B$1</c:f>
              <c:strCache>
                <c:ptCount val="1"/>
                <c:pt idx="0">
                  <c:v>Training</c:v>
                </c:pt>
              </c:strCache>
            </c:strRef>
          </c:tx>
          <c:spPr>
            <a:solidFill>
              <a:schemeClr val="tx2"/>
            </a:solidFill>
            <a:ln w="19050">
              <a:solidFill>
                <a:schemeClr val="bg1"/>
              </a:solidFill>
            </a:ln>
            <a:effectLst/>
          </c:spPr>
          <c:invertIfNegative val="0"/>
          <c:dPt>
            <c:idx val="0"/>
            <c:invertIfNegative val="0"/>
            <c:bubble3D val="0"/>
            <c:spPr>
              <a:solidFill>
                <a:schemeClr val="tx2"/>
              </a:solidFill>
              <a:ln w="19050">
                <a:solidFill>
                  <a:schemeClr val="bg1"/>
                </a:solidFill>
              </a:ln>
              <a:effectLst/>
            </c:spPr>
            <c:extLst>
              <c:ext xmlns:c16="http://schemas.microsoft.com/office/drawing/2014/chart" uri="{C3380CC4-5D6E-409C-BE32-E72D297353CC}">
                <c16:uniqueId val="{00000001-CE04-407E-A14D-B3DA50DC8E37}"/>
              </c:ext>
            </c:extLst>
          </c:dPt>
          <c:dPt>
            <c:idx val="1"/>
            <c:invertIfNegative val="0"/>
            <c:bubble3D val="0"/>
            <c:spPr>
              <a:solidFill>
                <a:schemeClr val="tx2"/>
              </a:solidFill>
              <a:ln w="19050">
                <a:solidFill>
                  <a:schemeClr val="bg1"/>
                </a:solidFill>
              </a:ln>
              <a:effectLst/>
            </c:spPr>
            <c:extLst>
              <c:ext xmlns:c16="http://schemas.microsoft.com/office/drawing/2014/chart" uri="{C3380CC4-5D6E-409C-BE32-E72D297353CC}">
                <c16:uniqueId val="{00000003-CE04-407E-A14D-B3DA50DC8E37}"/>
              </c:ext>
            </c:extLst>
          </c:dPt>
          <c:dPt>
            <c:idx val="2"/>
            <c:invertIfNegative val="0"/>
            <c:bubble3D val="0"/>
            <c:spPr>
              <a:solidFill>
                <a:schemeClr val="tx2"/>
              </a:solidFill>
              <a:ln w="19050">
                <a:solidFill>
                  <a:schemeClr val="bg1"/>
                </a:solidFill>
              </a:ln>
              <a:effectLst/>
            </c:spPr>
            <c:extLst>
              <c:ext xmlns:c16="http://schemas.microsoft.com/office/drawing/2014/chart" uri="{C3380CC4-5D6E-409C-BE32-E72D297353CC}">
                <c16:uniqueId val="{00000005-CE04-407E-A14D-B3DA50DC8E37}"/>
              </c:ext>
            </c:extLst>
          </c:dPt>
          <c:dPt>
            <c:idx val="3"/>
            <c:invertIfNegative val="0"/>
            <c:bubble3D val="0"/>
            <c:spPr>
              <a:solidFill>
                <a:schemeClr val="tx2"/>
              </a:solidFill>
              <a:ln w="19050">
                <a:solidFill>
                  <a:schemeClr val="bg1"/>
                </a:solidFill>
              </a:ln>
              <a:effectLst/>
            </c:spPr>
            <c:extLst>
              <c:ext xmlns:c16="http://schemas.microsoft.com/office/drawing/2014/chart" uri="{C3380CC4-5D6E-409C-BE32-E72D297353CC}">
                <c16:uniqueId val="{00000007-CE04-407E-A14D-B3DA50DC8E37}"/>
              </c:ext>
            </c:extLst>
          </c:dPt>
          <c:dPt>
            <c:idx val="4"/>
            <c:invertIfNegative val="0"/>
            <c:bubble3D val="0"/>
            <c:spPr>
              <a:solidFill>
                <a:schemeClr val="tx2"/>
              </a:solidFill>
              <a:ln w="19050">
                <a:solidFill>
                  <a:schemeClr val="bg1"/>
                </a:solidFill>
              </a:ln>
              <a:effectLst/>
            </c:spPr>
            <c:extLst>
              <c:ext xmlns:c16="http://schemas.microsoft.com/office/drawing/2014/chart" uri="{C3380CC4-5D6E-409C-BE32-E72D297353CC}">
                <c16:uniqueId val="{00000009-CE04-407E-A14D-B3DA50DC8E3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Fairly likely</c:v>
                </c:pt>
                <c:pt idx="2">
                  <c:v>Not very likely</c:v>
                </c:pt>
                <c:pt idx="3">
                  <c:v>Not at all likely</c:v>
                </c:pt>
                <c:pt idx="4">
                  <c:v>Don't know</c:v>
                </c:pt>
              </c:strCache>
            </c:strRef>
          </c:cat>
          <c:val>
            <c:numRef>
              <c:f>Sheet1!$B$2:$B$6</c:f>
              <c:numCache>
                <c:formatCode>General</c:formatCode>
                <c:ptCount val="5"/>
                <c:pt idx="0">
                  <c:v>65</c:v>
                </c:pt>
                <c:pt idx="1">
                  <c:v>27</c:v>
                </c:pt>
                <c:pt idx="2">
                  <c:v>3</c:v>
                </c:pt>
                <c:pt idx="3">
                  <c:v>2</c:v>
                </c:pt>
                <c:pt idx="4">
                  <c:v>3</c:v>
                </c:pt>
              </c:numCache>
            </c:numRef>
          </c:val>
          <c:extLst>
            <c:ext xmlns:c16="http://schemas.microsoft.com/office/drawing/2014/chart" uri="{C3380CC4-5D6E-409C-BE32-E72D297353CC}">
              <c16:uniqueId val="{0000000A-CE04-407E-A14D-B3DA50DC8E37}"/>
            </c:ext>
          </c:extLst>
        </c:ser>
        <c:dLbls>
          <c:showLegendKey val="0"/>
          <c:showVal val="0"/>
          <c:showCatName val="0"/>
          <c:showSerName val="0"/>
          <c:showPercent val="0"/>
          <c:showBubbleSize val="0"/>
        </c:dLbls>
        <c:gapWidth val="100"/>
        <c:axId val="1091794240"/>
        <c:axId val="1091789440"/>
      </c:barChart>
      <c:catAx>
        <c:axId val="109179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1789440"/>
        <c:crosses val="autoZero"/>
        <c:auto val="1"/>
        <c:lblAlgn val="ctr"/>
        <c:lblOffset val="100"/>
        <c:noMultiLvlLbl val="0"/>
      </c:catAx>
      <c:valAx>
        <c:axId val="1091789440"/>
        <c:scaling>
          <c:orientation val="minMax"/>
        </c:scaling>
        <c:delete val="1"/>
        <c:axPos val="l"/>
        <c:numFmt formatCode="General" sourceLinked="1"/>
        <c:majorTickMark val="out"/>
        <c:minorTickMark val="none"/>
        <c:tickLblPos val="nextTo"/>
        <c:crossAx val="10917942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4467925963181E-2"/>
          <c:y val="0.10168854948195782"/>
          <c:w val="0.94540532180721959"/>
          <c:h val="0.60964830863852393"/>
        </c:manualLayout>
      </c:layout>
      <c:barChart>
        <c:barDir val="col"/>
        <c:grouping val="clustered"/>
        <c:varyColors val="0"/>
        <c:ser>
          <c:idx val="0"/>
          <c:order val="0"/>
          <c:tx>
            <c:strRef>
              <c:f>Sheet1!$B$1</c:f>
              <c:strCache>
                <c:ptCount val="1"/>
                <c:pt idx="0">
                  <c:v>Training</c:v>
                </c:pt>
              </c:strCache>
            </c:strRef>
          </c:tx>
          <c:spPr>
            <a:solidFill>
              <a:srgbClr val="121B5A"/>
            </a:solidFill>
            <a:ln w="19050">
              <a:solidFill>
                <a:schemeClr val="bg1"/>
              </a:solidFill>
            </a:ln>
            <a:effectLst/>
          </c:spPr>
          <c:invertIfNegative val="0"/>
          <c:dPt>
            <c:idx val="0"/>
            <c:invertIfNegative val="0"/>
            <c:bubble3D val="0"/>
            <c:spPr>
              <a:solidFill>
                <a:srgbClr val="121B5A"/>
              </a:solidFill>
              <a:ln w="19050">
                <a:solidFill>
                  <a:schemeClr val="bg1"/>
                </a:solidFill>
              </a:ln>
              <a:effectLst/>
            </c:spPr>
            <c:extLst>
              <c:ext xmlns:c16="http://schemas.microsoft.com/office/drawing/2014/chart" uri="{C3380CC4-5D6E-409C-BE32-E72D297353CC}">
                <c16:uniqueId val="{00000001-F1C0-4914-A19D-E160831898AD}"/>
              </c:ext>
            </c:extLst>
          </c:dPt>
          <c:dPt>
            <c:idx val="1"/>
            <c:invertIfNegative val="0"/>
            <c:bubble3D val="0"/>
            <c:spPr>
              <a:solidFill>
                <a:srgbClr val="121B5A"/>
              </a:solidFill>
              <a:ln w="19050">
                <a:solidFill>
                  <a:schemeClr val="bg1"/>
                </a:solidFill>
              </a:ln>
              <a:effectLst/>
            </c:spPr>
            <c:extLst>
              <c:ext xmlns:c16="http://schemas.microsoft.com/office/drawing/2014/chart" uri="{C3380CC4-5D6E-409C-BE32-E72D297353CC}">
                <c16:uniqueId val="{00000003-F1C0-4914-A19D-E160831898AD}"/>
              </c:ext>
            </c:extLst>
          </c:dPt>
          <c:dPt>
            <c:idx val="2"/>
            <c:invertIfNegative val="0"/>
            <c:bubble3D val="0"/>
            <c:spPr>
              <a:solidFill>
                <a:srgbClr val="121B5A"/>
              </a:solidFill>
              <a:ln w="19050">
                <a:solidFill>
                  <a:schemeClr val="bg1"/>
                </a:solidFill>
              </a:ln>
              <a:effectLst/>
            </c:spPr>
            <c:extLst>
              <c:ext xmlns:c16="http://schemas.microsoft.com/office/drawing/2014/chart" uri="{C3380CC4-5D6E-409C-BE32-E72D297353CC}">
                <c16:uniqueId val="{00000005-F1C0-4914-A19D-E160831898AD}"/>
              </c:ext>
            </c:extLst>
          </c:dPt>
          <c:dPt>
            <c:idx val="3"/>
            <c:invertIfNegative val="0"/>
            <c:bubble3D val="0"/>
            <c:spPr>
              <a:solidFill>
                <a:srgbClr val="121B5A"/>
              </a:solidFill>
              <a:ln w="19050">
                <a:solidFill>
                  <a:schemeClr val="bg1"/>
                </a:solidFill>
              </a:ln>
              <a:effectLst/>
            </c:spPr>
            <c:extLst>
              <c:ext xmlns:c16="http://schemas.microsoft.com/office/drawing/2014/chart" uri="{C3380CC4-5D6E-409C-BE32-E72D297353CC}">
                <c16:uniqueId val="{00000007-E127-4547-9F21-AA20B30AD18B}"/>
              </c:ext>
            </c:extLst>
          </c:dPt>
          <c:dPt>
            <c:idx val="4"/>
            <c:invertIfNegative val="0"/>
            <c:bubble3D val="0"/>
            <c:spPr>
              <a:solidFill>
                <a:srgbClr val="121B5A"/>
              </a:solidFill>
              <a:ln w="19050">
                <a:solidFill>
                  <a:schemeClr val="bg1"/>
                </a:solidFill>
              </a:ln>
              <a:effectLst/>
            </c:spPr>
            <c:extLst>
              <c:ext xmlns:c16="http://schemas.microsoft.com/office/drawing/2014/chart" uri="{C3380CC4-5D6E-409C-BE32-E72D297353CC}">
                <c16:uniqueId val="{00000009-E127-4547-9F21-AA20B30AD18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Professional accountancy bodies</c:v>
                </c:pt>
                <c:pt idx="1">
                  <c:v>External training</c:v>
                </c:pt>
                <c:pt idx="2">
                  <c:v>Self-directed learning</c:v>
                </c:pt>
                <c:pt idx="3">
                  <c:v>Online learning platforms</c:v>
                </c:pt>
                <c:pt idx="4">
                  <c:v>My employer</c:v>
                </c:pt>
                <c:pt idx="5">
                  <c:v>Industry conferences and workshops</c:v>
                </c:pt>
              </c:strCache>
            </c:strRef>
          </c:cat>
          <c:val>
            <c:numRef>
              <c:f>Sheet1!$B$2:$B$7</c:f>
              <c:numCache>
                <c:formatCode>General</c:formatCode>
                <c:ptCount val="6"/>
                <c:pt idx="0">
                  <c:v>65</c:v>
                </c:pt>
                <c:pt idx="1">
                  <c:v>46</c:v>
                </c:pt>
                <c:pt idx="2">
                  <c:v>39</c:v>
                </c:pt>
                <c:pt idx="3">
                  <c:v>38</c:v>
                </c:pt>
                <c:pt idx="4">
                  <c:v>32</c:v>
                </c:pt>
                <c:pt idx="5">
                  <c:v>30</c:v>
                </c:pt>
              </c:numCache>
            </c:numRef>
          </c:val>
          <c:extLst>
            <c:ext xmlns:c16="http://schemas.microsoft.com/office/drawing/2014/chart" uri="{C3380CC4-5D6E-409C-BE32-E72D297353CC}">
              <c16:uniqueId val="{00000006-F1C0-4914-A19D-E160831898AD}"/>
            </c:ext>
          </c:extLst>
        </c:ser>
        <c:dLbls>
          <c:showLegendKey val="0"/>
          <c:showVal val="0"/>
          <c:showCatName val="0"/>
          <c:showSerName val="0"/>
          <c:showPercent val="0"/>
          <c:showBubbleSize val="0"/>
        </c:dLbls>
        <c:gapWidth val="100"/>
        <c:axId val="1091794240"/>
        <c:axId val="1091789440"/>
      </c:barChart>
      <c:catAx>
        <c:axId val="109179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789440"/>
        <c:crosses val="autoZero"/>
        <c:auto val="1"/>
        <c:lblAlgn val="ctr"/>
        <c:lblOffset val="100"/>
        <c:noMultiLvlLbl val="0"/>
      </c:catAx>
      <c:valAx>
        <c:axId val="1091789440"/>
        <c:scaling>
          <c:orientation val="minMax"/>
        </c:scaling>
        <c:delete val="1"/>
        <c:axPos val="l"/>
        <c:numFmt formatCode="General" sourceLinked="1"/>
        <c:majorTickMark val="out"/>
        <c:minorTickMark val="none"/>
        <c:tickLblPos val="nextTo"/>
        <c:crossAx val="10917942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9478124463586"/>
          <c:y val="1.3405356959222934E-2"/>
          <c:w val="0.67690521875536414"/>
          <c:h val="0.97318928608155408"/>
        </c:manualLayout>
      </c:layout>
      <c:barChart>
        <c:barDir val="col"/>
        <c:grouping val="clustered"/>
        <c:varyColors val="0"/>
        <c:ser>
          <c:idx val="0"/>
          <c:order val="0"/>
          <c:tx>
            <c:strRef>
              <c:f>Sheet1!$B$1</c:f>
              <c:strCache>
                <c:ptCount val="1"/>
                <c:pt idx="0">
                  <c:v>Not at all</c:v>
                </c:pt>
              </c:strCache>
            </c:strRef>
          </c:tx>
          <c:spPr>
            <a:solidFill>
              <a:srgbClr val="121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spc="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Integrating AI topics and skills into existing continuing professional development requirements</c:v>
                </c:pt>
                <c:pt idx="1">
                  <c:v>Developing and offering specialised AI and data analytics courses and certifications</c:v>
                </c:pt>
                <c:pt idx="2">
                  <c:v>Providing access to AI learning resources and tools</c:v>
                </c:pt>
                <c:pt idx="3">
                  <c:v>Facilitating knowledge sharing and networking opportunities among members on AI topics</c:v>
                </c:pt>
                <c:pt idx="4">
                  <c:v>Establishing ethical guidelines and standards for the use of AI in accounting</c:v>
                </c:pt>
                <c:pt idx="5">
                  <c:v>Collaborating with employers to offer joint training programs or share best practices</c:v>
                </c:pt>
                <c:pt idx="6">
                  <c:v>Advocating for government funding and support for AI training initiatives within the profession</c:v>
                </c:pt>
              </c:strCache>
            </c:strRef>
          </c:cat>
          <c:val>
            <c:numRef>
              <c:f>Sheet1!$B$2:$B$8</c:f>
              <c:numCache>
                <c:formatCode>General</c:formatCode>
                <c:ptCount val="7"/>
                <c:pt idx="0">
                  <c:v>58</c:v>
                </c:pt>
                <c:pt idx="1">
                  <c:v>54</c:v>
                </c:pt>
                <c:pt idx="2">
                  <c:v>51</c:v>
                </c:pt>
                <c:pt idx="3">
                  <c:v>44</c:v>
                </c:pt>
                <c:pt idx="4">
                  <c:v>41</c:v>
                </c:pt>
                <c:pt idx="5">
                  <c:v>24</c:v>
                </c:pt>
                <c:pt idx="6">
                  <c:v>15</c:v>
                </c:pt>
              </c:numCache>
            </c:numRef>
          </c:val>
          <c:extLst>
            <c:ext xmlns:c16="http://schemas.microsoft.com/office/drawing/2014/chart" uri="{C3380CC4-5D6E-409C-BE32-E72D297353CC}">
              <c16:uniqueId val="{00000000-EAEA-4C5E-8110-08BBD3A1B85B}"/>
            </c:ext>
          </c:extLst>
        </c:ser>
        <c:dLbls>
          <c:dLblPos val="inEnd"/>
          <c:showLegendKey val="0"/>
          <c:showVal val="1"/>
          <c:showCatName val="0"/>
          <c:showSerName val="0"/>
          <c:showPercent val="0"/>
          <c:showBubbleSize val="0"/>
        </c:dLbls>
        <c:gapWidth val="75"/>
        <c:axId val="833352111"/>
        <c:axId val="833369391"/>
      </c:barChart>
      <c:catAx>
        <c:axId val="8333521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lang="en-US" sz="9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l"/>
        <c:numFmt formatCode="General" sourceLinked="1"/>
        <c:majorTickMark val="none"/>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0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00" b="0" i="0" u="none" strike="noStrike" kern="1200" spc="0" baseline="0">
                <a:solidFill>
                  <a:srgbClr val="000000">
                    <a:lumMod val="65000"/>
                    <a:lumOff val="35000"/>
                  </a:srgbClr>
                </a:solidFill>
                <a:effectLst/>
                <a:latin typeface="+mn-lt"/>
                <a:ea typeface="+mn-ea"/>
                <a:cs typeface="+mn-cs"/>
              </a:defRPr>
            </a:pPr>
            <a:r>
              <a:rPr lang="en-GB" sz="1000" b="1"/>
              <a:t>To what extent do you agree or disagree with the following statements about the present and future role of accountants? (%)  </a:t>
            </a:r>
            <a:r>
              <a:rPr lang="en-GB" sz="1000" b="0" i="0" u="none" strike="noStrike" kern="1200" spc="0" baseline="0">
                <a:solidFill>
                  <a:srgbClr val="000000">
                    <a:lumMod val="65000"/>
                    <a:lumOff val="35000"/>
                  </a:srgbClr>
                </a:solidFill>
                <a:effectLst/>
              </a:rPr>
              <a:t>| Base: All = 2387</a:t>
            </a:r>
            <a:endParaRPr lang="en-GB" sz="1000" b="1"/>
          </a:p>
        </c:rich>
      </c:tx>
      <c:overlay val="0"/>
      <c:spPr>
        <a:noFill/>
        <a:ln>
          <a:noFill/>
        </a:ln>
        <a:effectLst/>
      </c:spPr>
      <c:txPr>
        <a:bodyPr rot="0" spcFirstLastPara="1" vertOverflow="ellipsis" vert="horz" wrap="square" anchor="ctr" anchorCtr="1"/>
        <a:lstStyle/>
        <a:p>
          <a:pPr>
            <a:defRPr lang="en-US" sz="1000" b="0" i="0" u="none" strike="noStrike" kern="1200" spc="0" baseline="0">
              <a:solidFill>
                <a:srgbClr val="000000">
                  <a:lumMod val="65000"/>
                  <a:lumOff val="35000"/>
                </a:srgbClr>
              </a:solidFill>
              <a:effectLst/>
              <a:latin typeface="+mn-lt"/>
              <a:ea typeface="+mn-ea"/>
              <a:cs typeface="+mn-cs"/>
            </a:defRPr>
          </a:pPr>
          <a:endParaRPr lang="en-GB"/>
        </a:p>
      </c:txPr>
    </c:title>
    <c:autoTitleDeleted val="0"/>
    <c:plotArea>
      <c:layout>
        <c:manualLayout>
          <c:layoutTarget val="inner"/>
          <c:xMode val="edge"/>
          <c:yMode val="edge"/>
          <c:x val="0.39110787100605049"/>
          <c:y val="0.21447515381338206"/>
          <c:w val="0.56831982307492923"/>
          <c:h val="0.54461391871856857"/>
        </c:manualLayout>
      </c:layout>
      <c:barChart>
        <c:barDir val="bar"/>
        <c:grouping val="percentStacked"/>
        <c:varyColors val="0"/>
        <c:ser>
          <c:idx val="0"/>
          <c:order val="0"/>
          <c:tx>
            <c:strRef>
              <c:f>Sheet1!$B$1</c:f>
              <c:strCache>
                <c:ptCount val="1"/>
                <c:pt idx="0">
                  <c:v>Strongly disagree</c:v>
                </c:pt>
              </c:strCache>
            </c:strRef>
          </c:tx>
          <c:spPr>
            <a:solidFill>
              <a:srgbClr val="E5015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7A-47E8-A260-C0A6FAE05ED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7A-47E8-A260-C0A6FAE05EDF}"/>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five years’ time, training programmes for junior accountants will change significantly due to AI</c:v>
                </c:pt>
                <c:pt idx="1">
                  <c:v>Trainee accountants still need to learn their role by doing hands-on technical accounting work </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0-CB18-4A84-8682-E9AB18CA1ECF}"/>
            </c:ext>
          </c:extLst>
        </c:ser>
        <c:ser>
          <c:idx val="1"/>
          <c:order val="1"/>
          <c:tx>
            <c:strRef>
              <c:f>Sheet1!$C$1</c:f>
              <c:strCache>
                <c:ptCount val="1"/>
                <c:pt idx="0">
                  <c:v>Tend to disagree</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7A-47E8-A260-C0A6FAE05ED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7A-47E8-A260-C0A6FAE05EDF}"/>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five years’ time, training programmes for junior accountants will change significantly due to AI</c:v>
                </c:pt>
                <c:pt idx="1">
                  <c:v>Trainee accountants still need to learn their role by doing hands-on technical accounting work </c:v>
                </c:pt>
              </c:strCache>
            </c:strRef>
          </c:cat>
          <c:val>
            <c:numRef>
              <c:f>Sheet1!$C$2:$C$3</c:f>
              <c:numCache>
                <c:formatCode>General</c:formatCode>
                <c:ptCount val="2"/>
                <c:pt idx="0">
                  <c:v>4</c:v>
                </c:pt>
                <c:pt idx="1">
                  <c:v>4</c:v>
                </c:pt>
              </c:numCache>
            </c:numRef>
          </c:val>
          <c:extLst>
            <c:ext xmlns:c16="http://schemas.microsoft.com/office/drawing/2014/chart" uri="{C3380CC4-5D6E-409C-BE32-E72D297353CC}">
              <c16:uniqueId val="{00000001-CB18-4A84-8682-E9AB18CA1ECF}"/>
            </c:ext>
          </c:extLst>
        </c:ser>
        <c:ser>
          <c:idx val="2"/>
          <c:order val="2"/>
          <c:tx>
            <c:strRef>
              <c:f>Sheet1!$D$1</c:f>
              <c:strCache>
                <c:ptCount val="1"/>
                <c:pt idx="0">
                  <c:v>Neither / Don't know</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five years’ time, training programmes for junior accountants will change significantly due to AI</c:v>
                </c:pt>
                <c:pt idx="1">
                  <c:v>Trainee accountants still need to learn their role by doing hands-on technical accounting work </c:v>
                </c:pt>
              </c:strCache>
            </c:strRef>
          </c:cat>
          <c:val>
            <c:numRef>
              <c:f>Sheet1!$D$2:$D$3</c:f>
              <c:numCache>
                <c:formatCode>General</c:formatCode>
                <c:ptCount val="2"/>
                <c:pt idx="0">
                  <c:v>12</c:v>
                </c:pt>
                <c:pt idx="1">
                  <c:v>10</c:v>
                </c:pt>
              </c:numCache>
            </c:numRef>
          </c:val>
          <c:extLst>
            <c:ext xmlns:c16="http://schemas.microsoft.com/office/drawing/2014/chart" uri="{C3380CC4-5D6E-409C-BE32-E72D297353CC}">
              <c16:uniqueId val="{00000002-CB18-4A84-8682-E9AB18CA1ECF}"/>
            </c:ext>
          </c:extLst>
        </c:ser>
        <c:ser>
          <c:idx val="3"/>
          <c:order val="3"/>
          <c:tx>
            <c:strRef>
              <c:f>Sheet1!$E$1</c:f>
              <c:strCache>
                <c:ptCount val="1"/>
                <c:pt idx="0">
                  <c:v>Tend to agree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five years’ time, training programmes for junior accountants will change significantly due to AI</c:v>
                </c:pt>
                <c:pt idx="1">
                  <c:v>Trainee accountants still need to learn their role by doing hands-on technical accounting work </c:v>
                </c:pt>
              </c:strCache>
            </c:strRef>
          </c:cat>
          <c:val>
            <c:numRef>
              <c:f>Sheet1!$E$2:$E$3</c:f>
              <c:numCache>
                <c:formatCode>General</c:formatCode>
                <c:ptCount val="2"/>
                <c:pt idx="0">
                  <c:v>45</c:v>
                </c:pt>
                <c:pt idx="1">
                  <c:v>39</c:v>
                </c:pt>
              </c:numCache>
            </c:numRef>
          </c:val>
          <c:extLst>
            <c:ext xmlns:c16="http://schemas.microsoft.com/office/drawing/2014/chart" uri="{C3380CC4-5D6E-409C-BE32-E72D297353CC}">
              <c16:uniqueId val="{00000003-CB18-4A84-8682-E9AB18CA1ECF}"/>
            </c:ext>
          </c:extLst>
        </c:ser>
        <c:ser>
          <c:idx val="4"/>
          <c:order val="4"/>
          <c:tx>
            <c:strRef>
              <c:f>Sheet1!$F$1</c:f>
              <c:strCache>
                <c:ptCount val="1"/>
                <c:pt idx="0">
                  <c:v>Strongly agree </c:v>
                </c:pt>
              </c:strCache>
            </c:strRef>
          </c:tx>
          <c:spPr>
            <a:solidFill>
              <a:srgbClr val="2DB5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five years’ time, training programmes for junior accountants will change significantly due to AI</c:v>
                </c:pt>
                <c:pt idx="1">
                  <c:v>Trainee accountants still need to learn their role by doing hands-on technical accounting work </c:v>
                </c:pt>
              </c:strCache>
            </c:strRef>
          </c:cat>
          <c:val>
            <c:numRef>
              <c:f>Sheet1!$F$2:$F$3</c:f>
              <c:numCache>
                <c:formatCode>General</c:formatCode>
                <c:ptCount val="2"/>
                <c:pt idx="0">
                  <c:v>38</c:v>
                </c:pt>
                <c:pt idx="1">
                  <c:v>46</c:v>
                </c:pt>
              </c:numCache>
            </c:numRef>
          </c:val>
          <c:extLst>
            <c:ext xmlns:c16="http://schemas.microsoft.com/office/drawing/2014/chart" uri="{C3380CC4-5D6E-409C-BE32-E72D297353CC}">
              <c16:uniqueId val="{00000004-CB18-4A84-8682-E9AB18CA1ECF}"/>
            </c:ext>
          </c:extLst>
        </c:ser>
        <c:dLbls>
          <c:dLblPos val="inEnd"/>
          <c:showLegendKey val="0"/>
          <c:showVal val="1"/>
          <c:showCatName val="0"/>
          <c:showSerName val="0"/>
          <c:showPercent val="0"/>
          <c:showBubbleSize val="0"/>
        </c:dLbls>
        <c:gapWidth val="150"/>
        <c:overlap val="100"/>
        <c:axId val="833352111"/>
        <c:axId val="833369391"/>
      </c:barChart>
      <c:catAx>
        <c:axId val="833352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b"/>
        <c:numFmt formatCode="0%" sourceLinked="1"/>
        <c:majorTickMark val="out"/>
        <c:minorTickMark val="none"/>
        <c:tickLblPos val="nextTo"/>
        <c:crossAx val="833352111"/>
        <c:crosses val="autoZero"/>
        <c:crossBetween val="between"/>
      </c:valAx>
      <c:spPr>
        <a:noFill/>
        <a:ln>
          <a:noFill/>
        </a:ln>
        <a:effectLst/>
      </c:spPr>
    </c:plotArea>
    <c:legend>
      <c:legendPos val="b"/>
      <c:layout>
        <c:manualLayout>
          <c:xMode val="edge"/>
          <c:yMode val="edge"/>
          <c:x val="5.1843797088685042E-2"/>
          <c:y val="0.77717394903263548"/>
          <c:w val="0.92547454168501508"/>
          <c:h val="0.20970638765952593"/>
        </c:manualLayout>
      </c:layout>
      <c:overlay val="0"/>
      <c:spPr>
        <a:noFill/>
        <a:ln>
          <a:noFill/>
        </a:ln>
        <a:effectLst/>
      </c:spPr>
      <c:txPr>
        <a:bodyPr rot="0" spcFirstLastPara="1" vertOverflow="ellipsis" vert="horz" wrap="square" anchor="ctr" anchorCtr="1"/>
        <a:lstStyle/>
        <a:p>
          <a:pPr algn="ctr" rtl="0">
            <a:defRPr lang="en-US" sz="900" b="0" i="0" u="none" strike="noStrike" kern="1200" spc="0" baseline="0">
              <a:solidFill>
                <a:srgbClr val="000000">
                  <a:lumMod val="65000"/>
                  <a:lumOff val="35000"/>
                </a:srgbClr>
              </a:solidFill>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871057" rtl="0" eaLnBrk="1" latinLnBrk="0" hangingPunct="1">
              <a:lnSpc>
                <a:spcPct val="110000"/>
              </a:lnSpc>
              <a:spcBef>
                <a:spcPts val="381"/>
              </a:spcBef>
              <a:spcAft>
                <a:spcPts val="381"/>
              </a:spcAft>
              <a:defRPr lang="en-GB" sz="1000" b="0" i="0" u="none" strike="noStrike" kern="1200" spc="0" baseline="0" dirty="0" smtClean="0">
                <a:solidFill>
                  <a:srgbClr val="000000">
                    <a:lumMod val="65000"/>
                    <a:lumOff val="35000"/>
                  </a:srgbClr>
                </a:solidFill>
                <a:effectLst/>
                <a:latin typeface="+mn-lt"/>
                <a:ea typeface="+mn-ea"/>
                <a:cs typeface="+mn-cs"/>
              </a:defRPr>
            </a:pPr>
            <a:r>
              <a:rPr lang="en-GB" sz="1000" b="1" i="0" u="none" strike="noStrike" kern="1200" spc="0" baseline="0" dirty="0">
                <a:solidFill>
                  <a:srgbClr val="000000">
                    <a:lumMod val="65000"/>
                    <a:lumOff val="35000"/>
                  </a:srgbClr>
                </a:solidFill>
                <a:effectLst/>
                <a:latin typeface="+mn-lt"/>
                <a:ea typeface="+mn-ea"/>
                <a:cs typeface="+mn-cs"/>
              </a:rPr>
              <a:t>How important, if at all, is it for today’s Accountancy training to include (% Very Important)        </a:t>
            </a:r>
            <a:r>
              <a:rPr lang="en-GB" sz="1000" b="0" i="0" u="none" strike="noStrike" kern="1200" spc="0" baseline="0" dirty="0">
                <a:solidFill>
                  <a:srgbClr val="000000">
                    <a:lumMod val="65000"/>
                    <a:lumOff val="35000"/>
                  </a:srgbClr>
                </a:solidFill>
                <a:effectLst/>
              </a:rPr>
              <a:t> Base: All = 2297 </a:t>
            </a:r>
            <a:endParaRPr lang="en-GB" sz="1000" b="1" i="0" u="none" strike="noStrike" kern="1200" spc="0" baseline="0" dirty="0">
              <a:solidFill>
                <a:srgbClr val="000000">
                  <a:lumMod val="65000"/>
                  <a:lumOff val="35000"/>
                </a:srgbClr>
              </a:solidFill>
              <a:effectLst/>
              <a:latin typeface="+mn-lt"/>
              <a:ea typeface="+mn-ea"/>
              <a:cs typeface="+mn-cs"/>
            </a:endParaRPr>
          </a:p>
        </c:rich>
      </c:tx>
      <c:overlay val="0"/>
      <c:spPr>
        <a:noFill/>
        <a:ln>
          <a:noFill/>
        </a:ln>
        <a:effectLst/>
      </c:spPr>
      <c:txPr>
        <a:bodyPr rot="0" spcFirstLastPara="1" vertOverflow="ellipsis" vert="horz" wrap="square" anchor="ctr" anchorCtr="1"/>
        <a:lstStyle/>
        <a:p>
          <a:pPr marL="0" algn="ctr" defTabSz="871057" rtl="0" eaLnBrk="1" latinLnBrk="0" hangingPunct="1">
            <a:lnSpc>
              <a:spcPct val="110000"/>
            </a:lnSpc>
            <a:spcBef>
              <a:spcPts val="381"/>
            </a:spcBef>
            <a:spcAft>
              <a:spcPts val="381"/>
            </a:spcAft>
            <a:defRPr lang="en-GB" sz="1000" b="0" i="0" u="none" strike="noStrike" kern="1200" spc="0" baseline="0" dirty="0" smtClean="0">
              <a:solidFill>
                <a:srgbClr val="000000">
                  <a:lumMod val="65000"/>
                  <a:lumOff val="35000"/>
                </a:srgbClr>
              </a:solidFill>
              <a:effectLst/>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Not important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rgbClr val="000000">
                        <a:lumMod val="65000"/>
                        <a:lumOff val="35000"/>
                      </a:srgbClr>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Critical thinking</c:v>
                </c:pt>
                <c:pt idx="1">
                  <c:v>Privacy &amp; data security</c:v>
                </c:pt>
                <c:pt idx="2">
                  <c:v>Client relationship skills</c:v>
                </c:pt>
                <c:pt idx="3">
                  <c:v>AI ethics</c:v>
                </c:pt>
                <c:pt idx="4">
                  <c:v>Advisory skills</c:v>
                </c:pt>
                <c:pt idx="5">
                  <c:v>Digital literacy</c:v>
                </c:pt>
                <c:pt idx="6">
                  <c:v>AI governance &amp; compliance</c:v>
                </c:pt>
                <c:pt idx="7">
                  <c:v>Data science &amp; analytics</c:v>
                </c:pt>
                <c:pt idx="8">
                  <c:v>Bias &amp; fairness in AI</c:v>
                </c:pt>
                <c:pt idx="9">
                  <c:v>Creativity</c:v>
                </c:pt>
              </c:strCache>
            </c:strRef>
          </c:cat>
          <c:val>
            <c:numRef>
              <c:f>Sheet1!$B$2:$B$11</c:f>
              <c:numCache>
                <c:formatCode>General</c:formatCode>
                <c:ptCount val="10"/>
                <c:pt idx="0">
                  <c:v>77</c:v>
                </c:pt>
                <c:pt idx="1">
                  <c:v>71</c:v>
                </c:pt>
                <c:pt idx="2">
                  <c:v>66</c:v>
                </c:pt>
                <c:pt idx="3">
                  <c:v>66</c:v>
                </c:pt>
                <c:pt idx="4">
                  <c:v>63</c:v>
                </c:pt>
                <c:pt idx="5">
                  <c:v>62</c:v>
                </c:pt>
                <c:pt idx="6">
                  <c:v>57</c:v>
                </c:pt>
                <c:pt idx="7">
                  <c:v>56</c:v>
                </c:pt>
                <c:pt idx="8">
                  <c:v>54</c:v>
                </c:pt>
                <c:pt idx="9">
                  <c:v>51</c:v>
                </c:pt>
              </c:numCache>
            </c:numRef>
          </c:val>
          <c:extLst>
            <c:ext xmlns:c16="http://schemas.microsoft.com/office/drawing/2014/chart" uri="{C3380CC4-5D6E-409C-BE32-E72D297353CC}">
              <c16:uniqueId val="{00000000-71D5-42AA-B3A2-0763B97C3698}"/>
            </c:ext>
          </c:extLst>
        </c:ser>
        <c:dLbls>
          <c:showLegendKey val="0"/>
          <c:showVal val="1"/>
          <c:showCatName val="0"/>
          <c:showSerName val="0"/>
          <c:showPercent val="0"/>
          <c:showBubbleSize val="0"/>
        </c:dLbls>
        <c:gapWidth val="150"/>
        <c:overlap val="-25"/>
        <c:axId val="833352111"/>
        <c:axId val="833369391"/>
      </c:barChart>
      <c:catAx>
        <c:axId val="833352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US" sz="9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max val="100"/>
        </c:scaling>
        <c:delete val="1"/>
        <c:axPos val="l"/>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03537845901501E-2"/>
          <c:y val="9.3066138124867998E-2"/>
          <c:w val="0.60892765804112836"/>
          <c:h val="0.89054066455793013"/>
        </c:manualLayout>
      </c:layout>
      <c:doughnutChart>
        <c:varyColors val="1"/>
        <c:ser>
          <c:idx val="0"/>
          <c:order val="0"/>
          <c:tx>
            <c:strRef>
              <c:f>Sheet1!$B$1</c:f>
              <c:strCache>
                <c:ptCount val="1"/>
                <c:pt idx="0">
                  <c:v>Training</c:v>
                </c:pt>
              </c:strCache>
            </c:strRef>
          </c:tx>
          <c:dPt>
            <c:idx val="0"/>
            <c:bubble3D val="0"/>
            <c:spPr>
              <a:solidFill>
                <a:srgbClr val="2DB574"/>
              </a:solidFill>
              <a:ln w="19050">
                <a:solidFill>
                  <a:schemeClr val="lt1"/>
                </a:solidFill>
              </a:ln>
              <a:effectLst/>
            </c:spPr>
            <c:extLst>
              <c:ext xmlns:c16="http://schemas.microsoft.com/office/drawing/2014/chart" uri="{C3380CC4-5D6E-409C-BE32-E72D297353CC}">
                <c16:uniqueId val="{00000001-5C54-4BB6-8DB6-B9B241C89DFA}"/>
              </c:ext>
            </c:extLst>
          </c:dPt>
          <c:dPt>
            <c:idx val="1"/>
            <c:bubble3D val="0"/>
            <c:explosion val="2"/>
            <c:spPr>
              <a:solidFill>
                <a:schemeClr val="accent5"/>
              </a:solidFill>
              <a:ln w="19050">
                <a:solidFill>
                  <a:schemeClr val="lt1"/>
                </a:solidFill>
              </a:ln>
              <a:effectLst/>
            </c:spPr>
            <c:extLst>
              <c:ext xmlns:c16="http://schemas.microsoft.com/office/drawing/2014/chart" uri="{C3380CC4-5D6E-409C-BE32-E72D297353CC}">
                <c16:uniqueId val="{00000003-5C54-4BB6-8DB6-B9B241C89DFA}"/>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5C54-4BB6-8DB6-B9B241C89DFA}"/>
              </c:ext>
            </c:extLst>
          </c:dPt>
          <c:dLbls>
            <c:spPr>
              <a:noFill/>
              <a:ln>
                <a:noFill/>
              </a:ln>
              <a:effectLst/>
            </c:spPr>
            <c:txPr>
              <a:bodyPr rot="0" spcFirstLastPara="1" vertOverflow="overflow" horzOverflow="overflow"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Yes</c:v>
                </c:pt>
                <c:pt idx="1">
                  <c:v>No</c:v>
                </c:pt>
                <c:pt idx="2">
                  <c:v>Don’t know</c:v>
                </c:pt>
              </c:strCache>
            </c:strRef>
          </c:cat>
          <c:val>
            <c:numRef>
              <c:f>Sheet1!$B$2:$B$4</c:f>
              <c:numCache>
                <c:formatCode>General</c:formatCode>
                <c:ptCount val="3"/>
                <c:pt idx="0">
                  <c:v>49</c:v>
                </c:pt>
                <c:pt idx="1">
                  <c:v>41</c:v>
                </c:pt>
                <c:pt idx="2">
                  <c:v>10</c:v>
                </c:pt>
              </c:numCache>
            </c:numRef>
          </c:val>
          <c:extLst>
            <c:ext xmlns:c16="http://schemas.microsoft.com/office/drawing/2014/chart" uri="{C3380CC4-5D6E-409C-BE32-E72D297353CC}">
              <c16:uniqueId val="{00000006-5C54-4BB6-8DB6-B9B241C89DFA}"/>
            </c:ext>
          </c:extLst>
        </c:ser>
        <c:dLbls>
          <c:showLegendKey val="0"/>
          <c:showVal val="1"/>
          <c:showCatName val="0"/>
          <c:showSerName val="0"/>
          <c:showPercent val="0"/>
          <c:showBubbleSize val="0"/>
          <c:showLeaderLines val="0"/>
        </c:dLbls>
        <c:firstSliceAng val="0"/>
        <c:holeSize val="59"/>
      </c:doughnutChart>
      <c:spPr>
        <a:noFill/>
        <a:ln>
          <a:noFill/>
        </a:ln>
        <a:effectLst/>
      </c:spPr>
    </c:plotArea>
    <c:legend>
      <c:legendPos val="r"/>
      <c:layout>
        <c:manualLayout>
          <c:xMode val="edge"/>
          <c:yMode val="edge"/>
          <c:x val="0.63938964381159769"/>
          <c:y val="0.35328795238791499"/>
          <c:w val="0.33816299260474258"/>
          <c:h val="0.3759540558543044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00" b="0" i="0" u="none" strike="noStrike" kern="1200" spc="0" baseline="0">
                <a:solidFill>
                  <a:srgbClr val="000000">
                    <a:lumMod val="65000"/>
                    <a:lumOff val="35000"/>
                  </a:srgbClr>
                </a:solidFill>
                <a:effectLst/>
                <a:latin typeface="+mn-lt"/>
                <a:ea typeface="+mn-ea"/>
                <a:cs typeface="+mn-cs"/>
              </a:defRPr>
            </a:pPr>
            <a:r>
              <a:rPr lang="en-GB" sz="1000" b="0" i="0" u="none" strike="noStrike" kern="1200" spc="0" baseline="0">
                <a:solidFill>
                  <a:srgbClr val="000000">
                    <a:lumMod val="65000"/>
                    <a:lumOff val="35000"/>
                  </a:srgbClr>
                </a:solidFill>
                <a:effectLst/>
              </a:rPr>
              <a:t>Which of the following factors, if any, would make you use AI more in your day-to-day job? Please select your top three options. (%)  | Base: All = 2168</a:t>
            </a:r>
          </a:p>
        </c:rich>
      </c:tx>
      <c:layout>
        <c:manualLayout>
          <c:xMode val="edge"/>
          <c:yMode val="edge"/>
          <c:x val="0.11130108169664382"/>
          <c:y val="0.11443170024216941"/>
        </c:manualLayout>
      </c:layout>
      <c:overlay val="0"/>
      <c:spPr>
        <a:noFill/>
        <a:ln>
          <a:noFill/>
        </a:ln>
        <a:effectLst/>
      </c:spPr>
      <c:txPr>
        <a:bodyPr rot="0" spcFirstLastPara="1" vertOverflow="ellipsis" vert="horz" wrap="square" anchor="ctr" anchorCtr="1"/>
        <a:lstStyle/>
        <a:p>
          <a:pPr>
            <a:defRPr lang="en-US" sz="1000" b="0" i="0" u="none" strike="noStrike" kern="1200" spc="0" baseline="0">
              <a:solidFill>
                <a:srgbClr val="000000">
                  <a:lumMod val="65000"/>
                  <a:lumOff val="35000"/>
                </a:srgbClr>
              </a:solidFill>
              <a:effectLst/>
              <a:latin typeface="+mn-lt"/>
              <a:ea typeface="+mn-ea"/>
              <a:cs typeface="+mn-cs"/>
            </a:defRPr>
          </a:pPr>
          <a:endParaRPr lang="en-US"/>
        </a:p>
      </c:txPr>
    </c:title>
    <c:autoTitleDeleted val="0"/>
    <c:plotArea>
      <c:layout>
        <c:manualLayout>
          <c:layoutTarget val="inner"/>
          <c:xMode val="edge"/>
          <c:yMode val="edge"/>
          <c:x val="1.7650477049261582E-2"/>
          <c:y val="0.20409623521054443"/>
          <c:w val="0.96842184065079484"/>
          <c:h val="0.50114046049059857"/>
        </c:manualLayout>
      </c:layout>
      <c:barChart>
        <c:barDir val="col"/>
        <c:grouping val="clustered"/>
        <c:varyColors val="0"/>
        <c:ser>
          <c:idx val="0"/>
          <c:order val="0"/>
          <c:tx>
            <c:strRef>
              <c:f>Sheet1!$B$1</c:f>
              <c:strCache>
                <c:ptCount val="1"/>
                <c:pt idx="0">
                  <c:v>%</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spc="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Enhanced AI 
integration within 
existing tools </c:v>
                </c:pt>
                <c:pt idx="1">
                  <c:v>More user-friendly AI tools</c:v>
                </c:pt>
                <c:pt idx="2">
                  <c:v>Reassurance about data security</c:v>
                </c:pt>
                <c:pt idx="3">
                  <c:v>Training webinars</c:v>
                </c:pt>
                <c:pt idx="4">
                  <c:v>A safe environment</c:v>
                </c:pt>
                <c:pt idx="5">
                  <c:v>Instructor-led training</c:v>
                </c:pt>
                <c:pt idx="6">
                  <c:v>Clearer advice on rules and regulations</c:v>
                </c:pt>
                <c:pt idx="7">
                  <c:v>Success stories</c:v>
                </c:pt>
                <c:pt idx="8">
                  <c:v>Clearer ethical guidelines</c:v>
                </c:pt>
              </c:strCache>
            </c:strRef>
          </c:cat>
          <c:val>
            <c:numRef>
              <c:f>Sheet1!$B$2:$B$11</c:f>
              <c:numCache>
                <c:formatCode>General</c:formatCode>
                <c:ptCount val="9"/>
                <c:pt idx="0">
                  <c:v>51</c:v>
                </c:pt>
                <c:pt idx="1">
                  <c:v>32</c:v>
                </c:pt>
                <c:pt idx="2">
                  <c:v>29</c:v>
                </c:pt>
                <c:pt idx="3">
                  <c:v>28</c:v>
                </c:pt>
                <c:pt idx="4">
                  <c:v>23</c:v>
                </c:pt>
                <c:pt idx="5">
                  <c:v>17</c:v>
                </c:pt>
                <c:pt idx="6">
                  <c:v>16</c:v>
                </c:pt>
                <c:pt idx="7">
                  <c:v>16</c:v>
                </c:pt>
                <c:pt idx="8">
                  <c:v>15</c:v>
                </c:pt>
              </c:numCache>
            </c:numRef>
          </c:val>
          <c:extLst>
            <c:ext xmlns:c16="http://schemas.microsoft.com/office/drawing/2014/chart" uri="{C3380CC4-5D6E-409C-BE32-E72D297353CC}">
              <c16:uniqueId val="{00000000-02AC-43D1-AB33-821B397C9D59}"/>
            </c:ext>
          </c:extLst>
        </c:ser>
        <c:dLbls>
          <c:dLblPos val="inEnd"/>
          <c:showLegendKey val="0"/>
          <c:showVal val="1"/>
          <c:showCatName val="0"/>
          <c:showSerName val="0"/>
          <c:showPercent val="0"/>
          <c:showBubbleSize val="0"/>
        </c:dLbls>
        <c:gapWidth val="150"/>
        <c:overlap val="-25"/>
        <c:axId val="833352111"/>
        <c:axId val="833369391"/>
      </c:barChart>
      <c:catAx>
        <c:axId val="83335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US" sz="8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l"/>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499238630433656"/>
          <c:y val="4.1079281957313078E-2"/>
          <c:w val="0.26881671015801545"/>
          <c:h val="0.68953190577234091"/>
        </c:manualLayout>
      </c:layout>
      <c:barChart>
        <c:barDir val="bar"/>
        <c:grouping val="clustered"/>
        <c:varyColors val="0"/>
        <c:ser>
          <c:idx val="0"/>
          <c:order val="0"/>
          <c:tx>
            <c:strRef>
              <c:f>Sheet1!$B$1</c:f>
              <c:strCache>
                <c:ptCount val="1"/>
                <c:pt idx="0">
                  <c:v>Agree</c:v>
                </c:pt>
              </c:strCache>
            </c:strRef>
          </c:tx>
          <c:spPr>
            <a:solidFill>
              <a:srgbClr val="2DB5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c:f>
              <c:strCache>
                <c:ptCount val="1"/>
                <c:pt idx="0">
                  <c:v>The value that accountants provide can be replaced by automated systems</c:v>
                </c:pt>
              </c:strCache>
            </c:strRef>
          </c:cat>
          <c:val>
            <c:numRef>
              <c:f>Sheet1!$B$10</c:f>
              <c:numCache>
                <c:formatCode>General</c:formatCode>
                <c:ptCount val="1"/>
                <c:pt idx="0">
                  <c:v>27</c:v>
                </c:pt>
              </c:numCache>
            </c:numRef>
          </c:val>
          <c:extLst>
            <c:ext xmlns:c16="http://schemas.microsoft.com/office/drawing/2014/chart" uri="{C3380CC4-5D6E-409C-BE32-E72D297353CC}">
              <c16:uniqueId val="{00000000-2544-4821-A418-077FEA483BC9}"/>
            </c:ext>
          </c:extLst>
        </c:ser>
        <c:ser>
          <c:idx val="1"/>
          <c:order val="1"/>
          <c:tx>
            <c:strRef>
              <c:f>Sheet1!$C$1</c:f>
              <c:strCache>
                <c:ptCount val="1"/>
                <c:pt idx="0">
                  <c:v>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c:f>
              <c:strCache>
                <c:ptCount val="1"/>
                <c:pt idx="0">
                  <c:v>The value that accountants provide can be replaced by automated systems</c:v>
                </c:pt>
              </c:strCache>
            </c:strRef>
          </c:cat>
          <c:val>
            <c:numRef>
              <c:f>Sheet1!$C$10</c:f>
              <c:numCache>
                <c:formatCode>General</c:formatCode>
                <c:ptCount val="1"/>
                <c:pt idx="0">
                  <c:v>52</c:v>
                </c:pt>
              </c:numCache>
            </c:numRef>
          </c:val>
          <c:extLst>
            <c:ext xmlns:c16="http://schemas.microsoft.com/office/drawing/2014/chart" uri="{C3380CC4-5D6E-409C-BE32-E72D297353CC}">
              <c16:uniqueId val="{00000001-2544-4821-A418-077FEA483BC9}"/>
            </c:ext>
          </c:extLst>
        </c:ser>
        <c:dLbls>
          <c:showLegendKey val="0"/>
          <c:showVal val="1"/>
          <c:showCatName val="0"/>
          <c:showSerName val="0"/>
          <c:showPercent val="0"/>
          <c:showBubbleSize val="0"/>
        </c:dLbls>
        <c:gapWidth val="150"/>
        <c:overlap val="-49"/>
        <c:axId val="833352111"/>
        <c:axId val="833369391"/>
      </c:barChart>
      <c:catAx>
        <c:axId val="833352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8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max val="100"/>
        </c:scaling>
        <c:delete val="1"/>
        <c:axPos val="t"/>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00" b="1" i="0" u="none" strike="noStrike" kern="1200" spc="0" baseline="0">
                <a:solidFill>
                  <a:srgbClr val="000000">
                    <a:lumMod val="65000"/>
                    <a:lumOff val="35000"/>
                  </a:srgbClr>
                </a:solidFill>
                <a:effectLst/>
                <a:latin typeface="+mn-lt"/>
                <a:ea typeface="+mn-ea"/>
                <a:cs typeface="+mn-cs"/>
              </a:defRPr>
            </a:pPr>
            <a:r>
              <a:rPr lang="en-GB" sz="1000" b="1"/>
              <a:t>To what extent would you agree or disagree with the following statements </a:t>
            </a:r>
            <a:r>
              <a:rPr lang="en-GB" sz="1000" b="0"/>
              <a:t>(Top 5, %)</a:t>
            </a:r>
            <a:r>
              <a:rPr lang="en-GB" sz="1000" b="0" baseline="0"/>
              <a:t> </a:t>
            </a:r>
          </a:p>
          <a:p>
            <a:pPr>
              <a:defRPr sz="1000" b="1"/>
            </a:pPr>
            <a:r>
              <a:rPr lang="en-GB" sz="1000" b="0" baseline="0"/>
              <a:t>Base: In order, All = 2387, 2386, 2387, 2387, 2388, 2388</a:t>
            </a:r>
            <a:endParaRPr lang="en-GB" sz="1000" b="1"/>
          </a:p>
        </c:rich>
      </c:tx>
      <c:layout>
        <c:manualLayout>
          <c:xMode val="edge"/>
          <c:yMode val="edge"/>
          <c:x val="8.1436412526606744E-2"/>
          <c:y val="3.7808956108118727E-2"/>
        </c:manualLayout>
      </c:layout>
      <c:overlay val="0"/>
      <c:spPr>
        <a:noFill/>
        <a:ln>
          <a:noFill/>
        </a:ln>
        <a:effectLst/>
      </c:spPr>
      <c:txPr>
        <a:bodyPr rot="0" spcFirstLastPara="1" vertOverflow="ellipsis" vert="horz" wrap="square" anchor="ctr" anchorCtr="1"/>
        <a:lstStyle/>
        <a:p>
          <a:pPr>
            <a:defRPr lang="en-US" sz="1000" b="1" i="0" u="none" strike="noStrike" kern="1200" spc="0" baseline="0">
              <a:solidFill>
                <a:srgbClr val="000000">
                  <a:lumMod val="65000"/>
                  <a:lumOff val="35000"/>
                </a:srgbClr>
              </a:solidFill>
              <a:effectLst/>
              <a:latin typeface="+mn-lt"/>
              <a:ea typeface="+mn-ea"/>
              <a:cs typeface="+mn-cs"/>
            </a:defRPr>
          </a:pPr>
          <a:endParaRPr lang="en-US"/>
        </a:p>
      </c:txPr>
    </c:title>
    <c:autoTitleDeleted val="0"/>
    <c:plotArea>
      <c:layout>
        <c:manualLayout>
          <c:layoutTarget val="inner"/>
          <c:xMode val="edge"/>
          <c:yMode val="edge"/>
          <c:x val="0.54765109865693451"/>
          <c:y val="0.25848077957899579"/>
          <c:w val="0.27615799780541744"/>
          <c:h val="0.47213040815065827"/>
        </c:manualLayout>
      </c:layout>
      <c:barChart>
        <c:barDir val="bar"/>
        <c:grouping val="clustered"/>
        <c:varyColors val="0"/>
        <c:ser>
          <c:idx val="0"/>
          <c:order val="0"/>
          <c:tx>
            <c:strRef>
              <c:f>Sheet1!$B$1</c:f>
              <c:strCache>
                <c:ptCount val="1"/>
                <c:pt idx="0">
                  <c:v>Agree</c:v>
                </c:pt>
              </c:strCache>
            </c:strRef>
          </c:tx>
          <c:spPr>
            <a:solidFill>
              <a:srgbClr val="2DB5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five years’ time, accountants will be able to focus more on strategic advice than data processing due to AI automation</c:v>
                </c:pt>
                <c:pt idx="1">
                  <c:v>Proficiency with AI will become a key factor in career progression for accountants</c:v>
                </c:pt>
                <c:pt idx="2">
                  <c:v>Trainee accountants still need to learn their role by doing hands-on technical accounting work</c:v>
                </c:pt>
                <c:pt idx="3">
                  <c:v>In five years' time, training programmes for junior accountants will change significantly due to AI</c:v>
                </c:pt>
                <c:pt idx="4">
                  <c:v>Accountancy firms which don’t integrate AI into their work will struggle to compete</c:v>
                </c:pt>
              </c:strCache>
            </c:strRef>
          </c:cat>
          <c:val>
            <c:numRef>
              <c:f>Sheet1!$B$2:$B$6</c:f>
              <c:numCache>
                <c:formatCode>General</c:formatCode>
                <c:ptCount val="5"/>
                <c:pt idx="0">
                  <c:v>87</c:v>
                </c:pt>
                <c:pt idx="1">
                  <c:v>85</c:v>
                </c:pt>
                <c:pt idx="2">
                  <c:v>85</c:v>
                </c:pt>
                <c:pt idx="3">
                  <c:v>83</c:v>
                </c:pt>
                <c:pt idx="4">
                  <c:v>83</c:v>
                </c:pt>
              </c:numCache>
            </c:numRef>
          </c:val>
          <c:extLst>
            <c:ext xmlns:c16="http://schemas.microsoft.com/office/drawing/2014/chart" uri="{C3380CC4-5D6E-409C-BE32-E72D297353CC}">
              <c16:uniqueId val="{00000000-2544-4821-A418-077FEA483BC9}"/>
            </c:ext>
          </c:extLst>
        </c:ser>
        <c:ser>
          <c:idx val="1"/>
          <c:order val="1"/>
          <c:tx>
            <c:strRef>
              <c:f>Sheet1!$C$1</c:f>
              <c:strCache>
                <c:ptCount val="1"/>
                <c:pt idx="0">
                  <c:v>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five years’ time, accountants will be able to focus more on strategic advice than data processing due to AI automation</c:v>
                </c:pt>
                <c:pt idx="1">
                  <c:v>Proficiency with AI will become a key factor in career progression for accountants</c:v>
                </c:pt>
                <c:pt idx="2">
                  <c:v>Trainee accountants still need to learn their role by doing hands-on technical accounting work</c:v>
                </c:pt>
                <c:pt idx="3">
                  <c:v>In five years' time, training programmes for junior accountants will change significantly due to AI</c:v>
                </c:pt>
                <c:pt idx="4">
                  <c:v>Accountancy firms which don’t integrate AI into their work will struggle to compete</c:v>
                </c:pt>
              </c:strCache>
            </c:strRef>
          </c:cat>
          <c:val>
            <c:numRef>
              <c:f>Sheet1!$C$2:$C$6</c:f>
              <c:numCache>
                <c:formatCode>General</c:formatCode>
                <c:ptCount val="5"/>
                <c:pt idx="0">
                  <c:v>4</c:v>
                </c:pt>
                <c:pt idx="1">
                  <c:v>4</c:v>
                </c:pt>
                <c:pt idx="2">
                  <c:v>6</c:v>
                </c:pt>
                <c:pt idx="3">
                  <c:v>5</c:v>
                </c:pt>
                <c:pt idx="4">
                  <c:v>5</c:v>
                </c:pt>
              </c:numCache>
            </c:numRef>
          </c:val>
          <c:extLst>
            <c:ext xmlns:c16="http://schemas.microsoft.com/office/drawing/2014/chart" uri="{C3380CC4-5D6E-409C-BE32-E72D297353CC}">
              <c16:uniqueId val="{00000001-2544-4821-A418-077FEA483BC9}"/>
            </c:ext>
          </c:extLst>
        </c:ser>
        <c:dLbls>
          <c:showLegendKey val="0"/>
          <c:showVal val="1"/>
          <c:showCatName val="0"/>
          <c:showSerName val="0"/>
          <c:showPercent val="0"/>
          <c:showBubbleSize val="0"/>
        </c:dLbls>
        <c:gapWidth val="150"/>
        <c:overlap val="-49"/>
        <c:axId val="833352111"/>
        <c:axId val="833369391"/>
      </c:barChart>
      <c:catAx>
        <c:axId val="833352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800" b="0"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t"/>
        <c:numFmt formatCode="General" sourceLinked="1"/>
        <c:majorTickMark val="out"/>
        <c:minorTickMark val="none"/>
        <c:tickLblPos val="nextTo"/>
        <c:crossAx val="8333521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900" b="0" i="0" u="none" strike="noStrike" kern="1200" spc="0" baseline="0">
              <a:solidFill>
                <a:srgbClr val="000000">
                  <a:lumMod val="65000"/>
                  <a:lumOff val="35000"/>
                </a:srgbClr>
              </a:solidFill>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r>
              <a:rPr lang="en-GB" b="1">
                <a:solidFill>
                  <a:schemeClr val="tx1"/>
                </a:solidFill>
              </a:rPr>
              <a:t>How willing or reluctant to use AI would you be if you were, or already have been given the opportunity to use AI in your own job role?</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9708557507981294E-2"/>
          <c:y val="0.52617867601593227"/>
          <c:w val="0.88852028192927601"/>
          <c:h val="0.46797489425055738"/>
        </c:manualLayout>
      </c:layout>
      <c:barChart>
        <c:barDir val="bar"/>
        <c:grouping val="percentStacked"/>
        <c:varyColors val="0"/>
        <c:ser>
          <c:idx val="0"/>
          <c:order val="0"/>
          <c:tx>
            <c:strRef>
              <c:f>Sheet1!$B$1</c:f>
              <c:strCache>
                <c:ptCount val="1"/>
                <c:pt idx="0">
                  <c:v>Very willing</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760B-4036-B3D7-F05FFED7DBF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Sheet1!$B$2</c:f>
              <c:numCache>
                <c:formatCode>General</c:formatCode>
                <c:ptCount val="1"/>
                <c:pt idx="0">
                  <c:v>46</c:v>
                </c:pt>
              </c:numCache>
            </c:numRef>
          </c:val>
          <c:extLst>
            <c:ext xmlns:c16="http://schemas.microsoft.com/office/drawing/2014/chart" uri="{C3380CC4-5D6E-409C-BE32-E72D297353CC}">
              <c16:uniqueId val="{00000000-9F8A-472B-84DC-A65FCDAD22C4}"/>
            </c:ext>
          </c:extLst>
        </c:ser>
        <c:ser>
          <c:idx val="1"/>
          <c:order val="1"/>
          <c:tx>
            <c:strRef>
              <c:f>Sheet1!$C$1</c:f>
              <c:strCache>
                <c:ptCount val="1"/>
                <c:pt idx="0">
                  <c:v>Fairly willing</c:v>
                </c:pt>
              </c:strCache>
            </c:strRef>
          </c:tx>
          <c:spPr>
            <a:solidFill>
              <a:srgbClr val="53D0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Sheet1!$C$2</c:f>
              <c:numCache>
                <c:formatCode>General</c:formatCode>
                <c:ptCount val="1"/>
                <c:pt idx="0">
                  <c:v>33</c:v>
                </c:pt>
              </c:numCache>
            </c:numRef>
          </c:val>
          <c:extLst>
            <c:ext xmlns:c16="http://schemas.microsoft.com/office/drawing/2014/chart" uri="{C3380CC4-5D6E-409C-BE32-E72D297353CC}">
              <c16:uniqueId val="{0000000A-9A82-4F05-9DAB-138BEB504A6E}"/>
            </c:ext>
          </c:extLst>
        </c:ser>
        <c:ser>
          <c:idx val="2"/>
          <c:order val="2"/>
          <c:tx>
            <c:strRef>
              <c:f>Sheet1!$D$1</c:f>
              <c:strCache>
                <c:ptCount val="1"/>
                <c:pt idx="0">
                  <c:v>Don't know / Neither</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Sheet1!$D$2</c:f>
              <c:numCache>
                <c:formatCode>General</c:formatCode>
                <c:ptCount val="1"/>
                <c:pt idx="0">
                  <c:v>12</c:v>
                </c:pt>
              </c:numCache>
            </c:numRef>
          </c:val>
          <c:extLst>
            <c:ext xmlns:c16="http://schemas.microsoft.com/office/drawing/2014/chart" uri="{C3380CC4-5D6E-409C-BE32-E72D297353CC}">
              <c16:uniqueId val="{0000000B-9A82-4F05-9DAB-138BEB504A6E}"/>
            </c:ext>
          </c:extLst>
        </c:ser>
        <c:ser>
          <c:idx val="3"/>
          <c:order val="3"/>
          <c:tx>
            <c:strRef>
              <c:f>Sheet1!$E$1</c:f>
              <c:strCache>
                <c:ptCount val="1"/>
                <c:pt idx="0">
                  <c:v>Fairly reluctant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Sheet1!$E$2</c:f>
              <c:numCache>
                <c:formatCode>General</c:formatCode>
                <c:ptCount val="1"/>
                <c:pt idx="0">
                  <c:v>5</c:v>
                </c:pt>
              </c:numCache>
            </c:numRef>
          </c:val>
          <c:extLst>
            <c:ext xmlns:c16="http://schemas.microsoft.com/office/drawing/2014/chart" uri="{C3380CC4-5D6E-409C-BE32-E72D297353CC}">
              <c16:uniqueId val="{0000000C-9A82-4F05-9DAB-138BEB504A6E}"/>
            </c:ext>
          </c:extLst>
        </c:ser>
        <c:ser>
          <c:idx val="4"/>
          <c:order val="4"/>
          <c:tx>
            <c:strRef>
              <c:f>Sheet1!$F$1</c:f>
              <c:strCache>
                <c:ptCount val="1"/>
                <c:pt idx="0">
                  <c:v>Very reluctant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Very willing</c:v>
                </c:pt>
              </c:strCache>
            </c:strRef>
          </c:cat>
          <c:val>
            <c:numRef>
              <c:f>Sheet1!$F$2</c:f>
              <c:numCache>
                <c:formatCode>General</c:formatCode>
                <c:ptCount val="1"/>
                <c:pt idx="0">
                  <c:v>3</c:v>
                </c:pt>
              </c:numCache>
            </c:numRef>
          </c:val>
          <c:extLst>
            <c:ext xmlns:c16="http://schemas.microsoft.com/office/drawing/2014/chart" uri="{C3380CC4-5D6E-409C-BE32-E72D297353CC}">
              <c16:uniqueId val="{0000000D-9A82-4F05-9DAB-138BEB504A6E}"/>
            </c:ext>
          </c:extLst>
        </c:ser>
        <c:dLbls>
          <c:showLegendKey val="0"/>
          <c:showVal val="1"/>
          <c:showCatName val="0"/>
          <c:showSerName val="0"/>
          <c:showPercent val="0"/>
          <c:showBubbleSize val="0"/>
        </c:dLbls>
        <c:gapWidth val="219"/>
        <c:overlap val="100"/>
        <c:axId val="1047763376"/>
        <c:axId val="1047764816"/>
      </c:barChart>
      <c:catAx>
        <c:axId val="1047763376"/>
        <c:scaling>
          <c:orientation val="minMax"/>
        </c:scaling>
        <c:delete val="1"/>
        <c:axPos val="l"/>
        <c:numFmt formatCode="General" sourceLinked="1"/>
        <c:majorTickMark val="none"/>
        <c:minorTickMark val="none"/>
        <c:tickLblPos val="nextTo"/>
        <c:crossAx val="1047764816"/>
        <c:crosses val="autoZero"/>
        <c:auto val="1"/>
        <c:lblAlgn val="ctr"/>
        <c:lblOffset val="100"/>
        <c:noMultiLvlLbl val="0"/>
      </c:catAx>
      <c:valAx>
        <c:axId val="1047764816"/>
        <c:scaling>
          <c:orientation val="minMax"/>
        </c:scaling>
        <c:delete val="1"/>
        <c:axPos val="b"/>
        <c:numFmt formatCode="0%" sourceLinked="1"/>
        <c:majorTickMark val="none"/>
        <c:minorTickMark val="none"/>
        <c:tickLblPos val="nextTo"/>
        <c:crossAx val="1047763376"/>
        <c:crosses val="autoZero"/>
        <c:crossBetween val="between"/>
      </c:valAx>
      <c:spPr>
        <a:noFill/>
        <a:ln>
          <a:noFill/>
        </a:ln>
        <a:effectLst/>
      </c:spPr>
    </c:plotArea>
    <c:legend>
      <c:legendPos val="b"/>
      <c:layout>
        <c:manualLayout>
          <c:xMode val="edge"/>
          <c:yMode val="edge"/>
          <c:x val="0"/>
          <c:y val="0.83008211994806425"/>
          <c:w val="1"/>
          <c:h val="0.156630539748503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GB" sz="1000" b="1"/>
              <a:t>AI Potential Areas</a:t>
            </a:r>
            <a:r>
              <a:rPr lang="en-GB" sz="1000" b="1" baseline="0"/>
              <a:t> of development</a:t>
            </a:r>
            <a:r>
              <a:rPr lang="en-GB" sz="1000" b="1"/>
              <a:t> </a:t>
            </a:r>
            <a:r>
              <a:rPr lang="en-GB" sz="1000" b="0"/>
              <a:t>(Top 6,</a:t>
            </a:r>
            <a:r>
              <a:rPr lang="en-GB" sz="1000" b="0" baseline="0"/>
              <a:t> </a:t>
            </a:r>
            <a:r>
              <a:rPr lang="en-GB" sz="1000" b="0"/>
              <a:t>(%) </a:t>
            </a:r>
          </a:p>
          <a:p>
            <a:pPr>
              <a:defRPr sz="1000" b="1"/>
            </a:pPr>
            <a:r>
              <a:rPr lang="en-GB" sz="1000" b="0"/>
              <a:t>Base: All = 2541</a:t>
            </a:r>
          </a:p>
        </c:rich>
      </c:tx>
      <c:layout>
        <c:manualLayout>
          <c:xMode val="edge"/>
          <c:yMode val="edge"/>
          <c:x val="0.31103615808956037"/>
          <c:y val="8.5895711133831994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351890028463628"/>
          <c:y val="0.16184673710293782"/>
          <c:w val="0.61123929209361239"/>
          <c:h val="0.76825085682925309"/>
        </c:manualLayout>
      </c:layout>
      <c:barChart>
        <c:barDir val="bar"/>
        <c:grouping val="clustered"/>
        <c:varyColors val="0"/>
        <c:ser>
          <c:idx val="0"/>
          <c:order val="0"/>
          <c:tx>
            <c:strRef>
              <c:f>Sheet1!$B$1</c:f>
              <c:strCache>
                <c:ptCount val="1"/>
                <c:pt idx="0">
                  <c:v>Potential</c:v>
                </c:pt>
              </c:strCache>
            </c:strRef>
          </c:tx>
          <c:spPr>
            <a:solidFill>
              <a:srgbClr val="121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6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Reconciliation of accounts</c:v>
                </c:pt>
                <c:pt idx="1">
                  <c:v>Fraud detection</c:v>
                </c:pt>
                <c:pt idx="2">
                  <c:v>Budget and forecasting</c:v>
                </c:pt>
                <c:pt idx="3">
                  <c:v>General productivity</c:v>
                </c:pt>
                <c:pt idx="4">
                  <c:v>Financial reporting</c:v>
                </c:pt>
                <c:pt idx="5">
                  <c:v>Data entry</c:v>
                </c:pt>
              </c:strCache>
            </c:strRef>
          </c:cat>
          <c:val>
            <c:numRef>
              <c:f>Sheet1!$B$12:$B$17</c:f>
              <c:numCache>
                <c:formatCode>General</c:formatCode>
                <c:ptCount val="6"/>
                <c:pt idx="0">
                  <c:v>21</c:v>
                </c:pt>
                <c:pt idx="1">
                  <c:v>21</c:v>
                </c:pt>
                <c:pt idx="2">
                  <c:v>23</c:v>
                </c:pt>
                <c:pt idx="3">
                  <c:v>27</c:v>
                </c:pt>
                <c:pt idx="4">
                  <c:v>27</c:v>
                </c:pt>
                <c:pt idx="5">
                  <c:v>28</c:v>
                </c:pt>
              </c:numCache>
            </c:numRef>
          </c:val>
          <c:extLst>
            <c:ext xmlns:c16="http://schemas.microsoft.com/office/drawing/2014/chart" uri="{C3380CC4-5D6E-409C-BE32-E72D297353CC}">
              <c16:uniqueId val="{00000000-A34A-412A-8D3B-B59572EDD39B}"/>
            </c:ext>
          </c:extLst>
        </c:ser>
        <c:dLbls>
          <c:showLegendKey val="0"/>
          <c:showVal val="1"/>
          <c:showCatName val="0"/>
          <c:showSerName val="0"/>
          <c:showPercent val="0"/>
          <c:showBubbleSize val="0"/>
        </c:dLbls>
        <c:gapWidth val="150"/>
        <c:axId val="651084479"/>
        <c:axId val="651082079"/>
      </c:barChart>
      <c:catAx>
        <c:axId val="651084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r">
              <a:defRPr sz="1000" b="0" i="0" u="none" strike="noStrike" kern="1200" baseline="0">
                <a:ln>
                  <a:noFill/>
                </a:ln>
                <a:solidFill>
                  <a:schemeClr val="tx1">
                    <a:lumMod val="65000"/>
                    <a:lumOff val="35000"/>
                  </a:schemeClr>
                </a:solidFill>
                <a:effectLst/>
                <a:latin typeface="+mn-lt"/>
                <a:ea typeface="+mn-ea"/>
                <a:cs typeface="+mn-cs"/>
              </a:defRPr>
            </a:pPr>
            <a:endParaRPr lang="en-US"/>
          </a:p>
        </c:txPr>
        <c:crossAx val="651082079"/>
        <c:crosses val="autoZero"/>
        <c:auto val="0"/>
        <c:lblAlgn val="ctr"/>
        <c:lblOffset val="100"/>
        <c:noMultiLvlLbl val="0"/>
      </c:catAx>
      <c:valAx>
        <c:axId val="651082079"/>
        <c:scaling>
          <c:orientation val="minMax"/>
        </c:scaling>
        <c:delete val="1"/>
        <c:axPos val="b"/>
        <c:numFmt formatCode="General" sourceLinked="1"/>
        <c:majorTickMark val="none"/>
        <c:minorTickMark val="none"/>
        <c:tickLblPos val="nextTo"/>
        <c:crossAx val="6510844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6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52" b="0" i="0" u="none" strike="noStrike" kern="1200" spc="0" baseline="0">
                <a:solidFill>
                  <a:srgbClr val="000000">
                    <a:lumMod val="65000"/>
                    <a:lumOff val="35000"/>
                  </a:srgbClr>
                </a:solidFill>
                <a:effectLst/>
                <a:latin typeface="+mn-lt"/>
                <a:ea typeface="+mn-ea"/>
                <a:cs typeface="+mn-cs"/>
              </a:defRPr>
            </a:pPr>
            <a:r>
              <a:rPr lang="en-GB" sz="800" b="1" i="0" u="none" strike="noStrike" kern="1200" spc="0" baseline="0" dirty="0">
                <a:solidFill>
                  <a:srgbClr val="000000">
                    <a:lumMod val="65000"/>
                    <a:lumOff val="35000"/>
                  </a:srgbClr>
                </a:solidFill>
                <a:effectLst/>
              </a:rPr>
              <a:t>To what extent would you agree or disagree with the following statements </a:t>
            </a:r>
            <a:r>
              <a:rPr lang="en-GB" sz="800" b="0" i="0" u="none" strike="noStrike" kern="1200" spc="0" baseline="0" dirty="0">
                <a:solidFill>
                  <a:srgbClr val="000000">
                    <a:lumMod val="65000"/>
                    <a:lumOff val="35000"/>
                  </a:srgbClr>
                </a:solidFill>
                <a:effectLst/>
              </a:rPr>
              <a:t>(Top 5, %)</a:t>
            </a:r>
            <a:r>
              <a:rPr lang="en-GB" sz="800" b="1" i="0" u="none" strike="noStrike" kern="1200" spc="0" baseline="0" dirty="0">
                <a:solidFill>
                  <a:srgbClr val="000000">
                    <a:lumMod val="65000"/>
                    <a:lumOff val="35000"/>
                  </a:srgbClr>
                </a:solidFill>
                <a:effectLst/>
              </a:rPr>
              <a:t>  </a:t>
            </a:r>
            <a:r>
              <a:rPr lang="en-GB" sz="800" b="0" i="0" u="none" strike="noStrike" kern="1200" spc="0" baseline="0" dirty="0">
                <a:solidFill>
                  <a:srgbClr val="000000">
                    <a:lumMod val="65000"/>
                    <a:lumOff val="35000"/>
                  </a:srgbClr>
                </a:solidFill>
                <a:effectLst/>
              </a:rPr>
              <a:t>| Base:         All = 2386</a:t>
            </a:r>
            <a:endParaRPr lang="en-GB" sz="800" b="1" i="0" u="none" strike="noStrike" kern="1200" spc="0" baseline="0" dirty="0">
              <a:solidFill>
                <a:srgbClr val="000000">
                  <a:lumMod val="65000"/>
                  <a:lumOff val="35000"/>
                </a:srgbClr>
              </a:solidFill>
              <a:effectLst/>
            </a:endParaRPr>
          </a:p>
        </c:rich>
      </c:tx>
      <c:layout>
        <c:manualLayout>
          <c:xMode val="edge"/>
          <c:yMode val="edge"/>
          <c:x val="0.10087139609673616"/>
          <c:y val="0.12685294119745466"/>
        </c:manualLayout>
      </c:layout>
      <c:overlay val="0"/>
      <c:spPr>
        <a:noFill/>
        <a:ln>
          <a:noFill/>
        </a:ln>
        <a:effectLst/>
      </c:spPr>
      <c:txPr>
        <a:bodyPr rot="0" spcFirstLastPara="1" vertOverflow="ellipsis" vert="horz" wrap="square" anchor="ctr" anchorCtr="1"/>
        <a:lstStyle/>
        <a:p>
          <a:pPr>
            <a:defRPr lang="en-US" sz="1152" b="0" i="0" u="none" strike="noStrike" kern="1200" spc="0" baseline="0">
              <a:solidFill>
                <a:srgbClr val="000000">
                  <a:lumMod val="65000"/>
                  <a:lumOff val="35000"/>
                </a:srgbClr>
              </a:solidFill>
              <a:effectLst/>
              <a:latin typeface="+mn-lt"/>
              <a:ea typeface="+mn-ea"/>
              <a:cs typeface="+mn-cs"/>
            </a:defRPr>
          </a:pPr>
          <a:endParaRPr lang="en-GB"/>
        </a:p>
      </c:txPr>
    </c:title>
    <c:autoTitleDeleted val="0"/>
    <c:plotArea>
      <c:layout>
        <c:manualLayout>
          <c:layoutTarget val="inner"/>
          <c:xMode val="edge"/>
          <c:yMode val="edge"/>
          <c:x val="1.0605270379768567E-2"/>
          <c:y val="0.3626431643887123"/>
          <c:w val="0.98275693386786001"/>
          <c:h val="0.3362544707100269"/>
        </c:manualLayout>
      </c:layout>
      <c:barChart>
        <c:barDir val="col"/>
        <c:grouping val="clustered"/>
        <c:varyColors val="0"/>
        <c:ser>
          <c:idx val="0"/>
          <c:order val="0"/>
          <c:tx>
            <c:strRef>
              <c:f>Sheet1!$B$1</c:f>
              <c:strCache>
                <c:ptCount val="1"/>
                <c:pt idx="0">
                  <c:v>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 AI is integrated more into business, the role of accountants as ‘Data Guardians’ (i.e ensuring data governance) will become increasingly important to organisations</c:v>
                </c:pt>
              </c:strCache>
            </c:strRef>
          </c:cat>
          <c:val>
            <c:numRef>
              <c:f>Sheet1!$B$2</c:f>
              <c:numCache>
                <c:formatCode>General</c:formatCode>
                <c:ptCount val="1"/>
                <c:pt idx="0">
                  <c:v>7</c:v>
                </c:pt>
              </c:numCache>
            </c:numRef>
          </c:val>
          <c:extLst>
            <c:ext xmlns:c16="http://schemas.microsoft.com/office/drawing/2014/chart" uri="{C3380CC4-5D6E-409C-BE32-E72D297353CC}">
              <c16:uniqueId val="{00000000-E99C-4AC6-9F97-9398D33C8C6F}"/>
            </c:ext>
          </c:extLst>
        </c:ser>
        <c:ser>
          <c:idx val="1"/>
          <c:order val="1"/>
          <c:tx>
            <c:strRef>
              <c:f>Sheet1!$C$1</c:f>
              <c:strCache>
                <c:ptCount val="1"/>
                <c:pt idx="0">
                  <c:v>Agree</c:v>
                </c:pt>
              </c:strCache>
            </c:strRef>
          </c:tx>
          <c:spPr>
            <a:solidFill>
              <a:srgbClr val="2DB5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spc="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 AI is integrated more into business, the role of accountants as ‘Data Guardians’ (i.e ensuring data governance) will become increasingly important to organisations</c:v>
                </c:pt>
              </c:strCache>
            </c:strRef>
          </c:cat>
          <c:val>
            <c:numRef>
              <c:f>Sheet1!$C$2</c:f>
              <c:numCache>
                <c:formatCode>General</c:formatCode>
                <c:ptCount val="1"/>
                <c:pt idx="0">
                  <c:v>79</c:v>
                </c:pt>
              </c:numCache>
            </c:numRef>
          </c:val>
          <c:extLst>
            <c:ext xmlns:c16="http://schemas.microsoft.com/office/drawing/2014/chart" uri="{C3380CC4-5D6E-409C-BE32-E72D297353CC}">
              <c16:uniqueId val="{00000001-E99C-4AC6-9F97-9398D33C8C6F}"/>
            </c:ext>
          </c:extLst>
        </c:ser>
        <c:dLbls>
          <c:showLegendKey val="0"/>
          <c:showVal val="1"/>
          <c:showCatName val="0"/>
          <c:showSerName val="0"/>
          <c:showPercent val="0"/>
          <c:showBubbleSize val="0"/>
        </c:dLbls>
        <c:gapWidth val="150"/>
        <c:axId val="833352111"/>
        <c:axId val="833369391"/>
      </c:barChart>
      <c:catAx>
        <c:axId val="83335211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1" i="0" u="none" strike="noStrike" kern="1200" spc="0" baseline="0">
                <a:solidFill>
                  <a:srgbClr val="000000">
                    <a:lumMod val="65000"/>
                    <a:lumOff val="35000"/>
                  </a:srgbClr>
                </a:solidFill>
                <a:effectLst/>
                <a:latin typeface="+mn-lt"/>
                <a:ea typeface="+mn-ea"/>
                <a:cs typeface="+mn-cs"/>
              </a:defRPr>
            </a:pPr>
            <a:endParaRPr lang="en-US"/>
          </a:p>
        </c:txPr>
        <c:crossAx val="833369391"/>
        <c:crosses val="autoZero"/>
        <c:auto val="1"/>
        <c:lblAlgn val="ctr"/>
        <c:lblOffset val="100"/>
        <c:noMultiLvlLbl val="0"/>
      </c:catAx>
      <c:valAx>
        <c:axId val="833369391"/>
        <c:scaling>
          <c:orientation val="minMax"/>
          <c:max val="100"/>
        </c:scaling>
        <c:delete val="1"/>
        <c:axPos val="r"/>
        <c:numFmt formatCode="General" sourceLinked="1"/>
        <c:majorTickMark val="out"/>
        <c:minorTickMark val="none"/>
        <c:tickLblPos val="nextTo"/>
        <c:crossAx val="83335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60" b="0" i="0" u="none" strike="noStrike" kern="1200" spc="0" baseline="0">
          <a:solidFill>
            <a:srgbClr val="000000">
              <a:lumMod val="65000"/>
              <a:lumOff val="35000"/>
            </a:srgbClr>
          </a:solidFill>
          <a:effectLst/>
          <a:latin typeface="+mn-lt"/>
          <a:ea typeface="+mn-ea"/>
          <a:cs typeface="+mn-cs"/>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0" i="0" u="none" strike="noStrike" kern="1200" spc="0" baseline="0" dirty="0" smtClean="0">
                <a:solidFill>
                  <a:schemeClr val="tx1"/>
                </a:solidFill>
                <a:latin typeface="+mn-lt"/>
                <a:ea typeface="+mn-ea"/>
                <a:cs typeface="+mn-cs"/>
              </a:defRPr>
            </a:pPr>
            <a:r>
              <a:rPr lang="en-GB" sz="1000" b="1" i="0" u="none" strike="noStrike" kern="1200" spc="0" baseline="0">
                <a:solidFill>
                  <a:schemeClr val="tx1"/>
                </a:solidFill>
                <a:latin typeface="+mn-lt"/>
                <a:ea typeface="+mn-ea"/>
                <a:cs typeface="+mn-cs"/>
              </a:rPr>
              <a:t>To what extent would you agree or disagree with the following statements? (%) </a:t>
            </a:r>
          </a:p>
        </c:rich>
      </c:tx>
      <c:overlay val="0"/>
      <c:spPr>
        <a:noFill/>
        <a:ln>
          <a:noFill/>
        </a:ln>
        <a:effectLst/>
      </c:spPr>
      <c:txPr>
        <a:bodyPr rot="0" spcFirstLastPara="1" vertOverflow="ellipsis" vert="horz" wrap="square" anchor="ctr" anchorCtr="1"/>
        <a:lstStyle/>
        <a:p>
          <a:pPr algn="ctr" rtl="0">
            <a:defRPr lang="en-GB" sz="1000" b="0"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0.47273610028148072"/>
          <c:y val="0.10152926794333281"/>
          <c:w val="0.52726389971851928"/>
          <c:h val="0.75178054474763933"/>
        </c:manualLayout>
      </c:layout>
      <c:barChart>
        <c:barDir val="bar"/>
        <c:grouping val="percentStacked"/>
        <c:varyColors val="0"/>
        <c:ser>
          <c:idx val="0"/>
          <c:order val="0"/>
          <c:tx>
            <c:strRef>
              <c:f>Sheet1!$B$1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rtl="0">
                  <a:defRPr lang="en-US" sz="1000" b="0" i="0" u="none" strike="noStrike" kern="1200" spc="0" baseline="0">
                    <a:solidFill>
                      <a:srgbClr val="000000">
                        <a:lumMod val="65000"/>
                        <a:lumOff val="3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All</c:v>
                </c:pt>
                <c:pt idx="1">
                  <c:v>18-24</c:v>
                </c:pt>
                <c:pt idx="2">
                  <c:v>55+</c:v>
                </c:pt>
                <c:pt idx="3">
                  <c:v>All</c:v>
                </c:pt>
                <c:pt idx="4">
                  <c:v>18-24</c:v>
                </c:pt>
                <c:pt idx="5">
                  <c:v>55+</c:v>
                </c:pt>
              </c:strCache>
            </c:strRef>
          </c:cat>
          <c:val>
            <c:numRef>
              <c:f>Sheet1!$B$2:$B$12</c:f>
              <c:numCache>
                <c:formatCode>General</c:formatCode>
                <c:ptCount val="6"/>
                <c:pt idx="0">
                  <c:v>18</c:v>
                </c:pt>
                <c:pt idx="1">
                  <c:v>18</c:v>
                </c:pt>
                <c:pt idx="2">
                  <c:v>12</c:v>
                </c:pt>
                <c:pt idx="3">
                  <c:v>22</c:v>
                </c:pt>
                <c:pt idx="4">
                  <c:v>35</c:v>
                </c:pt>
                <c:pt idx="5">
                  <c:v>15</c:v>
                </c:pt>
              </c:numCache>
            </c:numRef>
          </c:val>
          <c:extLst>
            <c:ext xmlns:c16="http://schemas.microsoft.com/office/drawing/2014/chart" uri="{C3380CC4-5D6E-409C-BE32-E72D297353CC}">
              <c16:uniqueId val="{00000000-689F-42A7-B6BB-A76D77EE6D6C}"/>
            </c:ext>
          </c:extLst>
        </c:ser>
        <c:ser>
          <c:idx val="1"/>
          <c:order val="1"/>
          <c:tx>
            <c:strRef>
              <c:f>Sheet1!$C$1</c:f>
              <c:strCache>
                <c:ptCount val="1"/>
                <c:pt idx="0">
                  <c:v>Tend to agree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rtl="0">
                  <a:defRPr lang="en-US" sz="1000" b="0" i="0" u="none" strike="noStrike" kern="1200" spc="0" baseline="0">
                    <a:solidFill>
                      <a:srgbClr val="000000">
                        <a:lumMod val="65000"/>
                        <a:lumOff val="3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All</c:v>
                </c:pt>
                <c:pt idx="1">
                  <c:v>18-24</c:v>
                </c:pt>
                <c:pt idx="2">
                  <c:v>55+</c:v>
                </c:pt>
                <c:pt idx="3">
                  <c:v>All</c:v>
                </c:pt>
                <c:pt idx="4">
                  <c:v>18-24</c:v>
                </c:pt>
                <c:pt idx="5">
                  <c:v>55+</c:v>
                </c:pt>
              </c:strCache>
            </c:strRef>
          </c:cat>
          <c:val>
            <c:numRef>
              <c:f>Sheet1!$C$2:$C$12</c:f>
              <c:numCache>
                <c:formatCode>General</c:formatCode>
                <c:ptCount val="6"/>
                <c:pt idx="0">
                  <c:v>41</c:v>
                </c:pt>
                <c:pt idx="1">
                  <c:v>51</c:v>
                </c:pt>
                <c:pt idx="2">
                  <c:v>37</c:v>
                </c:pt>
                <c:pt idx="3">
                  <c:v>36</c:v>
                </c:pt>
                <c:pt idx="4">
                  <c:v>45</c:v>
                </c:pt>
                <c:pt idx="5">
                  <c:v>32</c:v>
                </c:pt>
              </c:numCache>
            </c:numRef>
          </c:val>
          <c:extLst>
            <c:ext xmlns:c16="http://schemas.microsoft.com/office/drawing/2014/chart" uri="{C3380CC4-5D6E-409C-BE32-E72D297353CC}">
              <c16:uniqueId val="{00000001-689F-42A7-B6BB-A76D77EE6D6C}"/>
            </c:ext>
          </c:extLst>
        </c:ser>
        <c:ser>
          <c:idx val="3"/>
          <c:order val="2"/>
          <c:tx>
            <c:strRef>
              <c:f>Sheet1!$D$1</c:f>
              <c:strCache>
                <c:ptCount val="1"/>
                <c:pt idx="0">
                  <c:v>Neither</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rtl="0">
                  <a:defRPr lang="en-US" sz="1000" b="0" i="0" u="none" strike="noStrike" kern="1200" spc="0" baseline="0">
                    <a:solidFill>
                      <a:srgbClr val="000000">
                        <a:lumMod val="65000"/>
                        <a:lumOff val="35000"/>
                      </a:srgb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All</c:v>
                </c:pt>
                <c:pt idx="1">
                  <c:v>18-24</c:v>
                </c:pt>
                <c:pt idx="2">
                  <c:v>55+</c:v>
                </c:pt>
                <c:pt idx="3">
                  <c:v>All</c:v>
                </c:pt>
                <c:pt idx="4">
                  <c:v>18-24</c:v>
                </c:pt>
                <c:pt idx="5">
                  <c:v>55+</c:v>
                </c:pt>
              </c:strCache>
            </c:strRef>
          </c:cat>
          <c:val>
            <c:numRef>
              <c:f>Sheet1!$D$2:$D$12</c:f>
              <c:numCache>
                <c:formatCode>General</c:formatCode>
                <c:ptCount val="6"/>
                <c:pt idx="0">
                  <c:v>20</c:v>
                </c:pt>
                <c:pt idx="1">
                  <c:v>13</c:v>
                </c:pt>
                <c:pt idx="2">
                  <c:v>22</c:v>
                </c:pt>
                <c:pt idx="3">
                  <c:v>21</c:v>
                </c:pt>
                <c:pt idx="4">
                  <c:v>11</c:v>
                </c:pt>
                <c:pt idx="5">
                  <c:v>56</c:v>
                </c:pt>
              </c:numCache>
            </c:numRef>
          </c:val>
          <c:extLst xmlns:c15="http://schemas.microsoft.com/office/drawing/2012/chart">
            <c:ext xmlns:c16="http://schemas.microsoft.com/office/drawing/2014/chart" uri="{C3380CC4-5D6E-409C-BE32-E72D297353CC}">
              <c16:uniqueId val="{00000002-689F-42A7-B6BB-A76D77EE6D6C}"/>
            </c:ext>
          </c:extLst>
        </c:ser>
        <c:ser>
          <c:idx val="2"/>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All</c:v>
                </c:pt>
                <c:pt idx="1">
                  <c:v>18-24</c:v>
                </c:pt>
                <c:pt idx="2">
                  <c:v>55+</c:v>
                </c:pt>
                <c:pt idx="3">
                  <c:v>All</c:v>
                </c:pt>
                <c:pt idx="4">
                  <c:v>18-24</c:v>
                </c:pt>
                <c:pt idx="5">
                  <c:v>55+</c:v>
                </c:pt>
              </c:strCache>
            </c:strRef>
          </c:cat>
          <c:val>
            <c:numRef>
              <c:f>Sheet1!$E$2:$E$12</c:f>
              <c:numCache>
                <c:formatCode>General</c:formatCode>
                <c:ptCount val="6"/>
                <c:pt idx="0">
                  <c:v>14</c:v>
                </c:pt>
                <c:pt idx="1">
                  <c:v>7</c:v>
                </c:pt>
                <c:pt idx="2">
                  <c:v>18</c:v>
                </c:pt>
                <c:pt idx="3">
                  <c:v>13</c:v>
                </c:pt>
                <c:pt idx="4">
                  <c:v>6</c:v>
                </c:pt>
                <c:pt idx="5">
                  <c:v>16</c:v>
                </c:pt>
              </c:numCache>
            </c:numRef>
          </c:val>
          <c:extLst>
            <c:ext xmlns:c16="http://schemas.microsoft.com/office/drawing/2014/chart" uri="{C3380CC4-5D6E-409C-BE32-E72D297353CC}">
              <c16:uniqueId val="{00000003-689F-42A7-B6BB-A76D77EE6D6C}"/>
            </c:ext>
          </c:extLst>
        </c:ser>
        <c:ser>
          <c:idx val="4"/>
          <c:order val="4"/>
          <c:tx>
            <c:strRef>
              <c:f>Sheet1!$F$1</c:f>
              <c:strCache>
                <c:ptCount val="1"/>
                <c:pt idx="0">
                  <c:v>Strongly disagree</c:v>
                </c:pt>
              </c:strCache>
            </c:strRef>
          </c:tx>
          <c:spPr>
            <a:solidFill>
              <a:srgbClr val="E501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All</c:v>
                </c:pt>
                <c:pt idx="1">
                  <c:v>18-24</c:v>
                </c:pt>
                <c:pt idx="2">
                  <c:v>55+</c:v>
                </c:pt>
                <c:pt idx="3">
                  <c:v>All</c:v>
                </c:pt>
                <c:pt idx="4">
                  <c:v>18-24</c:v>
                </c:pt>
                <c:pt idx="5">
                  <c:v>55+</c:v>
                </c:pt>
              </c:strCache>
            </c:strRef>
          </c:cat>
          <c:val>
            <c:numRef>
              <c:f>Sheet1!$F$2:$F$12</c:f>
              <c:numCache>
                <c:formatCode>General</c:formatCode>
                <c:ptCount val="6"/>
                <c:pt idx="0">
                  <c:v>5</c:v>
                </c:pt>
                <c:pt idx="1">
                  <c:v>4</c:v>
                </c:pt>
                <c:pt idx="2">
                  <c:v>7</c:v>
                </c:pt>
                <c:pt idx="3">
                  <c:v>7</c:v>
                </c:pt>
                <c:pt idx="4">
                  <c:v>1</c:v>
                </c:pt>
                <c:pt idx="5">
                  <c:v>9</c:v>
                </c:pt>
              </c:numCache>
            </c:numRef>
          </c:val>
          <c:extLst>
            <c:ext xmlns:c16="http://schemas.microsoft.com/office/drawing/2014/chart" uri="{C3380CC4-5D6E-409C-BE32-E72D297353CC}">
              <c16:uniqueId val="{00000004-689F-42A7-B6BB-A76D77EE6D6C}"/>
            </c:ext>
          </c:extLst>
        </c:ser>
        <c:dLbls>
          <c:showLegendKey val="0"/>
          <c:showVal val="1"/>
          <c:showCatName val="0"/>
          <c:showSerName val="0"/>
          <c:showPercent val="0"/>
          <c:showBubbleSize val="0"/>
        </c:dLbls>
        <c:gapWidth val="144"/>
        <c:overlap val="100"/>
        <c:axId val="833352111"/>
        <c:axId val="833369391"/>
        <c:extLst/>
      </c:barChart>
      <c:catAx>
        <c:axId val="833352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lang="en-US" sz="900" b="0" i="0" u="none" strike="noStrike" kern="1200" spc="0" baseline="0">
                <a:solidFill>
                  <a:schemeClr val="tx1"/>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t"/>
        <c:numFmt formatCode="0%" sourceLinked="1"/>
        <c:majorTickMark val="none"/>
        <c:minorTickMark val="none"/>
        <c:tickLblPos val="nextTo"/>
        <c:crossAx val="833352111"/>
        <c:crosses val="autoZero"/>
        <c:crossBetween val="between"/>
      </c:valAx>
      <c:spPr>
        <a:noFill/>
        <a:ln>
          <a:noFill/>
        </a:ln>
        <a:effectLst/>
      </c:spPr>
    </c:plotArea>
    <c:legend>
      <c:legendPos val="b"/>
      <c:layout>
        <c:manualLayout>
          <c:xMode val="edge"/>
          <c:yMode val="edge"/>
          <c:x val="0.14193064653407741"/>
          <c:y val="0.88998291551149034"/>
          <c:w val="0.8257889431468034"/>
          <c:h val="7.5942682956100141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998569580369757"/>
          <c:y val="0.13595140259066207"/>
          <c:w val="0.23159095951529268"/>
          <c:h val="0.6283934979259217"/>
        </c:manualLayout>
      </c:layout>
      <c:doughnutChart>
        <c:varyColors val="1"/>
        <c:ser>
          <c:idx val="0"/>
          <c:order val="0"/>
          <c:dPt>
            <c:idx val="0"/>
            <c:bubble3D val="0"/>
            <c:spPr>
              <a:solidFill>
                <a:srgbClr val="2DB574"/>
              </a:solidFill>
              <a:ln w="19050">
                <a:solidFill>
                  <a:schemeClr val="lt1"/>
                </a:solidFill>
              </a:ln>
              <a:effectLst/>
            </c:spPr>
            <c:extLst>
              <c:ext xmlns:c16="http://schemas.microsoft.com/office/drawing/2014/chart" uri="{C3380CC4-5D6E-409C-BE32-E72D297353CC}">
                <c16:uniqueId val="{00000001-AF47-45C4-AE73-C39BF712333D}"/>
              </c:ext>
            </c:extLst>
          </c:dPt>
          <c:dPt>
            <c:idx val="1"/>
            <c:bubble3D val="0"/>
            <c:spPr>
              <a:solidFill>
                <a:srgbClr val="53D0B9"/>
              </a:solidFill>
              <a:ln w="19050">
                <a:solidFill>
                  <a:schemeClr val="lt1"/>
                </a:solidFill>
              </a:ln>
              <a:effectLst/>
            </c:spPr>
            <c:extLst>
              <c:ext xmlns:c16="http://schemas.microsoft.com/office/drawing/2014/chart" uri="{C3380CC4-5D6E-409C-BE32-E72D297353CC}">
                <c16:uniqueId val="{00000003-AF47-45C4-AE73-C39BF712333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AF47-45C4-AE73-C39BF712333D}"/>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733A-4C88-B472-5698D76B1EB0}"/>
              </c:ext>
            </c:extLst>
          </c:dPt>
          <c:dPt>
            <c:idx val="4"/>
            <c:bubble3D val="0"/>
            <c:spPr>
              <a:solidFill>
                <a:srgbClr val="E50158"/>
              </a:solidFill>
              <a:ln w="19050">
                <a:solidFill>
                  <a:schemeClr val="lt1"/>
                </a:solidFill>
              </a:ln>
              <a:effectLst/>
            </c:spPr>
            <c:extLst>
              <c:ext xmlns:c16="http://schemas.microsoft.com/office/drawing/2014/chart" uri="{C3380CC4-5D6E-409C-BE32-E72D297353CC}">
                <c16:uniqueId val="{00000009-733A-4C88-B472-5698D76B1EB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Tend to Agree</c:v>
                </c:pt>
                <c:pt idx="2">
                  <c:v>Neither</c:v>
                </c:pt>
                <c:pt idx="3">
                  <c:v>Tend to disagree</c:v>
                </c:pt>
                <c:pt idx="4">
                  <c:v>Strongly Agree</c:v>
                </c:pt>
              </c:strCache>
            </c:strRef>
          </c:cat>
          <c:val>
            <c:numRef>
              <c:f>Sheet1!$B$2:$B$6</c:f>
              <c:numCache>
                <c:formatCode>General</c:formatCode>
                <c:ptCount val="5"/>
                <c:pt idx="0">
                  <c:v>16</c:v>
                </c:pt>
                <c:pt idx="1">
                  <c:v>31</c:v>
                </c:pt>
                <c:pt idx="2">
                  <c:v>24</c:v>
                </c:pt>
                <c:pt idx="3">
                  <c:v>19</c:v>
                </c:pt>
                <c:pt idx="4">
                  <c:v>6</c:v>
                </c:pt>
              </c:numCache>
            </c:numRef>
          </c:val>
          <c:extLst>
            <c:ext xmlns:c16="http://schemas.microsoft.com/office/drawing/2014/chart" uri="{C3380CC4-5D6E-409C-BE32-E72D297353CC}">
              <c16:uniqueId val="{00000006-AF47-45C4-AE73-C39BF712333D}"/>
            </c:ext>
          </c:extLst>
        </c:ser>
        <c:ser>
          <c:idx val="1"/>
          <c:order val="1"/>
          <c:explosion val="2"/>
          <c:dPt>
            <c:idx val="0"/>
            <c:bubble3D val="0"/>
            <c:spPr>
              <a:solidFill>
                <a:srgbClr val="2DB574"/>
              </a:solidFill>
              <a:ln w="19050">
                <a:solidFill>
                  <a:schemeClr val="lt1"/>
                </a:solidFill>
              </a:ln>
              <a:effectLst/>
            </c:spPr>
            <c:extLst>
              <c:ext xmlns:c16="http://schemas.microsoft.com/office/drawing/2014/chart" uri="{C3380CC4-5D6E-409C-BE32-E72D297353CC}">
                <c16:uniqueId val="{0000000B-A6AF-4A98-8D24-0E9D80EAA00D}"/>
              </c:ext>
            </c:extLst>
          </c:dPt>
          <c:dPt>
            <c:idx val="1"/>
            <c:bubble3D val="0"/>
            <c:spPr>
              <a:solidFill>
                <a:srgbClr val="53D0B9"/>
              </a:solidFill>
              <a:ln w="19050">
                <a:solidFill>
                  <a:schemeClr val="lt1"/>
                </a:solidFill>
              </a:ln>
              <a:effectLst/>
            </c:spPr>
            <c:extLst>
              <c:ext xmlns:c16="http://schemas.microsoft.com/office/drawing/2014/chart" uri="{C3380CC4-5D6E-409C-BE32-E72D297353CC}">
                <c16:uniqueId val="{0000000C-A6AF-4A98-8D24-0E9D80EAA00D}"/>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D-A6AF-4A98-8D24-0E9D80EAA00D}"/>
              </c:ext>
            </c:extLst>
          </c:dPt>
          <c:dPt>
            <c:idx val="3"/>
            <c:bubble3D val="0"/>
            <c:spPr>
              <a:solidFill>
                <a:srgbClr val="FE5897"/>
              </a:solidFill>
              <a:ln w="19050">
                <a:solidFill>
                  <a:schemeClr val="lt1"/>
                </a:solidFill>
              </a:ln>
              <a:effectLst/>
            </c:spPr>
            <c:extLst>
              <c:ext xmlns:c16="http://schemas.microsoft.com/office/drawing/2014/chart" uri="{C3380CC4-5D6E-409C-BE32-E72D297353CC}">
                <c16:uniqueId val="{0000000E-A6AF-4A98-8D24-0E9D80EAA00D}"/>
              </c:ext>
            </c:extLst>
          </c:dPt>
          <c:dPt>
            <c:idx val="4"/>
            <c:bubble3D val="0"/>
            <c:spPr>
              <a:solidFill>
                <a:srgbClr val="E50158"/>
              </a:solidFill>
              <a:ln w="19050">
                <a:solidFill>
                  <a:schemeClr val="lt1"/>
                </a:solidFill>
              </a:ln>
              <a:effectLst/>
            </c:spPr>
            <c:extLst>
              <c:ext xmlns:c16="http://schemas.microsoft.com/office/drawing/2014/chart" uri="{C3380CC4-5D6E-409C-BE32-E72D297353CC}">
                <c16:uniqueId val="{0000000F-A6AF-4A98-8D24-0E9D80EAA00D}"/>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Tend to Agree</c:v>
                </c:pt>
                <c:pt idx="2">
                  <c:v>Neither</c:v>
                </c:pt>
                <c:pt idx="3">
                  <c:v>Tend to disagree</c:v>
                </c:pt>
                <c:pt idx="4">
                  <c:v>Strongly Agree</c:v>
                </c:pt>
              </c:strCache>
            </c:strRef>
          </c:cat>
          <c:val>
            <c:numRef>
              <c:f>Sheet1!$C$2:$C$6</c:f>
              <c:numCache>
                <c:formatCode>General</c:formatCode>
                <c:ptCount val="5"/>
                <c:pt idx="0">
                  <c:v>8</c:v>
                </c:pt>
                <c:pt idx="1">
                  <c:v>25</c:v>
                </c:pt>
                <c:pt idx="2">
                  <c:v>30</c:v>
                </c:pt>
                <c:pt idx="3">
                  <c:v>25</c:v>
                </c:pt>
                <c:pt idx="4">
                  <c:v>8</c:v>
                </c:pt>
              </c:numCache>
            </c:numRef>
          </c:val>
          <c:extLst>
            <c:ext xmlns:c16="http://schemas.microsoft.com/office/drawing/2014/chart" uri="{C3380CC4-5D6E-409C-BE32-E72D297353CC}">
              <c16:uniqueId val="{0000000A-A6AF-4A98-8D24-0E9D80EAA00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8333388358245367"/>
          <c:y val="0.71558661556457681"/>
          <c:w val="0.81582089955638515"/>
          <c:h val="6.91117077948074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30050051678129"/>
          <c:y val="0.12682658866732294"/>
          <c:w val="0.46529766534395672"/>
          <c:h val="0.7618649804531753"/>
        </c:manualLayout>
      </c:layout>
      <c:barChart>
        <c:barDir val="bar"/>
        <c:grouping val="percentStacked"/>
        <c:varyColors val="0"/>
        <c:ser>
          <c:idx val="0"/>
          <c:order val="0"/>
          <c:tx>
            <c:strRef>
              <c:f>Sheet1!$B$1</c:f>
              <c:strCache>
                <c:ptCount val="1"/>
                <c:pt idx="0">
                  <c:v>Not aware / Don't know</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government's strategy for AI regulation</c:v>
                </c:pt>
                <c:pt idx="1">
                  <c:v>My organisation’s ethical guidelines for AI usage</c:v>
                </c:pt>
                <c:pt idx="2">
                  <c:v>My organisation’s strategy for adoption of AI technology</c:v>
                </c:pt>
              </c:strCache>
            </c:strRef>
          </c:cat>
          <c:val>
            <c:numRef>
              <c:f>Sheet1!$B$2:$B$4</c:f>
              <c:numCache>
                <c:formatCode>General</c:formatCode>
                <c:ptCount val="3"/>
                <c:pt idx="0">
                  <c:v>30</c:v>
                </c:pt>
                <c:pt idx="1">
                  <c:v>35</c:v>
                </c:pt>
                <c:pt idx="2">
                  <c:v>23</c:v>
                </c:pt>
              </c:numCache>
            </c:numRef>
          </c:val>
          <c:extLst>
            <c:ext xmlns:c16="http://schemas.microsoft.com/office/drawing/2014/chart" uri="{C3380CC4-5D6E-409C-BE32-E72D297353CC}">
              <c16:uniqueId val="{00000000-744C-4FA8-80B0-E00E44EDD6DD}"/>
            </c:ext>
          </c:extLst>
        </c:ser>
        <c:ser>
          <c:idx val="1"/>
          <c:order val="1"/>
          <c:tx>
            <c:strRef>
              <c:f>Sheet1!$C$1</c:f>
              <c:strCache>
                <c:ptCount val="1"/>
                <c:pt idx="0">
                  <c:v>Not at all clear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government's strategy for AI regulation</c:v>
                </c:pt>
                <c:pt idx="1">
                  <c:v>My organisation’s ethical guidelines for AI usage</c:v>
                </c:pt>
                <c:pt idx="2">
                  <c:v>My organisation’s strategy for adoption of AI technology</c:v>
                </c:pt>
              </c:strCache>
            </c:strRef>
          </c:cat>
          <c:val>
            <c:numRef>
              <c:f>Sheet1!$C$2:$C$4</c:f>
              <c:numCache>
                <c:formatCode>General</c:formatCode>
                <c:ptCount val="3"/>
                <c:pt idx="0">
                  <c:v>22</c:v>
                </c:pt>
                <c:pt idx="1">
                  <c:v>10</c:v>
                </c:pt>
                <c:pt idx="2">
                  <c:v>14</c:v>
                </c:pt>
              </c:numCache>
            </c:numRef>
          </c:val>
          <c:extLst>
            <c:ext xmlns:c16="http://schemas.microsoft.com/office/drawing/2014/chart" uri="{C3380CC4-5D6E-409C-BE32-E72D297353CC}">
              <c16:uniqueId val="{00000001-744C-4FA8-80B0-E00E44EDD6DD}"/>
            </c:ext>
          </c:extLst>
        </c:ser>
        <c:ser>
          <c:idx val="2"/>
          <c:order val="2"/>
          <c:tx>
            <c:strRef>
              <c:f>Sheet1!$D$1</c:f>
              <c:strCache>
                <c:ptCount val="1"/>
                <c:pt idx="0">
                  <c:v>Not very clear</c:v>
                </c:pt>
              </c:strCache>
            </c:strRef>
          </c:tx>
          <c:spPr>
            <a:solidFill>
              <a:srgbClr val="FE58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government's strategy for AI regulation</c:v>
                </c:pt>
                <c:pt idx="1">
                  <c:v>My organisation’s ethical guidelines for AI usage</c:v>
                </c:pt>
                <c:pt idx="2">
                  <c:v>My organisation’s strategy for adoption of AI technology</c:v>
                </c:pt>
              </c:strCache>
            </c:strRef>
          </c:cat>
          <c:val>
            <c:numRef>
              <c:f>Sheet1!$D$2:$D$4</c:f>
              <c:numCache>
                <c:formatCode>General</c:formatCode>
                <c:ptCount val="3"/>
                <c:pt idx="0">
                  <c:v>32</c:v>
                </c:pt>
                <c:pt idx="1">
                  <c:v>23</c:v>
                </c:pt>
                <c:pt idx="2">
                  <c:v>28</c:v>
                </c:pt>
              </c:numCache>
            </c:numRef>
          </c:val>
          <c:extLst>
            <c:ext xmlns:c16="http://schemas.microsoft.com/office/drawing/2014/chart" uri="{C3380CC4-5D6E-409C-BE32-E72D297353CC}">
              <c16:uniqueId val="{00000002-744C-4FA8-80B0-E00E44EDD6DD}"/>
            </c:ext>
          </c:extLst>
        </c:ser>
        <c:ser>
          <c:idx val="3"/>
          <c:order val="3"/>
          <c:tx>
            <c:strRef>
              <c:f>Sheet1!$E$1</c:f>
              <c:strCache>
                <c:ptCount val="1"/>
                <c:pt idx="0">
                  <c:v>Fairly clear</c:v>
                </c:pt>
              </c:strCache>
            </c:strRef>
          </c:tx>
          <c:spPr>
            <a:solidFill>
              <a:srgbClr val="53D0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government's strategy for AI regulation</c:v>
                </c:pt>
                <c:pt idx="1">
                  <c:v>My organisation’s ethical guidelines for AI usage</c:v>
                </c:pt>
                <c:pt idx="2">
                  <c:v>My organisation’s strategy for adoption of AI technology</c:v>
                </c:pt>
              </c:strCache>
            </c:strRef>
          </c:cat>
          <c:val>
            <c:numRef>
              <c:f>Sheet1!$E$2:$E$4</c:f>
              <c:numCache>
                <c:formatCode>General</c:formatCode>
                <c:ptCount val="3"/>
                <c:pt idx="0">
                  <c:v>12</c:v>
                </c:pt>
                <c:pt idx="1">
                  <c:v>22</c:v>
                </c:pt>
                <c:pt idx="2">
                  <c:v>23</c:v>
                </c:pt>
              </c:numCache>
            </c:numRef>
          </c:val>
          <c:extLst>
            <c:ext xmlns:c16="http://schemas.microsoft.com/office/drawing/2014/chart" uri="{C3380CC4-5D6E-409C-BE32-E72D297353CC}">
              <c16:uniqueId val="{00000003-744C-4FA8-80B0-E00E44EDD6DD}"/>
            </c:ext>
          </c:extLst>
        </c:ser>
        <c:ser>
          <c:idx val="4"/>
          <c:order val="4"/>
          <c:tx>
            <c:strRef>
              <c:f>Sheet1!$F$1</c:f>
              <c:strCache>
                <c:ptCount val="1"/>
                <c:pt idx="0">
                  <c:v>Very clear</c:v>
                </c:pt>
              </c:strCache>
            </c:strRef>
          </c:tx>
          <c:spPr>
            <a:solidFill>
              <a:srgbClr val="2DB574"/>
            </a:solidFill>
            <a:ln>
              <a:noFill/>
            </a:ln>
            <a:effectLst/>
          </c:spPr>
          <c:invertIfNegative val="0"/>
          <c:dLbls>
            <c:dLbl>
              <c:idx val="0"/>
              <c:layout>
                <c:manualLayout>
                  <c:x val="-1.7654667748188834E-3"/>
                  <c:y val="8.360379006140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96-43D5-9FD3-66B83AD0975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government's strategy for AI regulation</c:v>
                </c:pt>
                <c:pt idx="1">
                  <c:v>My organisation’s ethical guidelines for AI usage</c:v>
                </c:pt>
                <c:pt idx="2">
                  <c:v>My organisation’s strategy for adoption of AI technology</c:v>
                </c:pt>
              </c:strCache>
            </c:strRef>
          </c:cat>
          <c:val>
            <c:numRef>
              <c:f>Sheet1!$F$2:$F$4</c:f>
              <c:numCache>
                <c:formatCode>General</c:formatCode>
                <c:ptCount val="3"/>
                <c:pt idx="0">
                  <c:v>4</c:v>
                </c:pt>
                <c:pt idx="1">
                  <c:v>12</c:v>
                </c:pt>
                <c:pt idx="2">
                  <c:v>11</c:v>
                </c:pt>
              </c:numCache>
            </c:numRef>
          </c:val>
          <c:extLst>
            <c:ext xmlns:c16="http://schemas.microsoft.com/office/drawing/2014/chart" uri="{C3380CC4-5D6E-409C-BE32-E72D297353CC}">
              <c16:uniqueId val="{00000000-A9BC-47C1-954A-C1151D48B2C8}"/>
            </c:ext>
          </c:extLst>
        </c:ser>
        <c:dLbls>
          <c:dLblPos val="inEnd"/>
          <c:showLegendKey val="0"/>
          <c:showVal val="1"/>
          <c:showCatName val="0"/>
          <c:showSerName val="0"/>
          <c:showPercent val="0"/>
          <c:showBubbleSize val="0"/>
        </c:dLbls>
        <c:gapWidth val="150"/>
        <c:overlap val="100"/>
        <c:axId val="833352111"/>
        <c:axId val="833369391"/>
      </c:barChart>
      <c:catAx>
        <c:axId val="833352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0">
              <a:defRPr lang="en-US" sz="900" b="0" i="0" u="none" strike="noStrike" kern="1200" spc="0" baseline="0">
                <a:solidFill>
                  <a:srgbClr val="000000">
                    <a:lumMod val="65000"/>
                    <a:lumOff val="35000"/>
                  </a:srgbClr>
                </a:solidFill>
                <a:latin typeface="+mn-lt"/>
                <a:ea typeface="+mn-ea"/>
                <a:cs typeface="+mn-cs"/>
              </a:defRPr>
            </a:pPr>
            <a:endParaRPr lang="en-US"/>
          </a:p>
        </c:txPr>
        <c:crossAx val="833369391"/>
        <c:crosses val="autoZero"/>
        <c:auto val="1"/>
        <c:lblAlgn val="ctr"/>
        <c:lblOffset val="100"/>
        <c:noMultiLvlLbl val="0"/>
      </c:catAx>
      <c:valAx>
        <c:axId val="833369391"/>
        <c:scaling>
          <c:orientation val="minMax"/>
        </c:scaling>
        <c:delete val="1"/>
        <c:axPos val="b"/>
        <c:numFmt formatCode="0%" sourceLinked="1"/>
        <c:majorTickMark val="none"/>
        <c:minorTickMark val="none"/>
        <c:tickLblPos val="nextTo"/>
        <c:crossAx val="833352111"/>
        <c:crosses val="autoZero"/>
        <c:crossBetween val="between"/>
      </c:valAx>
      <c:spPr>
        <a:noFill/>
        <a:ln w="25400">
          <a:noFill/>
        </a:ln>
        <a:effectLst/>
      </c:spPr>
    </c:plotArea>
    <c:legend>
      <c:legendPos val="r"/>
      <c:layout>
        <c:manualLayout>
          <c:xMode val="edge"/>
          <c:yMode val="edge"/>
          <c:x val="0.79526576878084787"/>
          <c:y val="0.32022606629857042"/>
          <c:w val="0.18551580475049576"/>
          <c:h val="0.45551044123410778"/>
        </c:manualLayout>
      </c:layout>
      <c:overlay val="0"/>
      <c:spPr>
        <a:noFill/>
        <a:ln>
          <a:noFill/>
        </a:ln>
        <a:effectLst/>
      </c:spPr>
      <c:txPr>
        <a:bodyPr rot="0" spcFirstLastPara="1" vertOverflow="ellipsis" vert="horz" wrap="square" anchor="ctr" anchorCtr="1"/>
        <a:lstStyle/>
        <a:p>
          <a:pPr algn="ctr" rtl="0">
            <a:defRPr lang="en-US" sz="900" b="0" i="0" u="none" strike="noStrike" kern="1200" spc="0" baseline="0">
              <a:solidFill>
                <a:srgbClr val="00000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07098765432091E-2"/>
          <c:y val="9.1502322257949284E-2"/>
          <c:w val="0.55797098765432107"/>
          <c:h val="0.80735351911396935"/>
        </c:manualLayout>
      </c:layout>
      <c:doughnutChart>
        <c:varyColors val="1"/>
        <c:ser>
          <c:idx val="0"/>
          <c:order val="0"/>
          <c:tx>
            <c:strRef>
              <c:f>Sheet1!$B$1</c:f>
              <c:strCache>
                <c:ptCount val="1"/>
                <c:pt idx="0">
                  <c:v>Sales</c:v>
                </c:pt>
              </c:strCache>
            </c:strRef>
          </c:tx>
          <c:dPt>
            <c:idx val="0"/>
            <c:bubble3D val="0"/>
            <c:spPr>
              <a:solidFill>
                <a:srgbClr val="2DB574"/>
              </a:solidFill>
              <a:ln w="19050">
                <a:solidFill>
                  <a:schemeClr val="lt1"/>
                </a:solidFill>
              </a:ln>
              <a:effectLst/>
            </c:spPr>
            <c:extLst>
              <c:ext xmlns:c16="http://schemas.microsoft.com/office/drawing/2014/chart" uri="{C3380CC4-5D6E-409C-BE32-E72D297353CC}">
                <c16:uniqueId val="{00000001-E10A-44CE-9DD2-E0DFE7E58951}"/>
              </c:ext>
            </c:extLst>
          </c:dPt>
          <c:dPt>
            <c:idx val="1"/>
            <c:bubble3D val="0"/>
            <c:spPr>
              <a:solidFill>
                <a:srgbClr val="53D0B9"/>
              </a:solidFill>
              <a:ln w="19050">
                <a:solidFill>
                  <a:schemeClr val="lt1"/>
                </a:solidFill>
              </a:ln>
              <a:effectLst/>
            </c:spPr>
            <c:extLst>
              <c:ext xmlns:c16="http://schemas.microsoft.com/office/drawing/2014/chart" uri="{C3380CC4-5D6E-409C-BE32-E72D297353CC}">
                <c16:uniqueId val="{00000003-E10A-44CE-9DD2-E0DFE7E58951}"/>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5-E10A-44CE-9DD2-E0DFE7E58951}"/>
              </c:ext>
            </c:extLst>
          </c:dPt>
          <c:dPt>
            <c:idx val="3"/>
            <c:bubble3D val="0"/>
            <c:spPr>
              <a:solidFill>
                <a:srgbClr val="FE5897"/>
              </a:solidFill>
              <a:ln w="19050">
                <a:solidFill>
                  <a:schemeClr val="lt1"/>
                </a:solidFill>
              </a:ln>
              <a:effectLst/>
            </c:spPr>
            <c:extLst>
              <c:ext xmlns:c16="http://schemas.microsoft.com/office/drawing/2014/chart" uri="{C3380CC4-5D6E-409C-BE32-E72D297353CC}">
                <c16:uniqueId val="{00000007-E10A-44CE-9DD2-E0DFE7E58951}"/>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E10A-44CE-9DD2-E0DFE7E5895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 </c:v>
                </c:pt>
                <c:pt idx="1">
                  <c:v>Tend to agree</c:v>
                </c:pt>
                <c:pt idx="2">
                  <c:v>Neither / Don't know</c:v>
                </c:pt>
                <c:pt idx="3">
                  <c:v>Tend to disagree</c:v>
                </c:pt>
                <c:pt idx="4">
                  <c:v>Strongly disagree</c:v>
                </c:pt>
              </c:strCache>
            </c:strRef>
          </c:cat>
          <c:val>
            <c:numRef>
              <c:f>Sheet1!$B$2:$B$6</c:f>
              <c:numCache>
                <c:formatCode>General</c:formatCode>
                <c:ptCount val="5"/>
                <c:pt idx="0">
                  <c:v>42</c:v>
                </c:pt>
                <c:pt idx="1">
                  <c:v>39</c:v>
                </c:pt>
                <c:pt idx="2">
                  <c:v>11</c:v>
                </c:pt>
                <c:pt idx="3">
                  <c:v>5</c:v>
                </c:pt>
                <c:pt idx="4">
                  <c:v>2</c:v>
                </c:pt>
              </c:numCache>
            </c:numRef>
          </c:val>
          <c:extLst>
            <c:ext xmlns:c16="http://schemas.microsoft.com/office/drawing/2014/chart" uri="{C3380CC4-5D6E-409C-BE32-E72D297353CC}">
              <c16:uniqueId val="{0000000A-E10A-44CE-9DD2-E0DFE7E58951}"/>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07098765432091E-2"/>
          <c:y val="9.1502322257949284E-2"/>
          <c:w val="0.55797098765432107"/>
          <c:h val="0.80735351911396935"/>
        </c:manualLayout>
      </c:layout>
      <c:doughnutChart>
        <c:varyColors val="1"/>
        <c:ser>
          <c:idx val="0"/>
          <c:order val="0"/>
          <c:tx>
            <c:strRef>
              <c:f>Sheet1!$B$1</c:f>
              <c:strCache>
                <c:ptCount val="1"/>
                <c:pt idx="0">
                  <c:v>Sales</c:v>
                </c:pt>
              </c:strCache>
            </c:strRef>
          </c:tx>
          <c:dPt>
            <c:idx val="0"/>
            <c:bubble3D val="0"/>
            <c:spPr>
              <a:solidFill>
                <a:srgbClr val="2DB574"/>
              </a:solidFill>
              <a:ln w="19050">
                <a:solidFill>
                  <a:schemeClr val="lt1"/>
                </a:solidFill>
              </a:ln>
              <a:effectLst/>
            </c:spPr>
            <c:extLst>
              <c:ext xmlns:c16="http://schemas.microsoft.com/office/drawing/2014/chart" uri="{C3380CC4-5D6E-409C-BE32-E72D297353CC}">
                <c16:uniqueId val="{00000001-E10A-44CE-9DD2-E0DFE7E58951}"/>
              </c:ext>
            </c:extLst>
          </c:dPt>
          <c:dPt>
            <c:idx val="1"/>
            <c:bubble3D val="0"/>
            <c:spPr>
              <a:solidFill>
                <a:srgbClr val="53D0B9"/>
              </a:solidFill>
              <a:ln w="19050">
                <a:solidFill>
                  <a:schemeClr val="lt1"/>
                </a:solidFill>
              </a:ln>
              <a:effectLst/>
            </c:spPr>
            <c:extLst>
              <c:ext xmlns:c16="http://schemas.microsoft.com/office/drawing/2014/chart" uri="{C3380CC4-5D6E-409C-BE32-E72D297353CC}">
                <c16:uniqueId val="{00000003-E10A-44CE-9DD2-E0DFE7E58951}"/>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5-E10A-44CE-9DD2-E0DFE7E58951}"/>
              </c:ext>
            </c:extLst>
          </c:dPt>
          <c:dPt>
            <c:idx val="3"/>
            <c:bubble3D val="0"/>
            <c:spPr>
              <a:solidFill>
                <a:srgbClr val="FE5897"/>
              </a:solidFill>
              <a:ln w="19050">
                <a:solidFill>
                  <a:schemeClr val="lt1"/>
                </a:solidFill>
              </a:ln>
              <a:effectLst/>
            </c:spPr>
            <c:extLst>
              <c:ext xmlns:c16="http://schemas.microsoft.com/office/drawing/2014/chart" uri="{C3380CC4-5D6E-409C-BE32-E72D297353CC}">
                <c16:uniqueId val="{00000007-E10A-44CE-9DD2-E0DFE7E58951}"/>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E10A-44CE-9DD2-E0DFE7E5895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 </c:v>
                </c:pt>
                <c:pt idx="1">
                  <c:v>Tend to agree</c:v>
                </c:pt>
                <c:pt idx="2">
                  <c:v>Neither / Don't know</c:v>
                </c:pt>
                <c:pt idx="3">
                  <c:v>Tend to disagree</c:v>
                </c:pt>
                <c:pt idx="4">
                  <c:v>Strongly disagree</c:v>
                </c:pt>
              </c:strCache>
            </c:strRef>
          </c:cat>
          <c:val>
            <c:numRef>
              <c:f>Sheet1!$B$2:$B$6</c:f>
              <c:numCache>
                <c:formatCode>General</c:formatCode>
                <c:ptCount val="5"/>
                <c:pt idx="0">
                  <c:v>41</c:v>
                </c:pt>
                <c:pt idx="1">
                  <c:v>42</c:v>
                </c:pt>
                <c:pt idx="2">
                  <c:v>13</c:v>
                </c:pt>
                <c:pt idx="3">
                  <c:v>3</c:v>
                </c:pt>
                <c:pt idx="4">
                  <c:v>1</c:v>
                </c:pt>
              </c:numCache>
            </c:numRef>
          </c:val>
          <c:extLst>
            <c:ext xmlns:c16="http://schemas.microsoft.com/office/drawing/2014/chart" uri="{C3380CC4-5D6E-409C-BE32-E72D297353CC}">
              <c16:uniqueId val="{0000000A-E10A-44CE-9DD2-E0DFE7E58951}"/>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25932097033135"/>
          <c:y val="0.16326150128512451"/>
          <c:w val="0.39041663494328677"/>
          <c:h val="0.53934675654627484"/>
        </c:manualLayout>
      </c:layout>
      <c:doughnutChart>
        <c:varyColors val="1"/>
        <c:ser>
          <c:idx val="0"/>
          <c:order val="0"/>
          <c:tx>
            <c:strRef>
              <c:f>Sheet1!$B$1</c:f>
              <c:strCache>
                <c:ptCount val="1"/>
                <c:pt idx="0">
                  <c:v>Sales</c:v>
                </c:pt>
              </c:strCache>
            </c:strRef>
          </c:tx>
          <c:dPt>
            <c:idx val="0"/>
            <c:bubble3D val="0"/>
            <c:spPr>
              <a:solidFill>
                <a:srgbClr val="2DB574"/>
              </a:solidFill>
              <a:ln w="19050">
                <a:solidFill>
                  <a:schemeClr val="lt1"/>
                </a:solidFill>
              </a:ln>
              <a:effectLst/>
            </c:spPr>
            <c:extLst>
              <c:ext xmlns:c16="http://schemas.microsoft.com/office/drawing/2014/chart" uri="{C3380CC4-5D6E-409C-BE32-E72D297353CC}">
                <c16:uniqueId val="{00000001-BA5E-431D-9DDE-4184396439D3}"/>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BA5E-431D-9DDE-4184396439D3}"/>
              </c:ext>
            </c:extLst>
          </c:dPt>
          <c:dPt>
            <c:idx val="2"/>
            <c:bubble3D val="0"/>
            <c:spPr>
              <a:solidFill>
                <a:srgbClr val="D9D9D9"/>
              </a:solidFill>
              <a:ln w="19050">
                <a:solidFill>
                  <a:schemeClr val="lt1"/>
                </a:solidFill>
              </a:ln>
              <a:effectLst/>
            </c:spPr>
            <c:extLst>
              <c:ext xmlns:c16="http://schemas.microsoft.com/office/drawing/2014/chart" uri="{C3380CC4-5D6E-409C-BE32-E72D297353CC}">
                <c16:uniqueId val="{00000005-BA5E-431D-9DDE-4184396439D3}"/>
              </c:ext>
            </c:extLst>
          </c:dPt>
          <c:dPt>
            <c:idx val="3"/>
            <c:bubble3D val="0"/>
            <c:spPr>
              <a:solidFill>
                <a:srgbClr val="FE5897"/>
              </a:solidFill>
              <a:ln w="19050">
                <a:solidFill>
                  <a:schemeClr val="lt1"/>
                </a:solidFill>
              </a:ln>
              <a:effectLst/>
            </c:spPr>
            <c:extLst>
              <c:ext xmlns:c16="http://schemas.microsoft.com/office/drawing/2014/chart" uri="{C3380CC4-5D6E-409C-BE32-E72D297353CC}">
                <c16:uniqueId val="{00000007-BA5E-431D-9DDE-4184396439D3}"/>
              </c:ext>
            </c:extLst>
          </c:dPt>
          <c:dPt>
            <c:idx val="4"/>
            <c:bubble3D val="0"/>
            <c:spPr>
              <a:solidFill>
                <a:srgbClr val="E50158"/>
              </a:solidFill>
              <a:ln w="19050">
                <a:solidFill>
                  <a:schemeClr val="lt1"/>
                </a:solidFill>
              </a:ln>
              <a:effectLst/>
            </c:spPr>
            <c:extLst>
              <c:ext xmlns:c16="http://schemas.microsoft.com/office/drawing/2014/chart" uri="{C3380CC4-5D6E-409C-BE32-E72D297353CC}">
                <c16:uniqueId val="{00000009-BA5E-431D-9DDE-4184396439D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 </c:v>
                </c:pt>
                <c:pt idx="1">
                  <c:v>Tend to agree</c:v>
                </c:pt>
                <c:pt idx="2">
                  <c:v>Neither / Don't know</c:v>
                </c:pt>
                <c:pt idx="3">
                  <c:v>Tend to disagree</c:v>
                </c:pt>
                <c:pt idx="4">
                  <c:v>Strongly disagree</c:v>
                </c:pt>
              </c:strCache>
            </c:strRef>
          </c:cat>
          <c:val>
            <c:numRef>
              <c:f>Sheet1!$B$2:$B$6</c:f>
              <c:numCache>
                <c:formatCode>General</c:formatCode>
                <c:ptCount val="5"/>
                <c:pt idx="0">
                  <c:v>9</c:v>
                </c:pt>
                <c:pt idx="1">
                  <c:v>19</c:v>
                </c:pt>
                <c:pt idx="2">
                  <c:v>20</c:v>
                </c:pt>
                <c:pt idx="3">
                  <c:v>31</c:v>
                </c:pt>
                <c:pt idx="4">
                  <c:v>21</c:v>
                </c:pt>
              </c:numCache>
            </c:numRef>
          </c:val>
          <c:extLst>
            <c:ext xmlns:c16="http://schemas.microsoft.com/office/drawing/2014/chart" uri="{C3380CC4-5D6E-409C-BE32-E72D297353CC}">
              <c16:uniqueId val="{0000000A-BA5E-431D-9DDE-4184396439D3}"/>
            </c:ext>
          </c:extLst>
        </c:ser>
        <c:dLbls>
          <c:showLegendKey val="0"/>
          <c:showVal val="0"/>
          <c:showCatName val="0"/>
          <c:showSerName val="0"/>
          <c:showPercent val="0"/>
          <c:showBubbleSize val="0"/>
          <c:showLeaderLines val="1"/>
        </c:dLbls>
        <c:firstSliceAng val="0"/>
        <c:holeSize val="59"/>
      </c:doughnutChart>
      <c:spPr>
        <a:noFill/>
        <a:ln>
          <a:noFill/>
        </a:ln>
        <a:effectLst/>
      </c:spPr>
    </c:plotArea>
    <c:legend>
      <c:legendPos val="r"/>
      <c:layout>
        <c:manualLayout>
          <c:xMode val="edge"/>
          <c:yMode val="edge"/>
          <c:x val="0"/>
          <c:y val="0.2170668095748482"/>
          <c:w val="0.48162219942109069"/>
          <c:h val="0.508327963617820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0.22051</cdr:x>
      <cdr:y>0.93543</cdr:y>
    </cdr:from>
    <cdr:to>
      <cdr:x>0.77949</cdr:x>
      <cdr:y>1</cdr:y>
    </cdr:to>
    <cdr:pic>
      <cdr:nvPicPr>
        <cdr:cNvPr id="2" name="chart">
          <a:extLst xmlns:a="http://schemas.openxmlformats.org/drawingml/2006/main">
            <a:ext uri="{FF2B5EF4-FFF2-40B4-BE49-F238E27FC236}">
              <a16:creationId xmlns:a16="http://schemas.microsoft.com/office/drawing/2014/main" id="{0698BDAA-A53F-6350-3CA3-76DFB0B227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0974" y="2622246"/>
          <a:ext cx="1143160" cy="181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188970" y="8562234"/>
            <a:ext cx="480060" cy="362639"/>
          </a:xfrm>
          <a:prstGeom prst="rect">
            <a:avLst/>
          </a:prstGeom>
        </p:spPr>
        <p:txBody>
          <a:bodyPr vert="horz" lIns="91440" tIns="45720" rIns="91440" bIns="45720" rtlCol="0" anchor="b"/>
          <a:lstStyle>
            <a:lvl1pPr algn="l">
              <a:defRPr sz="800" b="1">
                <a:latin typeface="Barlow" panose="020B0604020202020204" pitchFamily="34" charset="0"/>
              </a:defRPr>
            </a:lvl1pPr>
          </a:lstStyle>
          <a:p>
            <a:pPr algn="ctr"/>
            <a:fld id="{3B8578AD-0529-46A5-84EB-6338160D5A7D}" type="slidenum">
              <a:rPr lang="en-GB" smtClean="0"/>
              <a:pPr algn="ct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5970250" y="8478471"/>
            <a:ext cx="487701" cy="446400"/>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9225" y="152400"/>
            <a:ext cx="6569075" cy="3695700"/>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317501" y="4273075"/>
            <a:ext cx="6223000" cy="4025107"/>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3188970" y="8621402"/>
            <a:ext cx="480060" cy="362639"/>
          </a:xfrm>
          <a:prstGeom prst="rect">
            <a:avLst/>
          </a:prstGeom>
        </p:spPr>
        <p:txBody>
          <a:bodyPr vert="horz" lIns="91440" tIns="45720" rIns="91440" bIns="45720" rtlCol="0" anchor="b"/>
          <a:lstStyle>
            <a:lvl1pPr algn="ctr">
              <a:defRPr sz="800" b="1">
                <a:latin typeface="Barlow" panose="020B0604020202020204" pitchFamily="34" charset="0"/>
              </a:defRPr>
            </a:lvl1pPr>
          </a:lstStyle>
          <a:p>
            <a:fld id="{3B8578AD-0529-46A5-84EB-6338160D5A7D}" type="slidenum">
              <a:rPr lang="en-GB" smtClean="0"/>
              <a:pP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6128381" y="8606821"/>
            <a:ext cx="412119" cy="377219"/>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263639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14</a:t>
            </a:fld>
            <a:endParaRPr lang="en-GB"/>
          </a:p>
        </p:txBody>
      </p:sp>
    </p:spTree>
    <p:extLst>
      <p:ext uri="{BB962C8B-B14F-4D97-AF65-F5344CB8AC3E}">
        <p14:creationId xmlns:p14="http://schemas.microsoft.com/office/powerpoint/2010/main" val="138689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943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7825-14CA-E784-A42D-3A1534237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F1ADA-6AF0-DB1F-CA63-C6032EA96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7D114-751A-90B3-428C-121DC8481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046321-9F2C-0354-A858-FC0DDFAD0551}"/>
              </a:ext>
            </a:extLst>
          </p:cNvPr>
          <p:cNvSpPr>
            <a:spLocks noGrp="1"/>
          </p:cNvSpPr>
          <p:nvPr>
            <p:ph type="sldNum" sz="quarter" idx="5"/>
          </p:nvPr>
        </p:nvSpPr>
        <p:spPr/>
        <p:txBody>
          <a:bodyPr/>
          <a:lstStyle/>
          <a:p>
            <a:fld id="{3B8578AD-0529-46A5-84EB-6338160D5A7D}" type="slidenum">
              <a:rPr lang="en-GB" smtClean="0"/>
              <a:pPr/>
              <a:t>17</a:t>
            </a:fld>
            <a:endParaRPr lang="en-GB"/>
          </a:p>
        </p:txBody>
      </p:sp>
    </p:spTree>
    <p:extLst>
      <p:ext uri="{BB962C8B-B14F-4D97-AF65-F5344CB8AC3E}">
        <p14:creationId xmlns:p14="http://schemas.microsoft.com/office/powerpoint/2010/main" val="34139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424220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19</a:t>
            </a:fld>
            <a:endParaRPr lang="en-GB"/>
          </a:p>
        </p:txBody>
      </p:sp>
    </p:spTree>
    <p:extLst>
      <p:ext uri="{BB962C8B-B14F-4D97-AF65-F5344CB8AC3E}">
        <p14:creationId xmlns:p14="http://schemas.microsoft.com/office/powerpoint/2010/main" val="335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176150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21</a:t>
            </a:fld>
            <a:endParaRPr lang="en-GB"/>
          </a:p>
        </p:txBody>
      </p:sp>
    </p:spTree>
    <p:extLst>
      <p:ext uri="{BB962C8B-B14F-4D97-AF65-F5344CB8AC3E}">
        <p14:creationId xmlns:p14="http://schemas.microsoft.com/office/powerpoint/2010/main" val="417612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E18C-031D-4D1E-AB52-2D48CCE7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CFC37-225B-B506-FC4F-4755832A5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E6578-11CB-235C-5752-98C7388B98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4F33BB-119A-615E-9235-36814CA92175}"/>
              </a:ext>
            </a:extLst>
          </p:cNvPr>
          <p:cNvSpPr>
            <a:spLocks noGrp="1"/>
          </p:cNvSpPr>
          <p:nvPr>
            <p:ph type="sldNum" sz="quarter" idx="5"/>
          </p:nvPr>
        </p:nvSpPr>
        <p:spPr/>
        <p:txBody>
          <a:bodyPr/>
          <a:lstStyle/>
          <a:p>
            <a:fld id="{3B8578AD-0529-46A5-84EB-6338160D5A7D}" type="slidenum">
              <a:rPr lang="en-GB" smtClean="0"/>
              <a:pPr/>
              <a:t>23</a:t>
            </a:fld>
            <a:endParaRPr lang="en-GB"/>
          </a:p>
        </p:txBody>
      </p:sp>
    </p:spTree>
    <p:extLst>
      <p:ext uri="{BB962C8B-B14F-4D97-AF65-F5344CB8AC3E}">
        <p14:creationId xmlns:p14="http://schemas.microsoft.com/office/powerpoint/2010/main" val="199055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39ECE-DB9E-C92A-1623-07946C418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E4A78-4377-F18D-DBEA-50165EAE6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CCDE4-9BD1-CC59-365D-322B67A7088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114C1D-68BC-4B3E-1E23-8D44C2D238FE}"/>
              </a:ext>
            </a:extLst>
          </p:cNvPr>
          <p:cNvSpPr>
            <a:spLocks noGrp="1"/>
          </p:cNvSpPr>
          <p:nvPr>
            <p:ph type="sldNum" sz="quarter" idx="5"/>
          </p:nvPr>
        </p:nvSpPr>
        <p:spPr/>
        <p:txBody>
          <a:bodyPr/>
          <a:lstStyle/>
          <a:p>
            <a:fld id="{3B8578AD-0529-46A5-84EB-6338160D5A7D}" type="slidenum">
              <a:rPr lang="en-GB" smtClean="0"/>
              <a:pPr/>
              <a:t>24</a:t>
            </a:fld>
            <a:endParaRPr lang="en-GB"/>
          </a:p>
        </p:txBody>
      </p:sp>
    </p:spTree>
    <p:extLst>
      <p:ext uri="{BB962C8B-B14F-4D97-AF65-F5344CB8AC3E}">
        <p14:creationId xmlns:p14="http://schemas.microsoft.com/office/powerpoint/2010/main" val="297576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C7E99-C34C-258D-F9DE-C4E3F6F71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436E4-3C1D-A3B2-454A-75D39CC0A41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2613BE9-2794-401D-E945-1D37D8418C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AB1D23-471E-242B-BB25-135F6DBAD445}"/>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6567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776A-96FD-13B7-E627-E10535935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FE2CF-206D-BB99-A8ED-84F361D3DE4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6D804DD-C702-2273-92DA-466032F5BD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675D32E-69C2-88E6-FD52-ECC1090DDEC4}"/>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7963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259099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a:t>
            </a:fld>
            <a:endParaRPr lang="en-GB"/>
          </a:p>
        </p:txBody>
      </p:sp>
    </p:spTree>
    <p:extLst>
      <p:ext uri="{BB962C8B-B14F-4D97-AF65-F5344CB8AC3E}">
        <p14:creationId xmlns:p14="http://schemas.microsoft.com/office/powerpoint/2010/main" val="171588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8463-B348-F581-89B6-366DC126E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FEC13-F573-0F23-929C-7BC961AF8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CB2EC-7A6D-55DC-352E-B6EFA20E54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A55ABA-1ABF-76EE-E93E-65DA2282D2BA}"/>
              </a:ext>
            </a:extLst>
          </p:cNvPr>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262227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11</a:t>
            </a:fld>
            <a:endParaRPr lang="en-GB"/>
          </a:p>
        </p:txBody>
      </p:sp>
    </p:spTree>
    <p:extLst>
      <p:ext uri="{BB962C8B-B14F-4D97-AF65-F5344CB8AC3E}">
        <p14:creationId xmlns:p14="http://schemas.microsoft.com/office/powerpoint/2010/main" val="284687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A035-2EE3-BB16-EF50-CDD9EF6EB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F2396-F046-2462-4A59-1DDCBD373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38AB8-2458-EE43-0A57-FCEF76B2426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140F74-49C2-04D6-8426-74B13879C2CE}"/>
              </a:ext>
            </a:extLst>
          </p:cNvPr>
          <p:cNvSpPr>
            <a:spLocks noGrp="1"/>
          </p:cNvSpPr>
          <p:nvPr>
            <p:ph type="sldNum" sz="quarter" idx="5"/>
          </p:nvPr>
        </p:nvSpPr>
        <p:spPr/>
        <p:txBody>
          <a:bodyPr/>
          <a:lstStyle/>
          <a:p>
            <a:fld id="{3B8578AD-0529-46A5-84EB-6338160D5A7D}" type="slidenum">
              <a:rPr lang="en-GB" smtClean="0"/>
              <a:pPr/>
              <a:t>12</a:t>
            </a:fld>
            <a:endParaRPr lang="en-GB"/>
          </a:p>
        </p:txBody>
      </p:sp>
    </p:spTree>
    <p:extLst>
      <p:ext uri="{BB962C8B-B14F-4D97-AF65-F5344CB8AC3E}">
        <p14:creationId xmlns:p14="http://schemas.microsoft.com/office/powerpoint/2010/main" val="322193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13</a:t>
            </a:fld>
            <a:endParaRPr lang="en-GB"/>
          </a:p>
        </p:txBody>
      </p:sp>
    </p:spTree>
    <p:extLst>
      <p:ext uri="{BB962C8B-B14F-4D97-AF65-F5344CB8AC3E}">
        <p14:creationId xmlns:p14="http://schemas.microsoft.com/office/powerpoint/2010/main" val="3629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51108"/>
            <a:ext cx="154026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effectLst/>
              </a:rPr>
              <a:t>© Ipsos | Strategic Reporting in Corp Rep | July 2024 | Version 1 | | Internal Use Only </a:t>
            </a:r>
          </a:p>
        </p:txBody>
      </p:sp>
    </p:spTree>
    <p:extLst>
      <p:ext uri="{BB962C8B-B14F-4D97-AF65-F5344CB8AC3E}">
        <p14:creationId xmlns:p14="http://schemas.microsoft.com/office/powerpoint/2010/main" val="3959379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77465182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6468277"/>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5209766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1196883895"/>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1684163905"/>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374219"/>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05962472"/>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797083889"/>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374219"/>
            <a:ext cx="434696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552506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251108"/>
            <a:ext cx="260071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380865187"/>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58771941"/>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20790462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303186170"/>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01309115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990201056"/>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493409558"/>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1578648274"/>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237228017"/>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2852311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65317436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7838467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8855446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6316608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4340442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633105599"/>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Detailed layout text">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5A8724-4541-9190-19BE-6AFAB2B027F2}"/>
              </a:ext>
            </a:extLst>
          </p:cNvPr>
          <p:cNvSpPr/>
          <p:nvPr userDrawn="1"/>
        </p:nvSpPr>
        <p:spPr>
          <a:xfrm>
            <a:off x="0" y="-25400"/>
            <a:ext cx="12192000" cy="6883400"/>
          </a:xfrm>
          <a:custGeom>
            <a:avLst/>
            <a:gdLst>
              <a:gd name="connsiteX0" fmla="*/ 450504 w 12192000"/>
              <a:gd name="connsiteY0" fmla="*/ 1 h 6883400"/>
              <a:gd name="connsiteX1" fmla="*/ 450504 w 12192000"/>
              <a:gd name="connsiteY1" fmla="*/ 5981738 h 6883400"/>
              <a:gd name="connsiteX2" fmla="*/ 2688430 w 12192000"/>
              <a:gd name="connsiteY2" fmla="*/ 5981738 h 6883400"/>
              <a:gd name="connsiteX3" fmla="*/ 3046104 w 12192000"/>
              <a:gd name="connsiteY3" fmla="*/ 5624064 h 6883400"/>
              <a:gd name="connsiteX4" fmla="*/ 3046104 w 12192000"/>
              <a:gd name="connsiteY4" fmla="*/ 1 h 6883400"/>
              <a:gd name="connsiteX5" fmla="*/ 0 w 12192000"/>
              <a:gd name="connsiteY5" fmla="*/ 0 h 6883400"/>
              <a:gd name="connsiteX6" fmla="*/ 12192000 w 12192000"/>
              <a:gd name="connsiteY6" fmla="*/ 0 h 6883400"/>
              <a:gd name="connsiteX7" fmla="*/ 12192000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450504" y="1"/>
                </a:moveTo>
                <a:lnTo>
                  <a:pt x="450504" y="5981738"/>
                </a:lnTo>
                <a:lnTo>
                  <a:pt x="2688430" y="5981738"/>
                </a:lnTo>
                <a:lnTo>
                  <a:pt x="3046104" y="5624064"/>
                </a:lnTo>
                <a:lnTo>
                  <a:pt x="3046104" y="1"/>
                </a:lnTo>
                <a:close/>
                <a:moveTo>
                  <a:pt x="0" y="0"/>
                </a:moveTo>
                <a:lnTo>
                  <a:pt x="12192000" y="0"/>
                </a:lnTo>
                <a:lnTo>
                  <a:pt x="12192000" y="6883400"/>
                </a:lnTo>
                <a:lnTo>
                  <a:pt x="0" y="6883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
        <p:nvSpPr>
          <p:cNvPr id="5" name="Classification">
            <a:extLst>
              <a:ext uri="{FF2B5EF4-FFF2-40B4-BE49-F238E27FC236}">
                <a16:creationId xmlns:a16="http://schemas.microsoft.com/office/drawing/2014/main" id="{B961AA34-75D9-C9A6-7BD0-9D60DE9B0DA1}"/>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8DA8AF27-09F6-FB80-237B-0B39AE0982A5}"/>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7" name="Ipsos Logo">
            <a:extLst>
              <a:ext uri="{FF2B5EF4-FFF2-40B4-BE49-F238E27FC236}">
                <a16:creationId xmlns:a16="http://schemas.microsoft.com/office/drawing/2014/main" id="{138D959D-8813-58C7-EA34-969E4DADD7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8" name="Text Placeholder 11">
            <a:extLst>
              <a:ext uri="{FF2B5EF4-FFF2-40B4-BE49-F238E27FC236}">
                <a16:creationId xmlns:a16="http://schemas.microsoft.com/office/drawing/2014/main" id="{B947B3E0-7170-6F72-FE06-FA6FB195BC76}"/>
              </a:ext>
            </a:extLst>
          </p:cNvPr>
          <p:cNvSpPr>
            <a:spLocks noGrp="1"/>
          </p:cNvSpPr>
          <p:nvPr>
            <p:ph type="body" sz="quarter" idx="11" hasCustomPrompt="1"/>
          </p:nvPr>
        </p:nvSpPr>
        <p:spPr>
          <a:xfrm>
            <a:off x="558800" y="2362200"/>
            <a:ext cx="2317750" cy="1724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Change background colour to swap colours here</a:t>
            </a:r>
          </a:p>
        </p:txBody>
      </p:sp>
    </p:spTree>
    <p:extLst>
      <p:ext uri="{BB962C8B-B14F-4D97-AF65-F5344CB8AC3E}">
        <p14:creationId xmlns:p14="http://schemas.microsoft.com/office/powerpoint/2010/main" val="755644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0940918"/>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1994865913"/>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326366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767509612"/>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529840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3E29EF74-455B-BB39-180E-E2AFABF3D4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656989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59261011"/>
      </p:ext>
    </p:extLst>
  </p:cSld>
  <p:clrMapOvr>
    <a:masterClrMapping/>
  </p:clrMapOvr>
  <p:hf hdr="0" ftr="0" dt="0"/>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7989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3202029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2188056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627081099"/>
      </p:ext>
    </p:extLst>
  </p:cSld>
  <p:clrMapOvr>
    <a:masterClrMapping/>
  </p:clrMapOvr>
  <p:hf hdr="0" ftr="0" dt="0"/>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3" name="Classification">
            <a:extLst>
              <a:ext uri="{FF2B5EF4-FFF2-40B4-BE49-F238E27FC236}">
                <a16:creationId xmlns:a16="http://schemas.microsoft.com/office/drawing/2014/main" id="{17D0DCBF-ACFF-8F0D-8623-B163A6852A26}"/>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02005503"/>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9018820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4091544962"/>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629492972"/>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84556955"/>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374219"/>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64865308"/>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711008991"/>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374219"/>
            <a:ext cx="434696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7183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8163214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251108"/>
            <a:ext cx="260071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599265633"/>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1397340"/>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25235895"/>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009099530"/>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5238038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003199720"/>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4263862698"/>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331374302"/>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4398882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2158824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7075970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1432720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9408340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496012042"/>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290913428"/>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etailed layout text">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5A8724-4541-9190-19BE-6AFAB2B027F2}"/>
              </a:ext>
            </a:extLst>
          </p:cNvPr>
          <p:cNvSpPr/>
          <p:nvPr userDrawn="1"/>
        </p:nvSpPr>
        <p:spPr>
          <a:xfrm>
            <a:off x="0" y="-25400"/>
            <a:ext cx="12192000" cy="6883400"/>
          </a:xfrm>
          <a:custGeom>
            <a:avLst/>
            <a:gdLst>
              <a:gd name="connsiteX0" fmla="*/ 450504 w 12192000"/>
              <a:gd name="connsiteY0" fmla="*/ 1 h 6883400"/>
              <a:gd name="connsiteX1" fmla="*/ 450504 w 12192000"/>
              <a:gd name="connsiteY1" fmla="*/ 5981738 h 6883400"/>
              <a:gd name="connsiteX2" fmla="*/ 2688430 w 12192000"/>
              <a:gd name="connsiteY2" fmla="*/ 5981738 h 6883400"/>
              <a:gd name="connsiteX3" fmla="*/ 3046104 w 12192000"/>
              <a:gd name="connsiteY3" fmla="*/ 5624064 h 6883400"/>
              <a:gd name="connsiteX4" fmla="*/ 3046104 w 12192000"/>
              <a:gd name="connsiteY4" fmla="*/ 1 h 6883400"/>
              <a:gd name="connsiteX5" fmla="*/ 0 w 12192000"/>
              <a:gd name="connsiteY5" fmla="*/ 0 h 6883400"/>
              <a:gd name="connsiteX6" fmla="*/ 12192000 w 12192000"/>
              <a:gd name="connsiteY6" fmla="*/ 0 h 6883400"/>
              <a:gd name="connsiteX7" fmla="*/ 12192000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450504" y="1"/>
                </a:moveTo>
                <a:lnTo>
                  <a:pt x="450504" y="5981738"/>
                </a:lnTo>
                <a:lnTo>
                  <a:pt x="2688430" y="5981738"/>
                </a:lnTo>
                <a:lnTo>
                  <a:pt x="3046104" y="5624064"/>
                </a:lnTo>
                <a:lnTo>
                  <a:pt x="3046104" y="1"/>
                </a:lnTo>
                <a:close/>
                <a:moveTo>
                  <a:pt x="0" y="0"/>
                </a:moveTo>
                <a:lnTo>
                  <a:pt x="12192000" y="0"/>
                </a:lnTo>
                <a:lnTo>
                  <a:pt x="12192000" y="6883400"/>
                </a:lnTo>
                <a:lnTo>
                  <a:pt x="0" y="6883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
        <p:nvSpPr>
          <p:cNvPr id="5" name="Classification">
            <a:extLst>
              <a:ext uri="{FF2B5EF4-FFF2-40B4-BE49-F238E27FC236}">
                <a16:creationId xmlns:a16="http://schemas.microsoft.com/office/drawing/2014/main" id="{B961AA34-75D9-C9A6-7BD0-9D60DE9B0DA1}"/>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8DA8AF27-09F6-FB80-237B-0B39AE0982A5}"/>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7" name="Ipsos Logo">
            <a:extLst>
              <a:ext uri="{FF2B5EF4-FFF2-40B4-BE49-F238E27FC236}">
                <a16:creationId xmlns:a16="http://schemas.microsoft.com/office/drawing/2014/main" id="{138D959D-8813-58C7-EA34-969E4DADD7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8" name="Text Placeholder 11">
            <a:extLst>
              <a:ext uri="{FF2B5EF4-FFF2-40B4-BE49-F238E27FC236}">
                <a16:creationId xmlns:a16="http://schemas.microsoft.com/office/drawing/2014/main" id="{B947B3E0-7170-6F72-FE06-FA6FB195BC76}"/>
              </a:ext>
            </a:extLst>
          </p:cNvPr>
          <p:cNvSpPr>
            <a:spLocks noGrp="1"/>
          </p:cNvSpPr>
          <p:nvPr>
            <p:ph type="body" sz="quarter" idx="11" hasCustomPrompt="1"/>
          </p:nvPr>
        </p:nvSpPr>
        <p:spPr>
          <a:xfrm>
            <a:off x="558800" y="2362200"/>
            <a:ext cx="2317750" cy="1724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Change background colour to swap colours here</a:t>
            </a:r>
          </a:p>
        </p:txBody>
      </p:sp>
    </p:spTree>
    <p:extLst>
      <p:ext uri="{BB962C8B-B14F-4D97-AF65-F5344CB8AC3E}">
        <p14:creationId xmlns:p14="http://schemas.microsoft.com/office/powerpoint/2010/main" val="10382724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77042525"/>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711694211"/>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9939053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659835981"/>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043505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74823762"/>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3E29EF74-455B-BB39-180E-E2AFABF3D4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3584057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71218336"/>
      </p:ext>
    </p:extLst>
  </p:cSld>
  <p:clrMapOvr>
    <a:masterClrMapping/>
  </p:clrMapOvr>
  <p:hf hdr="0" ftr="0" dt="0"/>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26033331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35909315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50479912"/>
      </p:ext>
    </p:extLst>
  </p:cSld>
  <p:clrMapOvr>
    <a:masterClrMapping/>
  </p:clrMapOvr>
  <p:hf hdr="0" ftr="0" dt="0"/>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3" name="Classification">
            <a:extLst>
              <a:ext uri="{FF2B5EF4-FFF2-40B4-BE49-F238E27FC236}">
                <a16:creationId xmlns:a16="http://schemas.microsoft.com/office/drawing/2014/main" id="{17D0DCBF-ACFF-8F0D-8623-B163A6852A26}"/>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117108537"/>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304805711"/>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3264466950"/>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2515689894"/>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36558661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606983363"/>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374219"/>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6544392"/>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920078633"/>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374219"/>
            <a:ext cx="434696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2567568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251108"/>
            <a:ext cx="260071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21812428"/>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52699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42413652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299058587"/>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374405506"/>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795293860"/>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132014595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4182156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892753787"/>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1053679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0533440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9802176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450304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354905606"/>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835974217"/>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etailed layout text">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5A8724-4541-9190-19BE-6AFAB2B027F2}"/>
              </a:ext>
            </a:extLst>
          </p:cNvPr>
          <p:cNvSpPr/>
          <p:nvPr userDrawn="1"/>
        </p:nvSpPr>
        <p:spPr>
          <a:xfrm>
            <a:off x="0" y="-25400"/>
            <a:ext cx="12192000" cy="6883400"/>
          </a:xfrm>
          <a:custGeom>
            <a:avLst/>
            <a:gdLst>
              <a:gd name="connsiteX0" fmla="*/ 450504 w 12192000"/>
              <a:gd name="connsiteY0" fmla="*/ 1 h 6883400"/>
              <a:gd name="connsiteX1" fmla="*/ 450504 w 12192000"/>
              <a:gd name="connsiteY1" fmla="*/ 5981738 h 6883400"/>
              <a:gd name="connsiteX2" fmla="*/ 2688430 w 12192000"/>
              <a:gd name="connsiteY2" fmla="*/ 5981738 h 6883400"/>
              <a:gd name="connsiteX3" fmla="*/ 3046104 w 12192000"/>
              <a:gd name="connsiteY3" fmla="*/ 5624064 h 6883400"/>
              <a:gd name="connsiteX4" fmla="*/ 3046104 w 12192000"/>
              <a:gd name="connsiteY4" fmla="*/ 1 h 6883400"/>
              <a:gd name="connsiteX5" fmla="*/ 0 w 12192000"/>
              <a:gd name="connsiteY5" fmla="*/ 0 h 6883400"/>
              <a:gd name="connsiteX6" fmla="*/ 12192000 w 12192000"/>
              <a:gd name="connsiteY6" fmla="*/ 0 h 6883400"/>
              <a:gd name="connsiteX7" fmla="*/ 12192000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450504" y="1"/>
                </a:moveTo>
                <a:lnTo>
                  <a:pt x="450504" y="5981738"/>
                </a:lnTo>
                <a:lnTo>
                  <a:pt x="2688430" y="5981738"/>
                </a:lnTo>
                <a:lnTo>
                  <a:pt x="3046104" y="5624064"/>
                </a:lnTo>
                <a:lnTo>
                  <a:pt x="3046104" y="1"/>
                </a:lnTo>
                <a:close/>
                <a:moveTo>
                  <a:pt x="0" y="0"/>
                </a:moveTo>
                <a:lnTo>
                  <a:pt x="12192000" y="0"/>
                </a:lnTo>
                <a:lnTo>
                  <a:pt x="12192000" y="6883400"/>
                </a:lnTo>
                <a:lnTo>
                  <a:pt x="0" y="6883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
        <p:nvSpPr>
          <p:cNvPr id="5" name="Classification">
            <a:extLst>
              <a:ext uri="{FF2B5EF4-FFF2-40B4-BE49-F238E27FC236}">
                <a16:creationId xmlns:a16="http://schemas.microsoft.com/office/drawing/2014/main" id="{B961AA34-75D9-C9A6-7BD0-9D60DE9B0DA1}"/>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8DA8AF27-09F6-FB80-237B-0B39AE0982A5}"/>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7" name="Ipsos Logo">
            <a:extLst>
              <a:ext uri="{FF2B5EF4-FFF2-40B4-BE49-F238E27FC236}">
                <a16:creationId xmlns:a16="http://schemas.microsoft.com/office/drawing/2014/main" id="{138D959D-8813-58C7-EA34-969E4DADD7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8" name="Text Placeholder 11">
            <a:extLst>
              <a:ext uri="{FF2B5EF4-FFF2-40B4-BE49-F238E27FC236}">
                <a16:creationId xmlns:a16="http://schemas.microsoft.com/office/drawing/2014/main" id="{B947B3E0-7170-6F72-FE06-FA6FB195BC76}"/>
              </a:ext>
            </a:extLst>
          </p:cNvPr>
          <p:cNvSpPr>
            <a:spLocks noGrp="1"/>
          </p:cNvSpPr>
          <p:nvPr>
            <p:ph type="body" sz="quarter" idx="11" hasCustomPrompt="1"/>
          </p:nvPr>
        </p:nvSpPr>
        <p:spPr>
          <a:xfrm>
            <a:off x="558800" y="2362200"/>
            <a:ext cx="2317750" cy="1724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Change background colour to swap colours here</a:t>
            </a:r>
          </a:p>
        </p:txBody>
      </p:sp>
    </p:spTree>
    <p:extLst>
      <p:ext uri="{BB962C8B-B14F-4D97-AF65-F5344CB8AC3E}">
        <p14:creationId xmlns:p14="http://schemas.microsoft.com/office/powerpoint/2010/main" val="1228244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078211614"/>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361721363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14422024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937135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525934627"/>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4689397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3E29EF74-455B-BB39-180E-E2AFABF3D4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66381958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072982342"/>
      </p:ext>
    </p:extLst>
  </p:cSld>
  <p:clrMapOvr>
    <a:masterClrMapping/>
  </p:clrMapOvr>
  <p:hf hdr="0" ftr="0" dt="0"/>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29259209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38798423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617398391"/>
      </p:ext>
    </p:extLst>
  </p:cSld>
  <p:clrMapOvr>
    <a:masterClrMapping/>
  </p:clrMapOvr>
  <p:hf hdr="0" ftr="0" dt="0"/>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3" name="Classification">
            <a:extLst>
              <a:ext uri="{FF2B5EF4-FFF2-40B4-BE49-F238E27FC236}">
                <a16:creationId xmlns:a16="http://schemas.microsoft.com/office/drawing/2014/main" id="{17D0DCBF-ACFF-8F0D-8623-B163A6852A26}"/>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597976353"/>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7431769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Strategic Reporting in Corp Rep | July 2024 | Version 1 | | Internal Use Only </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968112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374219"/>
            <a:ext cx="1925190"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effectLst/>
              </a:rPr>
              <a:t>© Ipsos | Strategic Reporting in Corp Rep | July 2024 | Version 1 | | Internal Use Only </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278706395"/>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4196545395"/>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581968131"/>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2750061607"/>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374219"/>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559719426"/>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835582812"/>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374219"/>
            <a:ext cx="434696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1701521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251108"/>
            <a:ext cx="260071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67954762"/>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0689431"/>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221739476"/>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8114788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3042877856"/>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982093829"/>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708177858"/>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394636842"/>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768529817"/>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8699197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2898605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215952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15627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035237517"/>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6705283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7" y="6488640"/>
            <a:ext cx="5408743"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688296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Detailed layout text">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5A8724-4541-9190-19BE-6AFAB2B027F2}"/>
              </a:ext>
            </a:extLst>
          </p:cNvPr>
          <p:cNvSpPr/>
          <p:nvPr userDrawn="1"/>
        </p:nvSpPr>
        <p:spPr>
          <a:xfrm>
            <a:off x="0" y="-25400"/>
            <a:ext cx="12192000" cy="6883400"/>
          </a:xfrm>
          <a:custGeom>
            <a:avLst/>
            <a:gdLst>
              <a:gd name="connsiteX0" fmla="*/ 450504 w 12192000"/>
              <a:gd name="connsiteY0" fmla="*/ 1 h 6883400"/>
              <a:gd name="connsiteX1" fmla="*/ 450504 w 12192000"/>
              <a:gd name="connsiteY1" fmla="*/ 5981738 h 6883400"/>
              <a:gd name="connsiteX2" fmla="*/ 2688430 w 12192000"/>
              <a:gd name="connsiteY2" fmla="*/ 5981738 h 6883400"/>
              <a:gd name="connsiteX3" fmla="*/ 3046104 w 12192000"/>
              <a:gd name="connsiteY3" fmla="*/ 5624064 h 6883400"/>
              <a:gd name="connsiteX4" fmla="*/ 3046104 w 12192000"/>
              <a:gd name="connsiteY4" fmla="*/ 1 h 6883400"/>
              <a:gd name="connsiteX5" fmla="*/ 0 w 12192000"/>
              <a:gd name="connsiteY5" fmla="*/ 0 h 6883400"/>
              <a:gd name="connsiteX6" fmla="*/ 12192000 w 12192000"/>
              <a:gd name="connsiteY6" fmla="*/ 0 h 6883400"/>
              <a:gd name="connsiteX7" fmla="*/ 12192000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450504" y="1"/>
                </a:moveTo>
                <a:lnTo>
                  <a:pt x="450504" y="5981738"/>
                </a:lnTo>
                <a:lnTo>
                  <a:pt x="2688430" y="5981738"/>
                </a:lnTo>
                <a:lnTo>
                  <a:pt x="3046104" y="5624064"/>
                </a:lnTo>
                <a:lnTo>
                  <a:pt x="3046104" y="1"/>
                </a:lnTo>
                <a:close/>
                <a:moveTo>
                  <a:pt x="0" y="0"/>
                </a:moveTo>
                <a:lnTo>
                  <a:pt x="12192000" y="0"/>
                </a:lnTo>
                <a:lnTo>
                  <a:pt x="12192000" y="6883400"/>
                </a:lnTo>
                <a:lnTo>
                  <a:pt x="0" y="6883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
        <p:nvSpPr>
          <p:cNvPr id="5" name="Classification">
            <a:extLst>
              <a:ext uri="{FF2B5EF4-FFF2-40B4-BE49-F238E27FC236}">
                <a16:creationId xmlns:a16="http://schemas.microsoft.com/office/drawing/2014/main" id="{B961AA34-75D9-C9A6-7BD0-9D60DE9B0DA1}"/>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8DA8AF27-09F6-FB80-237B-0B39AE0982A5}"/>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7" name="Ipsos Logo">
            <a:extLst>
              <a:ext uri="{FF2B5EF4-FFF2-40B4-BE49-F238E27FC236}">
                <a16:creationId xmlns:a16="http://schemas.microsoft.com/office/drawing/2014/main" id="{138D959D-8813-58C7-EA34-969E4DADD7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8" name="Text Placeholder 11">
            <a:extLst>
              <a:ext uri="{FF2B5EF4-FFF2-40B4-BE49-F238E27FC236}">
                <a16:creationId xmlns:a16="http://schemas.microsoft.com/office/drawing/2014/main" id="{B947B3E0-7170-6F72-FE06-FA6FB195BC76}"/>
              </a:ext>
            </a:extLst>
          </p:cNvPr>
          <p:cNvSpPr>
            <a:spLocks noGrp="1"/>
          </p:cNvSpPr>
          <p:nvPr>
            <p:ph type="body" sz="quarter" idx="11" hasCustomPrompt="1"/>
          </p:nvPr>
        </p:nvSpPr>
        <p:spPr>
          <a:xfrm>
            <a:off x="558800" y="2362200"/>
            <a:ext cx="2317750" cy="1724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Change background colour to swap colours here</a:t>
            </a:r>
          </a:p>
        </p:txBody>
      </p:sp>
    </p:spTree>
    <p:extLst>
      <p:ext uri="{BB962C8B-B14F-4D97-AF65-F5344CB8AC3E}">
        <p14:creationId xmlns:p14="http://schemas.microsoft.com/office/powerpoint/2010/main" val="14980516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414024179"/>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1807435988"/>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857410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018785658"/>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673605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3E29EF74-455B-BB39-180E-E2AFABF3D4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9882407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130747467"/>
      </p:ext>
    </p:extLst>
  </p:cSld>
  <p:clrMapOvr>
    <a:masterClrMapping/>
  </p:clrMapOvr>
  <p:hf hdr="0" ftr="0" dt="0"/>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38261681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78465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063252715"/>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1339254322"/>
      </p:ext>
    </p:extLst>
  </p:cSld>
  <p:clrMapOvr>
    <a:masterClrMapping/>
  </p:clrMapOvr>
  <p:hf hdr="0" ftr="0" dt="0"/>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3" name="Classification">
            <a:extLst>
              <a:ext uri="{FF2B5EF4-FFF2-40B4-BE49-F238E27FC236}">
                <a16:creationId xmlns:a16="http://schemas.microsoft.com/office/drawing/2014/main" id="{17D0DCBF-ACFF-8F0D-8623-B163A6852A26}"/>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78684500"/>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87300256"/>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271910553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Strategic Reporting in Corp Rep | July 2024 | Version 1 | | Internal Use Only </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377602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54474385"/>
      </p:ext>
    </p:extLst>
  </p:cSld>
  <p:clrMapOvr>
    <a:masterClrMapping/>
  </p:clrMapOvr>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280862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424548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4256964696"/>
      </p:ext>
    </p:extLst>
  </p:cSld>
  <p:clrMapOvr>
    <a:masterClrMapping/>
  </p:clrMapOvr>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3182698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Strategic Reporting in Corp Rep | July 2024 | Version 1 | | Internal Use Only </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83611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_1">
    <p:bg>
      <p:bgPr>
        <a:solidFill>
          <a:schemeClr val="accent1"/>
        </a:solidFill>
        <a:effectLst/>
      </p:bgPr>
    </p:bg>
    <p:spTree>
      <p:nvGrpSpPr>
        <p:cNvPr id="1" name=""/>
        <p:cNvGrpSpPr/>
        <p:nvPr/>
      </p:nvGrpSpPr>
      <p:grpSpPr>
        <a:xfrm>
          <a:off x="0" y="0"/>
          <a:ext cx="0" cy="0"/>
          <a:chOff x="0" y="0"/>
          <a:chExt cx="0" cy="0"/>
        </a:xfrm>
      </p:grpSpPr>
      <p:sp>
        <p:nvSpPr>
          <p:cNvPr id="4" name="Background Photo">
            <a:extLst>
              <a:ext uri="{FF2B5EF4-FFF2-40B4-BE49-F238E27FC236}">
                <a16:creationId xmlns:a16="http://schemas.microsoft.com/office/drawing/2014/main" id="{872A9154-6347-43A3-AD8A-AAA2062AA454}"/>
              </a:ext>
              <a:ext uri="{C183D7F6-B498-43B3-948B-1728B52AA6E4}">
                <adec:decorative xmlns:adec="http://schemas.microsoft.com/office/drawing/2017/decorative" val="1"/>
              </a:ext>
            </a:extLst>
          </p:cNvPr>
          <p:cNvSpPr>
            <a:spLocks noGrp="1"/>
          </p:cNvSpPr>
          <p:nvPr>
            <p:ph type="pic" sz="quarter" idx="13" hasCustomPrompt="1"/>
          </p:nvPr>
        </p:nvSpPr>
        <p:spPr>
          <a:xfrm>
            <a:off x="1" y="0"/>
            <a:ext cx="12192000" cy="6858000"/>
          </a:xfrm>
          <a:pattFill prst="wdUpDiag">
            <a:fgClr>
              <a:schemeClr val="bg1">
                <a:lumMod val="85000"/>
              </a:schemeClr>
            </a:fgClr>
            <a:bgClr>
              <a:schemeClr val="bg1"/>
            </a:bgClr>
          </a:pattFill>
        </p:spPr>
        <p:txBody>
          <a:bodyPr anchor="ctr"/>
          <a:lstStyle>
            <a:lvl1pPr algn="ctr">
              <a:defRPr/>
            </a:lvl1pPr>
          </a:lstStyle>
          <a:p>
            <a:r>
              <a:rPr lang="en-GB"/>
              <a:t>Insert image by clicking icon.   </a:t>
            </a:r>
            <a:br>
              <a:rPr lang="en-GB"/>
            </a:br>
            <a:r>
              <a:rPr lang="en-GB"/>
              <a:t>Send this image to the back to make sure all elements are visible.</a:t>
            </a:r>
            <a:br>
              <a:rPr lang="en-GB"/>
            </a:br>
            <a:br>
              <a:rPr lang="en-GB"/>
            </a:br>
            <a:br>
              <a:rPr lang="en-GB"/>
            </a:br>
            <a:br>
              <a:rPr lang="en-GB"/>
            </a:br>
            <a:endParaRPr lang="en-GB"/>
          </a:p>
        </p:txBody>
      </p:sp>
      <p:sp>
        <p:nvSpPr>
          <p:cNvPr id="13" name="Gradient">
            <a:extLst>
              <a:ext uri="{FF2B5EF4-FFF2-40B4-BE49-F238E27FC236}">
                <a16:creationId xmlns:a16="http://schemas.microsoft.com/office/drawing/2014/main" id="{B63B7DFC-CAEB-ACE3-35B0-939A32547872}"/>
              </a:ext>
              <a:ext uri="{C183D7F6-B498-43B3-948B-1728B52AA6E4}">
                <adec:decorative xmlns:adec="http://schemas.microsoft.com/office/drawing/2017/decorative" val="1"/>
              </a:ext>
            </a:extLst>
          </p:cNvPr>
          <p:cNvSpPr/>
          <p:nvPr userDrawn="1"/>
        </p:nvSpPr>
        <p:spPr bwMode="hidden">
          <a:xfrm>
            <a:off x="1" y="2"/>
            <a:ext cx="12204630" cy="6889481"/>
          </a:xfrm>
          <a:prstGeom prst="rect">
            <a:avLst/>
          </a:prstGeom>
          <a:gradFill flip="none" rotWithShape="1">
            <a:gsLst>
              <a:gs pos="0">
                <a:schemeClr val="tx1"/>
              </a:gs>
              <a:gs pos="32000">
                <a:schemeClr val="tx1">
                  <a:alpha val="24000"/>
                </a:schemeClr>
              </a:gs>
              <a:gs pos="79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Title">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2" y="450000"/>
            <a:ext cx="9616733" cy="467448"/>
          </a:xfrm>
        </p:spPr>
        <p:txBody>
          <a:bodyPr lIns="0" rIns="0" anchor="t">
            <a:spAutoFit/>
          </a:bodyPr>
          <a:lstStyle>
            <a:lvl1pPr algn="l">
              <a:lnSpc>
                <a:spcPct val="90000"/>
              </a:lnSpc>
              <a:defRPr sz="3375" b="1" cap="none" spc="0" baseline="0">
                <a:solidFill>
                  <a:schemeClr val="bg1"/>
                </a:solidFill>
                <a:latin typeface="Arial Black" panose="020B0A04020102020204" pitchFamily="34" charset="0"/>
              </a:defRPr>
            </a:lvl1pPr>
          </a:lstStyle>
          <a:p>
            <a:r>
              <a:rPr lang="en-GB"/>
              <a:t>Report/proposal title</a:t>
            </a:r>
          </a:p>
        </p:txBody>
      </p:sp>
      <p:sp>
        <p:nvSpPr>
          <p:cNvPr id="17" name="Subtitle 1">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2" y="3789981"/>
            <a:ext cx="7551997" cy="207734"/>
          </a:xfrm>
        </p:spPr>
        <p:txBody>
          <a:bodyPr wrap="square" lIns="0" tIns="0" rIns="180000" bIns="0">
            <a:spAutoFit/>
          </a:bodyPr>
          <a:lstStyle>
            <a:lvl1pPr marL="0" indent="0" algn="l">
              <a:lnSpc>
                <a:spcPct val="100000"/>
              </a:lnSpc>
              <a:buNone/>
              <a:defRPr sz="1350">
                <a:solidFill>
                  <a:schemeClr val="bg1"/>
                </a:solidFill>
                <a:latin typeface="+mj-lt"/>
              </a:defRPr>
            </a:lvl1pPr>
            <a:lvl2pPr marL="257188" indent="0" algn="ctr">
              <a:buNone/>
              <a:defRPr sz="1125"/>
            </a:lvl2pPr>
            <a:lvl3pPr marL="514376" indent="0" algn="ctr">
              <a:buNone/>
              <a:defRPr sz="1013"/>
            </a:lvl3pPr>
            <a:lvl4pPr marL="771565" indent="0" algn="ctr">
              <a:buNone/>
              <a:defRPr sz="900"/>
            </a:lvl4pPr>
            <a:lvl5pPr marL="1028754" indent="0" algn="ctr">
              <a:buNone/>
              <a:defRPr sz="900"/>
            </a:lvl5pPr>
            <a:lvl6pPr marL="1285941" indent="0" algn="ctr">
              <a:buNone/>
              <a:defRPr sz="900"/>
            </a:lvl6pPr>
            <a:lvl7pPr marL="1543130" indent="0" algn="ctr">
              <a:buNone/>
              <a:defRPr sz="900"/>
            </a:lvl7pPr>
            <a:lvl8pPr marL="1800319" indent="0" algn="ctr">
              <a:buNone/>
              <a:defRPr sz="900"/>
            </a:lvl8pPr>
            <a:lvl9pPr marL="2057507" indent="0" algn="ctr">
              <a:buNone/>
              <a:defRPr sz="900"/>
            </a:lvl9pPr>
          </a:lstStyle>
          <a:p>
            <a:r>
              <a:rPr lang="en-GB"/>
              <a:t>Change colour of titling depending on contrast of image used</a:t>
            </a:r>
          </a:p>
        </p:txBody>
      </p:sp>
      <p:sp>
        <p:nvSpPr>
          <p:cNvPr id="26" name="Subtitle 2">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49999" y="4779624"/>
            <a:ext cx="1418658" cy="175689"/>
          </a:xfrm>
        </p:spPr>
        <p:txBody>
          <a:bodyPr wrap="none" lIns="0" rIns="0">
            <a:spAutoFit/>
          </a:bodyPr>
          <a:lstStyle>
            <a:lvl1pPr marL="0" indent="0">
              <a:buNone/>
              <a:defRPr sz="112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9" name="Date">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3" y="5420033"/>
            <a:ext cx="65" cy="121245"/>
          </a:xfrm>
          <a:prstGeom prst="rect">
            <a:avLst/>
          </a:prstGeom>
        </p:spPr>
        <p:txBody>
          <a:bodyPr wrap="none" lIns="0" tIns="0" rIns="0" bIns="0">
            <a:spAutoFit/>
          </a:bodyPr>
          <a:lstStyle>
            <a:lvl1pPr>
              <a:defRPr sz="788">
                <a:solidFill>
                  <a:schemeClr val="bg1"/>
                </a:solidFill>
              </a:defRPr>
            </a:lvl1pPr>
          </a:lstStyle>
          <a:p>
            <a:endParaRPr lang="en-GB"/>
          </a:p>
        </p:txBody>
      </p:sp>
      <p:sp>
        <p:nvSpPr>
          <p:cNvPr id="12" name="Classification">
            <a:extLst>
              <a:ext uri="{FF2B5EF4-FFF2-40B4-BE49-F238E27FC236}">
                <a16:creationId xmlns:a16="http://schemas.microsoft.com/office/drawing/2014/main" id="{60107C37-60DE-4CF7-8363-4B22497BEBF5}"/>
              </a:ext>
              <a:ext uri="{C183D7F6-B498-43B3-948B-1728B52AA6E4}">
                <adec:decorative xmlns:adec="http://schemas.microsoft.com/office/drawing/2017/decorative" val="1"/>
              </a:ext>
            </a:extLst>
          </p:cNvPr>
          <p:cNvSpPr txBox="1">
            <a:spLocks/>
          </p:cNvSpPr>
          <p:nvPr/>
        </p:nvSpPr>
        <p:spPr>
          <a:xfrm>
            <a:off x="450001" y="6538698"/>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11" name="Ipsos Logo">
            <a:extLst>
              <a:ext uri="{FF2B5EF4-FFF2-40B4-BE49-F238E27FC236}">
                <a16:creationId xmlns:a16="http://schemas.microsoft.com/office/drawing/2014/main" id="{8AAAFBE4-210F-4803-9497-51B35F0995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310" y="6165853"/>
            <a:ext cx="1212161" cy="447675"/>
          </a:xfrm>
          <a:prstGeom prst="rect">
            <a:avLst/>
          </a:prstGeom>
        </p:spPr>
      </p:pic>
    </p:spTree>
    <p:extLst>
      <p:ext uri="{BB962C8B-B14F-4D97-AF65-F5344CB8AC3E}">
        <p14:creationId xmlns:p14="http://schemas.microsoft.com/office/powerpoint/2010/main" val="2722445663"/>
      </p:ext>
    </p:extLst>
  </p:cSld>
  <p:clrMapOvr>
    <a:masterClrMapping/>
  </p:clrMapOvr>
  <p:extLst>
    <p:ext uri="{DCECCB84-F9BA-43D5-87BE-67443E8EF086}">
      <p15:sldGuideLst xmlns:p15="http://schemas.microsoft.com/office/powerpoint/2012/main">
        <p15:guide id="4" orient="horz" pos="1982">
          <p15:clr>
            <a:srgbClr val="F26B43"/>
          </p15:clr>
        </p15:guide>
        <p15:guide id="5" orient="horz" pos="3482">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AF201B4-A76A-AB7A-F095-93647E458B32}"/>
              </a:ext>
            </a:extLst>
          </p:cNvPr>
          <p:cNvSpPr>
            <a:spLocks noGrp="1"/>
          </p:cNvSpPr>
          <p:nvPr>
            <p:ph type="pic" sz="quarter" idx="11"/>
          </p:nvPr>
        </p:nvSpPr>
        <p:spPr>
          <a:xfrm>
            <a:off x="7388391" y="1143796"/>
            <a:ext cx="2413105" cy="4122816"/>
          </a:xfrm>
          <a:custGeom>
            <a:avLst/>
            <a:gdLst>
              <a:gd name="connsiteX0" fmla="*/ 143556 w 2413106"/>
              <a:gd name="connsiteY0" fmla="*/ 0 h 4122816"/>
              <a:gd name="connsiteX1" fmla="*/ 2269550 w 2413106"/>
              <a:gd name="connsiteY1" fmla="*/ 0 h 4122816"/>
              <a:gd name="connsiteX2" fmla="*/ 2413106 w 2413106"/>
              <a:gd name="connsiteY2" fmla="*/ 143556 h 4122816"/>
              <a:gd name="connsiteX3" fmla="*/ 2413106 w 2413106"/>
              <a:gd name="connsiteY3" fmla="*/ 3979260 h 4122816"/>
              <a:gd name="connsiteX4" fmla="*/ 2269550 w 2413106"/>
              <a:gd name="connsiteY4" fmla="*/ 4122816 h 4122816"/>
              <a:gd name="connsiteX5" fmla="*/ 143556 w 2413106"/>
              <a:gd name="connsiteY5" fmla="*/ 4122816 h 4122816"/>
              <a:gd name="connsiteX6" fmla="*/ 0 w 2413106"/>
              <a:gd name="connsiteY6" fmla="*/ 3979260 h 4122816"/>
              <a:gd name="connsiteX7" fmla="*/ 0 w 2413106"/>
              <a:gd name="connsiteY7" fmla="*/ 143556 h 4122816"/>
              <a:gd name="connsiteX8" fmla="*/ 143556 w 2413106"/>
              <a:gd name="connsiteY8" fmla="*/ 0 h 41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106" h="4122816">
                <a:moveTo>
                  <a:pt x="143556" y="0"/>
                </a:moveTo>
                <a:lnTo>
                  <a:pt x="2269550" y="0"/>
                </a:lnTo>
                <a:cubicBezTo>
                  <a:pt x="2348834" y="0"/>
                  <a:pt x="2413106" y="64272"/>
                  <a:pt x="2413106" y="143556"/>
                </a:cubicBezTo>
                <a:lnTo>
                  <a:pt x="2413106" y="3979260"/>
                </a:lnTo>
                <a:cubicBezTo>
                  <a:pt x="2413106" y="4058544"/>
                  <a:pt x="2348834" y="4122816"/>
                  <a:pt x="2269550" y="4122816"/>
                </a:cubicBezTo>
                <a:lnTo>
                  <a:pt x="143556" y="4122816"/>
                </a:lnTo>
                <a:cubicBezTo>
                  <a:pt x="64272" y="4122816"/>
                  <a:pt x="0" y="4058544"/>
                  <a:pt x="0" y="3979260"/>
                </a:cubicBezTo>
                <a:lnTo>
                  <a:pt x="0" y="143556"/>
                </a:lnTo>
                <a:cubicBezTo>
                  <a:pt x="0" y="64272"/>
                  <a:pt x="64272" y="0"/>
                  <a:pt x="143556" y="0"/>
                </a:cubicBezTo>
                <a:close/>
              </a:path>
            </a:pathLst>
          </a:custGeom>
        </p:spPr>
        <p:txBody>
          <a:bodyPr wrap="square">
            <a:noAutofit/>
          </a:bodyPr>
          <a:lstStyle/>
          <a:p>
            <a:endParaRPr lang="en-GB"/>
          </a:p>
        </p:txBody>
      </p:sp>
      <p:sp>
        <p:nvSpPr>
          <p:cNvPr id="10" name="Picture Placeholder 9">
            <a:extLst>
              <a:ext uri="{FF2B5EF4-FFF2-40B4-BE49-F238E27FC236}">
                <a16:creationId xmlns:a16="http://schemas.microsoft.com/office/drawing/2014/main" id="{002D0C9C-1EF7-2AC1-FCFE-76B47961EE1B}"/>
              </a:ext>
            </a:extLst>
          </p:cNvPr>
          <p:cNvSpPr>
            <a:spLocks noGrp="1"/>
          </p:cNvSpPr>
          <p:nvPr>
            <p:ph type="pic" sz="quarter" idx="10"/>
          </p:nvPr>
        </p:nvSpPr>
        <p:spPr>
          <a:xfrm>
            <a:off x="5438419" y="626840"/>
            <a:ext cx="2413105" cy="4122816"/>
          </a:xfrm>
          <a:custGeom>
            <a:avLst/>
            <a:gdLst>
              <a:gd name="connsiteX0" fmla="*/ 143556 w 2413106"/>
              <a:gd name="connsiteY0" fmla="*/ 0 h 4122816"/>
              <a:gd name="connsiteX1" fmla="*/ 2269550 w 2413106"/>
              <a:gd name="connsiteY1" fmla="*/ 0 h 4122816"/>
              <a:gd name="connsiteX2" fmla="*/ 2413106 w 2413106"/>
              <a:gd name="connsiteY2" fmla="*/ 143556 h 4122816"/>
              <a:gd name="connsiteX3" fmla="*/ 2413106 w 2413106"/>
              <a:gd name="connsiteY3" fmla="*/ 3979260 h 4122816"/>
              <a:gd name="connsiteX4" fmla="*/ 2269550 w 2413106"/>
              <a:gd name="connsiteY4" fmla="*/ 4122816 h 4122816"/>
              <a:gd name="connsiteX5" fmla="*/ 143556 w 2413106"/>
              <a:gd name="connsiteY5" fmla="*/ 4122816 h 4122816"/>
              <a:gd name="connsiteX6" fmla="*/ 0 w 2413106"/>
              <a:gd name="connsiteY6" fmla="*/ 3979260 h 4122816"/>
              <a:gd name="connsiteX7" fmla="*/ 0 w 2413106"/>
              <a:gd name="connsiteY7" fmla="*/ 143556 h 4122816"/>
              <a:gd name="connsiteX8" fmla="*/ 143556 w 2413106"/>
              <a:gd name="connsiteY8" fmla="*/ 0 h 41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106" h="4122816">
                <a:moveTo>
                  <a:pt x="143556" y="0"/>
                </a:moveTo>
                <a:lnTo>
                  <a:pt x="2269550" y="0"/>
                </a:lnTo>
                <a:cubicBezTo>
                  <a:pt x="2348834" y="0"/>
                  <a:pt x="2413106" y="64272"/>
                  <a:pt x="2413106" y="143556"/>
                </a:cubicBezTo>
                <a:lnTo>
                  <a:pt x="2413106" y="3979260"/>
                </a:lnTo>
                <a:cubicBezTo>
                  <a:pt x="2413106" y="4058544"/>
                  <a:pt x="2348834" y="4122816"/>
                  <a:pt x="2269550" y="4122816"/>
                </a:cubicBezTo>
                <a:lnTo>
                  <a:pt x="143556" y="4122816"/>
                </a:lnTo>
                <a:cubicBezTo>
                  <a:pt x="64272" y="4122816"/>
                  <a:pt x="0" y="4058544"/>
                  <a:pt x="0" y="3979260"/>
                </a:cubicBezTo>
                <a:lnTo>
                  <a:pt x="0" y="143556"/>
                </a:lnTo>
                <a:cubicBezTo>
                  <a:pt x="0" y="64272"/>
                  <a:pt x="64272" y="0"/>
                  <a:pt x="143556" y="0"/>
                </a:cubicBezTo>
                <a:close/>
              </a:path>
            </a:pathLst>
          </a:custGeom>
        </p:spPr>
        <p:txBody>
          <a:bodyPr wrap="square">
            <a:noAutofit/>
          </a:bodyPr>
          <a:lstStyle/>
          <a:p>
            <a:endParaRPr lang="en-GB"/>
          </a:p>
        </p:txBody>
      </p:sp>
      <p:sp>
        <p:nvSpPr>
          <p:cNvPr id="17" name="Picture Placeholder 16">
            <a:extLst>
              <a:ext uri="{FF2B5EF4-FFF2-40B4-BE49-F238E27FC236}">
                <a16:creationId xmlns:a16="http://schemas.microsoft.com/office/drawing/2014/main" id="{308CD69E-2A70-1BC0-6C19-29BDDCCCB995}"/>
              </a:ext>
            </a:extLst>
          </p:cNvPr>
          <p:cNvSpPr>
            <a:spLocks noGrp="1"/>
          </p:cNvSpPr>
          <p:nvPr>
            <p:ph type="pic" sz="quarter" idx="12"/>
          </p:nvPr>
        </p:nvSpPr>
        <p:spPr>
          <a:xfrm>
            <a:off x="9338364" y="-248893"/>
            <a:ext cx="2413105" cy="4122816"/>
          </a:xfrm>
          <a:custGeom>
            <a:avLst/>
            <a:gdLst>
              <a:gd name="connsiteX0" fmla="*/ 143556 w 2413106"/>
              <a:gd name="connsiteY0" fmla="*/ 0 h 4122816"/>
              <a:gd name="connsiteX1" fmla="*/ 2269550 w 2413106"/>
              <a:gd name="connsiteY1" fmla="*/ 0 h 4122816"/>
              <a:gd name="connsiteX2" fmla="*/ 2413106 w 2413106"/>
              <a:gd name="connsiteY2" fmla="*/ 143556 h 4122816"/>
              <a:gd name="connsiteX3" fmla="*/ 2413106 w 2413106"/>
              <a:gd name="connsiteY3" fmla="*/ 3979260 h 4122816"/>
              <a:gd name="connsiteX4" fmla="*/ 2269550 w 2413106"/>
              <a:gd name="connsiteY4" fmla="*/ 4122816 h 4122816"/>
              <a:gd name="connsiteX5" fmla="*/ 143556 w 2413106"/>
              <a:gd name="connsiteY5" fmla="*/ 4122816 h 4122816"/>
              <a:gd name="connsiteX6" fmla="*/ 0 w 2413106"/>
              <a:gd name="connsiteY6" fmla="*/ 3979260 h 4122816"/>
              <a:gd name="connsiteX7" fmla="*/ 0 w 2413106"/>
              <a:gd name="connsiteY7" fmla="*/ 143556 h 4122816"/>
              <a:gd name="connsiteX8" fmla="*/ 143556 w 2413106"/>
              <a:gd name="connsiteY8" fmla="*/ 0 h 41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106" h="4122816">
                <a:moveTo>
                  <a:pt x="143556" y="0"/>
                </a:moveTo>
                <a:lnTo>
                  <a:pt x="2269550" y="0"/>
                </a:lnTo>
                <a:cubicBezTo>
                  <a:pt x="2348834" y="0"/>
                  <a:pt x="2413106" y="64272"/>
                  <a:pt x="2413106" y="143556"/>
                </a:cubicBezTo>
                <a:lnTo>
                  <a:pt x="2413106" y="3979260"/>
                </a:lnTo>
                <a:cubicBezTo>
                  <a:pt x="2413106" y="4058544"/>
                  <a:pt x="2348834" y="4122816"/>
                  <a:pt x="2269550" y="4122816"/>
                </a:cubicBezTo>
                <a:lnTo>
                  <a:pt x="143556" y="4122816"/>
                </a:lnTo>
                <a:cubicBezTo>
                  <a:pt x="64272" y="4122816"/>
                  <a:pt x="0" y="4058544"/>
                  <a:pt x="0" y="3979260"/>
                </a:cubicBezTo>
                <a:lnTo>
                  <a:pt x="0" y="143556"/>
                </a:lnTo>
                <a:cubicBezTo>
                  <a:pt x="0" y="64272"/>
                  <a:pt x="64272" y="0"/>
                  <a:pt x="143556"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617129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Background Photo">
            <a:extLst>
              <a:ext uri="{FF2B5EF4-FFF2-40B4-BE49-F238E27FC236}">
                <a16:creationId xmlns:a16="http://schemas.microsoft.com/office/drawing/2014/main" id="{F3BFABE5-3710-487B-9FEB-24CECCFDE805}"/>
              </a:ext>
              <a:ext uri="{C183D7F6-B498-43B3-948B-1728B52AA6E4}">
                <adec:decorative xmlns:adec="http://schemas.microsoft.com/office/drawing/2017/decorative" val="1"/>
              </a:ext>
            </a:extLst>
          </p:cNvPr>
          <p:cNvSpPr>
            <a:spLocks noGrp="1"/>
          </p:cNvSpPr>
          <p:nvPr>
            <p:ph type="pic" sz="quarter" idx="14" hasCustomPrompt="1"/>
          </p:nvPr>
        </p:nvSpPr>
        <p:spPr>
          <a:xfrm>
            <a:off x="1"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11" name="Gradient">
            <a:extLst>
              <a:ext uri="{FF2B5EF4-FFF2-40B4-BE49-F238E27FC236}">
                <a16:creationId xmlns:a16="http://schemas.microsoft.com/office/drawing/2014/main" id="{59E3DF58-ED72-52E1-B283-2FB8EB2C8DD0}"/>
              </a:ext>
              <a:ext uri="{C183D7F6-B498-43B3-948B-1728B52AA6E4}">
                <adec:decorative xmlns:adec="http://schemas.microsoft.com/office/drawing/2017/decorative" val="1"/>
              </a:ext>
            </a:extLst>
          </p:cNvPr>
          <p:cNvSpPr/>
          <p:nvPr userDrawn="1"/>
        </p:nvSpPr>
        <p:spPr bwMode="hidden">
          <a:xfrm>
            <a:off x="5" y="0"/>
            <a:ext cx="12191998" cy="6858000"/>
          </a:xfrm>
          <a:prstGeom prst="rect">
            <a:avLst/>
          </a:prstGeom>
          <a:gradFill flip="none" rotWithShape="1">
            <a:gsLst>
              <a:gs pos="0">
                <a:schemeClr val="tx1"/>
              </a:gs>
              <a:gs pos="32000">
                <a:schemeClr val="tx1">
                  <a:alpha val="24000"/>
                </a:schemeClr>
              </a:gs>
              <a:gs pos="79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8" name="Title">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1" y="450003"/>
            <a:ext cx="7518208" cy="934895"/>
          </a:xfrm>
        </p:spPr>
        <p:txBody>
          <a:bodyPr vert="horz" wrap="square" lIns="0" tIns="0" rIns="0" bIns="0" rtlCol="0" anchor="t">
            <a:spAutoFit/>
          </a:bodyPr>
          <a:lstStyle>
            <a:lvl1pPr>
              <a:defRPr lang="en-GB" sz="3375"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Subtitle">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2" y="2816934"/>
            <a:ext cx="5646000" cy="210788"/>
          </a:xfrm>
        </p:spPr>
        <p:txBody>
          <a:bodyPr wrap="square" lIns="0" rIns="0">
            <a:spAutoFit/>
          </a:bodyPr>
          <a:lstStyle>
            <a:lvl1pPr marL="0" indent="0">
              <a:buNone/>
              <a:defRPr sz="1350" b="1">
                <a:solidFill>
                  <a:schemeClr val="bg1"/>
                </a:solidFill>
              </a:defRPr>
            </a:lvl1pPr>
            <a:lvl2pPr marL="257188" indent="0">
              <a:buNone/>
              <a:defRPr sz="1125">
                <a:solidFill>
                  <a:schemeClr val="tx1">
                    <a:tint val="75000"/>
                  </a:schemeClr>
                </a:solidFill>
              </a:defRPr>
            </a:lvl2pPr>
            <a:lvl3pPr marL="514376" indent="0">
              <a:buNone/>
              <a:defRPr sz="1013">
                <a:solidFill>
                  <a:schemeClr val="tx1">
                    <a:tint val="75000"/>
                  </a:schemeClr>
                </a:solidFill>
              </a:defRPr>
            </a:lvl3pPr>
            <a:lvl4pPr marL="771565" indent="0">
              <a:buNone/>
              <a:defRPr sz="900">
                <a:solidFill>
                  <a:schemeClr val="tx1">
                    <a:tint val="75000"/>
                  </a:schemeClr>
                </a:solidFill>
              </a:defRPr>
            </a:lvl4pPr>
            <a:lvl5pPr marL="1028754" indent="0">
              <a:buNone/>
              <a:defRPr sz="900">
                <a:solidFill>
                  <a:schemeClr val="tx1">
                    <a:tint val="75000"/>
                  </a:schemeClr>
                </a:solidFill>
              </a:defRPr>
            </a:lvl5pPr>
            <a:lvl6pPr marL="1285941" indent="0">
              <a:buNone/>
              <a:defRPr sz="900">
                <a:solidFill>
                  <a:schemeClr val="tx1">
                    <a:tint val="75000"/>
                  </a:schemeClr>
                </a:solidFill>
              </a:defRPr>
            </a:lvl6pPr>
            <a:lvl7pPr marL="1543130" indent="0">
              <a:buNone/>
              <a:defRPr sz="900">
                <a:solidFill>
                  <a:schemeClr val="tx1">
                    <a:tint val="75000"/>
                  </a:schemeClr>
                </a:solidFill>
              </a:defRPr>
            </a:lvl7pPr>
            <a:lvl8pPr marL="1800319" indent="0">
              <a:buNone/>
              <a:defRPr sz="900">
                <a:solidFill>
                  <a:schemeClr val="tx1">
                    <a:tint val="75000"/>
                  </a:schemeClr>
                </a:solidFill>
              </a:defRPr>
            </a:lvl8pPr>
            <a:lvl9pPr marL="2057507" indent="0">
              <a:buNone/>
              <a:defRPr sz="900">
                <a:solidFill>
                  <a:schemeClr val="tx1">
                    <a:tint val="75000"/>
                  </a:schemeClr>
                </a:solidFill>
              </a:defRPr>
            </a:lvl9pPr>
          </a:lstStyle>
          <a:p>
            <a:pPr lvl="0"/>
            <a:r>
              <a:rPr lang="en-GB"/>
              <a:t>Subtitle (optional)</a:t>
            </a:r>
          </a:p>
        </p:txBody>
      </p:sp>
      <p:sp>
        <p:nvSpPr>
          <p:cNvPr id="17" name="Slide Number">
            <a:extLst>
              <a:ext uri="{FF2B5EF4-FFF2-40B4-BE49-F238E27FC236}">
                <a16:creationId xmlns:a16="http://schemas.microsoft.com/office/drawing/2014/main" id="{05F58369-4CFC-4F85-AE55-0653BC425290}"/>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16" name="Classification">
            <a:extLst>
              <a:ext uri="{FF2B5EF4-FFF2-40B4-BE49-F238E27FC236}">
                <a16:creationId xmlns:a16="http://schemas.microsoft.com/office/drawing/2014/main" id="{31EC8686-9D26-45D0-BFD1-730422891B38}"/>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10" name="Ipsos Logo">
            <a:extLst>
              <a:ext uri="{FF2B5EF4-FFF2-40B4-BE49-F238E27FC236}">
                <a16:creationId xmlns:a16="http://schemas.microsoft.com/office/drawing/2014/main" id="{9E7B416F-B61C-4DAC-8FEC-7F091FD99A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Tree>
    <p:extLst>
      <p:ext uri="{BB962C8B-B14F-4D97-AF65-F5344CB8AC3E}">
        <p14:creationId xmlns:p14="http://schemas.microsoft.com/office/powerpoint/2010/main" val="27529585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style 2">
    <p:bg>
      <p:bgPr>
        <a:solidFill>
          <a:schemeClr val="bg2"/>
        </a:solidFill>
        <a:effectLst/>
      </p:bgPr>
    </p:bg>
    <p:spTree>
      <p:nvGrpSpPr>
        <p:cNvPr id="1" name=""/>
        <p:cNvGrpSpPr/>
        <p:nvPr/>
      </p:nvGrpSpPr>
      <p:grpSpPr>
        <a:xfrm>
          <a:off x="0" y="0"/>
          <a:ext cx="0" cy="0"/>
          <a:chOff x="0" y="0"/>
          <a:chExt cx="0" cy="0"/>
        </a:xfrm>
      </p:grpSpPr>
      <p:sp>
        <p:nvSpPr>
          <p:cNvPr id="22" name="Section Number">
            <a:extLst>
              <a:ext uri="{FF2B5EF4-FFF2-40B4-BE49-F238E27FC236}">
                <a16:creationId xmlns:a16="http://schemas.microsoft.com/office/drawing/2014/main" id="{33D4A3F2-F359-4910-A404-46BF044E4AF2}"/>
              </a:ext>
              <a:ext uri="{C183D7F6-B498-43B3-948B-1728B52AA6E4}">
                <adec:decorative xmlns:adec="http://schemas.microsoft.com/office/drawing/2017/decorative" val="1"/>
              </a:ext>
            </a:extLst>
          </p:cNvPr>
          <p:cNvSpPr>
            <a:spLocks noGrp="1"/>
          </p:cNvSpPr>
          <p:nvPr>
            <p:ph type="body" sz="quarter" idx="13" hasCustomPrompt="1"/>
          </p:nvPr>
        </p:nvSpPr>
        <p:spPr>
          <a:xfrm>
            <a:off x="445226" y="361438"/>
            <a:ext cx="1755609" cy="1021277"/>
          </a:xfrm>
        </p:spPr>
        <p:txBody>
          <a:bodyPr wrap="none" anchor="ctr">
            <a:noAutofit/>
          </a:bodyPr>
          <a:lstStyle>
            <a:lvl1pPr marL="0" indent="0">
              <a:buNone/>
              <a:defRPr sz="4951" b="1">
                <a:solidFill>
                  <a:schemeClr val="bg1"/>
                </a:solidFill>
              </a:defRPr>
            </a:lvl1pPr>
          </a:lstStyle>
          <a:p>
            <a:pPr lvl="0"/>
            <a:r>
              <a:rPr lang="en-GB"/>
              <a:t>01.</a:t>
            </a:r>
          </a:p>
        </p:txBody>
      </p:sp>
      <p:sp>
        <p:nvSpPr>
          <p:cNvPr id="23" name="Title">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7" y="1628238"/>
            <a:ext cx="7551997" cy="467448"/>
          </a:xfrm>
        </p:spPr>
        <p:txBody>
          <a:bodyPr vert="horz" wrap="square" lIns="0" tIns="0" rIns="0" bIns="0" rtlCol="0" anchor="t">
            <a:spAutoFit/>
          </a:bodyPr>
          <a:lstStyle>
            <a:lvl1pPr>
              <a:defRPr lang="en-GB" sz="3375" cap="none" spc="0" dirty="0">
                <a:solidFill>
                  <a:schemeClr val="bg1"/>
                </a:solidFill>
                <a:latin typeface="Arial Black" panose="020B0A04020102020204" pitchFamily="34" charset="0"/>
              </a:defRPr>
            </a:lvl1pPr>
          </a:lstStyle>
          <a:p>
            <a:pPr lvl="0"/>
            <a:r>
              <a:rPr lang="en-GB"/>
              <a:t>Section title</a:t>
            </a:r>
          </a:p>
        </p:txBody>
      </p:sp>
      <p:sp>
        <p:nvSpPr>
          <p:cNvPr id="13" name="Subtitle">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7" y="3297750"/>
            <a:ext cx="7551997" cy="175666"/>
          </a:xfrm>
        </p:spPr>
        <p:txBody>
          <a:bodyPr wrap="square" lIns="0" rIns="0" anchor="t">
            <a:spAutoFit/>
          </a:bodyPr>
          <a:lstStyle>
            <a:lvl1pPr marL="0" indent="0">
              <a:buNone/>
              <a:defRPr sz="1125" b="1" cap="none" baseline="0">
                <a:solidFill>
                  <a:schemeClr val="bg1"/>
                </a:solidFill>
              </a:defRPr>
            </a:lvl1pPr>
            <a:lvl2pPr marL="257188" indent="0">
              <a:buNone/>
              <a:defRPr sz="1125">
                <a:solidFill>
                  <a:schemeClr val="tx1">
                    <a:tint val="75000"/>
                  </a:schemeClr>
                </a:solidFill>
              </a:defRPr>
            </a:lvl2pPr>
            <a:lvl3pPr marL="514376" indent="0">
              <a:buNone/>
              <a:defRPr sz="1013">
                <a:solidFill>
                  <a:schemeClr val="tx1">
                    <a:tint val="75000"/>
                  </a:schemeClr>
                </a:solidFill>
              </a:defRPr>
            </a:lvl3pPr>
            <a:lvl4pPr marL="771565" indent="0">
              <a:buNone/>
              <a:defRPr sz="900">
                <a:solidFill>
                  <a:schemeClr val="tx1">
                    <a:tint val="75000"/>
                  </a:schemeClr>
                </a:solidFill>
              </a:defRPr>
            </a:lvl4pPr>
            <a:lvl5pPr marL="1028754" indent="0">
              <a:buNone/>
              <a:defRPr sz="900">
                <a:solidFill>
                  <a:schemeClr val="tx1">
                    <a:tint val="75000"/>
                  </a:schemeClr>
                </a:solidFill>
              </a:defRPr>
            </a:lvl5pPr>
            <a:lvl6pPr marL="1285941" indent="0">
              <a:buNone/>
              <a:defRPr sz="900">
                <a:solidFill>
                  <a:schemeClr val="tx1">
                    <a:tint val="75000"/>
                  </a:schemeClr>
                </a:solidFill>
              </a:defRPr>
            </a:lvl6pPr>
            <a:lvl7pPr marL="1543130" indent="0">
              <a:buNone/>
              <a:defRPr sz="900">
                <a:solidFill>
                  <a:schemeClr val="tx1">
                    <a:tint val="75000"/>
                  </a:schemeClr>
                </a:solidFill>
              </a:defRPr>
            </a:lvl7pPr>
            <a:lvl8pPr marL="1800319" indent="0">
              <a:buNone/>
              <a:defRPr sz="900">
                <a:solidFill>
                  <a:schemeClr val="tx1">
                    <a:tint val="75000"/>
                  </a:schemeClr>
                </a:solidFill>
              </a:defRPr>
            </a:lvl8pPr>
            <a:lvl9pPr marL="2057507" indent="0">
              <a:buNone/>
              <a:defRPr sz="900">
                <a:solidFill>
                  <a:schemeClr val="tx1">
                    <a:tint val="75000"/>
                  </a:schemeClr>
                </a:solidFill>
              </a:defRPr>
            </a:lvl9pPr>
          </a:lstStyle>
          <a:p>
            <a:pPr lvl="0"/>
            <a:r>
              <a:rPr lang="en-GB"/>
              <a:t>Subtitle (optional)</a:t>
            </a:r>
          </a:p>
        </p:txBody>
      </p:sp>
      <p:sp>
        <p:nvSpPr>
          <p:cNvPr id="16" name="Slide Number">
            <a:extLst>
              <a:ext uri="{FF2B5EF4-FFF2-40B4-BE49-F238E27FC236}">
                <a16:creationId xmlns:a16="http://schemas.microsoft.com/office/drawing/2014/main" id="{4DC0623D-42A1-41B3-B5F9-CBD1B7199F82}"/>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14" name="Classification">
            <a:extLst>
              <a:ext uri="{FF2B5EF4-FFF2-40B4-BE49-F238E27FC236}">
                <a16:creationId xmlns:a16="http://schemas.microsoft.com/office/drawing/2014/main" id="{F52C80E3-8B55-457E-A85C-8CC02F81EC76}"/>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11" name="Ipsos Logo">
            <a:extLst>
              <a:ext uri="{FF2B5EF4-FFF2-40B4-BE49-F238E27FC236}">
                <a16:creationId xmlns:a16="http://schemas.microsoft.com/office/drawing/2014/main" id="{0A368669-E846-4FCF-BAE4-4254F42AB7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pic>
        <p:nvPicPr>
          <p:cNvPr id="3" name="Picture 2">
            <a:extLst>
              <a:ext uri="{FF2B5EF4-FFF2-40B4-BE49-F238E27FC236}">
                <a16:creationId xmlns:a16="http://schemas.microsoft.com/office/drawing/2014/main" id="{7528370E-3D13-923F-E36B-0452666FE5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82287" y="6167127"/>
            <a:ext cx="1527786" cy="446399"/>
          </a:xfrm>
          <a:prstGeom prst="rect">
            <a:avLst/>
          </a:prstGeom>
        </p:spPr>
      </p:pic>
    </p:spTree>
    <p:extLst>
      <p:ext uri="{BB962C8B-B14F-4D97-AF65-F5344CB8AC3E}">
        <p14:creationId xmlns:p14="http://schemas.microsoft.com/office/powerpoint/2010/main" val="206199107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bg2"/>
        </a:solidFill>
        <a:effectLst/>
      </p:bgPr>
    </p:bg>
    <p:spTree>
      <p:nvGrpSpPr>
        <p:cNvPr id="1" name=""/>
        <p:cNvGrpSpPr/>
        <p:nvPr/>
      </p:nvGrpSpPr>
      <p:grpSpPr>
        <a:xfrm>
          <a:off x="0" y="0"/>
          <a:ext cx="0" cy="0"/>
          <a:chOff x="0" y="0"/>
          <a:chExt cx="0" cy="0"/>
        </a:xfrm>
      </p:grpSpPr>
      <p:sp>
        <p:nvSpPr>
          <p:cNvPr id="10" name="Section Number">
            <a:extLst>
              <a:ext uri="{FF2B5EF4-FFF2-40B4-BE49-F238E27FC236}">
                <a16:creationId xmlns:a16="http://schemas.microsoft.com/office/drawing/2014/main" id="{75092690-73EF-48BE-AF76-B3DA9BCC0B7F}"/>
              </a:ext>
              <a:ext uri="{C183D7F6-B498-43B3-948B-1728B52AA6E4}">
                <adec:decorative xmlns:adec="http://schemas.microsoft.com/office/drawing/2017/decorative" val="1"/>
              </a:ext>
            </a:extLst>
          </p:cNvPr>
          <p:cNvSpPr>
            <a:spLocks noGrp="1"/>
          </p:cNvSpPr>
          <p:nvPr>
            <p:ph type="body" sz="quarter" idx="13" hasCustomPrompt="1"/>
          </p:nvPr>
        </p:nvSpPr>
        <p:spPr>
          <a:xfrm>
            <a:off x="395104" y="331698"/>
            <a:ext cx="1106072" cy="1039900"/>
          </a:xfrm>
        </p:spPr>
        <p:txBody>
          <a:bodyPr wrap="none">
            <a:spAutoFit/>
          </a:bodyPr>
          <a:lstStyle>
            <a:lvl1pPr marL="0" indent="0" algn="l">
              <a:buNone/>
              <a:defRPr sz="6469" b="1">
                <a:solidFill>
                  <a:schemeClr val="bg1"/>
                </a:solidFill>
                <a:latin typeface="+mj-lt"/>
              </a:defRPr>
            </a:lvl1pPr>
          </a:lstStyle>
          <a:p>
            <a:pPr lvl="0"/>
            <a:r>
              <a:rPr lang="en-GB"/>
              <a:t>00</a:t>
            </a:r>
          </a:p>
        </p:txBody>
      </p:sp>
      <p:sp>
        <p:nvSpPr>
          <p:cNvPr id="15" name="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2" y="2402111"/>
            <a:ext cx="6363993" cy="420782"/>
          </a:xfrm>
        </p:spPr>
        <p:txBody>
          <a:bodyPr vert="horz" wrap="square" lIns="0" tIns="0" rIns="0" bIns="0" rtlCol="0" anchor="t">
            <a:spAutoFit/>
          </a:bodyPr>
          <a:lstStyle>
            <a:lvl1pPr>
              <a:defRPr lang="en-GB" sz="3038" cap="none" spc="0" dirty="0">
                <a:solidFill>
                  <a:schemeClr val="bg1"/>
                </a:solidFill>
                <a:latin typeface="Arial Black" panose="020B0A04020102020204" pitchFamily="34" charset="0"/>
              </a:defRPr>
            </a:lvl1pPr>
          </a:lstStyle>
          <a:p>
            <a:pPr lvl="0"/>
            <a:r>
              <a:rPr lang="en-GB"/>
              <a:t>Section title</a:t>
            </a:r>
          </a:p>
        </p:txBody>
      </p:sp>
      <p:sp>
        <p:nvSpPr>
          <p:cNvPr id="24" name="Slide Number">
            <a:extLst>
              <a:ext uri="{FF2B5EF4-FFF2-40B4-BE49-F238E27FC236}">
                <a16:creationId xmlns:a16="http://schemas.microsoft.com/office/drawing/2014/main" id="{BEE29679-29E2-4E78-A343-F2D4279C1984}"/>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23" name="Classification">
            <a:extLst>
              <a:ext uri="{FF2B5EF4-FFF2-40B4-BE49-F238E27FC236}">
                <a16:creationId xmlns:a16="http://schemas.microsoft.com/office/drawing/2014/main" id="{AF7F8370-89AD-4023-AA0B-97AD508D79FD}"/>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8" name="Ipsos Logo">
            <a:extLst>
              <a:ext uri="{FF2B5EF4-FFF2-40B4-BE49-F238E27FC236}">
                <a16:creationId xmlns:a16="http://schemas.microsoft.com/office/drawing/2014/main" id="{B00FAB51-2CDA-4D6E-92C8-20E0B1A84B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
        <p:nvSpPr>
          <p:cNvPr id="25" name="Picture Placeholder 24">
            <a:extLst>
              <a:ext uri="{FF2B5EF4-FFF2-40B4-BE49-F238E27FC236}">
                <a16:creationId xmlns:a16="http://schemas.microsoft.com/office/drawing/2014/main" id="{70B7C427-E576-2C6D-9AFC-083445F5828E}"/>
              </a:ext>
            </a:extLst>
          </p:cNvPr>
          <p:cNvSpPr>
            <a:spLocks noGrp="1"/>
          </p:cNvSpPr>
          <p:nvPr>
            <p:ph type="pic" sz="quarter" idx="14"/>
          </p:nvPr>
        </p:nvSpPr>
        <p:spPr>
          <a:xfrm rot="480000">
            <a:off x="7427045" y="1282550"/>
            <a:ext cx="3625202" cy="3624707"/>
          </a:xfrm>
          <a:custGeom>
            <a:avLst/>
            <a:gdLst>
              <a:gd name="connsiteX0" fmla="*/ 162597 w 3625201"/>
              <a:gd name="connsiteY0" fmla="*/ 3899 h 3624707"/>
              <a:gd name="connsiteX1" fmla="*/ 200250 w 3625201"/>
              <a:gd name="connsiteY1" fmla="*/ 0 h 3624707"/>
              <a:gd name="connsiteX2" fmla="*/ 3476403 w 3625201"/>
              <a:gd name="connsiteY2" fmla="*/ 0 h 3624707"/>
              <a:gd name="connsiteX3" fmla="*/ 3498573 w 3625201"/>
              <a:gd name="connsiteY3" fmla="*/ 6816 h 3624707"/>
              <a:gd name="connsiteX4" fmla="*/ 3624401 w 3625201"/>
              <a:gd name="connsiteY4" fmla="*/ 195533 h 3624707"/>
              <a:gd name="connsiteX5" fmla="*/ 3625200 w 3625201"/>
              <a:gd name="connsiteY5" fmla="*/ 490408 h 3624707"/>
              <a:gd name="connsiteX6" fmla="*/ 3625201 w 3625201"/>
              <a:gd name="connsiteY6" fmla="*/ 3464158 h 3624707"/>
              <a:gd name="connsiteX7" fmla="*/ 3617203 w 3625201"/>
              <a:gd name="connsiteY7" fmla="*/ 3490170 h 3624707"/>
              <a:gd name="connsiteX8" fmla="*/ 3428486 w 3625201"/>
              <a:gd name="connsiteY8" fmla="*/ 3615997 h 3624707"/>
              <a:gd name="connsiteX9" fmla="*/ 213758 w 3625201"/>
              <a:gd name="connsiteY9" fmla="*/ 3624707 h 3624707"/>
              <a:gd name="connsiteX10" fmla="*/ 8022 w 3625201"/>
              <a:gd name="connsiteY10" fmla="*/ 3420083 h 3624707"/>
              <a:gd name="connsiteX11" fmla="*/ 1 w 3625201"/>
              <a:gd name="connsiteY11" fmla="*/ 459419 h 3624707"/>
              <a:gd name="connsiteX12" fmla="*/ 0 w 3625201"/>
              <a:gd name="connsiteY12" fmla="*/ 198336 h 3624707"/>
              <a:gd name="connsiteX13" fmla="*/ 3368 w 3625201"/>
              <a:gd name="connsiteY13" fmla="*/ 163992 h 3624707"/>
              <a:gd name="connsiteX14" fmla="*/ 162597 w 3625201"/>
              <a:gd name="connsiteY14" fmla="*/ 3899 h 362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5201" h="3624707">
                <a:moveTo>
                  <a:pt x="162597" y="3899"/>
                </a:moveTo>
                <a:lnTo>
                  <a:pt x="200250" y="0"/>
                </a:lnTo>
                <a:lnTo>
                  <a:pt x="3476403" y="0"/>
                </a:lnTo>
                <a:lnTo>
                  <a:pt x="3498573" y="6816"/>
                </a:lnTo>
                <a:cubicBezTo>
                  <a:pt x="3572300" y="37765"/>
                  <a:pt x="3624171" y="110545"/>
                  <a:pt x="3624401" y="195533"/>
                </a:cubicBezTo>
                <a:lnTo>
                  <a:pt x="3625200" y="490408"/>
                </a:lnTo>
                <a:lnTo>
                  <a:pt x="3625201" y="3464158"/>
                </a:lnTo>
                <a:lnTo>
                  <a:pt x="3617203" y="3490170"/>
                </a:lnTo>
                <a:cubicBezTo>
                  <a:pt x="3586254" y="3563897"/>
                  <a:pt x="3513474" y="3615767"/>
                  <a:pt x="3428486" y="3615997"/>
                </a:cubicBezTo>
                <a:lnTo>
                  <a:pt x="213758" y="3624707"/>
                </a:lnTo>
                <a:cubicBezTo>
                  <a:pt x="100440" y="3625014"/>
                  <a:pt x="8329" y="3533400"/>
                  <a:pt x="8022" y="3420083"/>
                </a:cubicBezTo>
                <a:lnTo>
                  <a:pt x="1" y="459419"/>
                </a:lnTo>
                <a:lnTo>
                  <a:pt x="0" y="198336"/>
                </a:lnTo>
                <a:lnTo>
                  <a:pt x="3368" y="163992"/>
                </a:lnTo>
                <a:cubicBezTo>
                  <a:pt x="19551" y="83808"/>
                  <a:pt x="82501" y="20515"/>
                  <a:pt x="162597" y="3899"/>
                </a:cubicBezTo>
                <a:close/>
              </a:path>
            </a:pathLst>
          </a:custGeom>
        </p:spPr>
        <p:txBody>
          <a:bodyPr wrap="square">
            <a:noAutofit/>
          </a:bodyPr>
          <a:lstStyle/>
          <a:p>
            <a:endParaRPr lang="en-GB"/>
          </a:p>
        </p:txBody>
      </p:sp>
      <p:sp>
        <p:nvSpPr>
          <p:cNvPr id="27" name="Picture Placeholder 26">
            <a:extLst>
              <a:ext uri="{FF2B5EF4-FFF2-40B4-BE49-F238E27FC236}">
                <a16:creationId xmlns:a16="http://schemas.microsoft.com/office/drawing/2014/main" id="{FEE1227C-009E-3381-1187-DE3E5687972D}"/>
              </a:ext>
            </a:extLst>
          </p:cNvPr>
          <p:cNvSpPr>
            <a:spLocks noGrp="1"/>
          </p:cNvSpPr>
          <p:nvPr>
            <p:ph type="pic" sz="quarter" idx="15"/>
          </p:nvPr>
        </p:nvSpPr>
        <p:spPr>
          <a:xfrm rot="1200000">
            <a:off x="7430455" y="1345019"/>
            <a:ext cx="3625202" cy="3624707"/>
          </a:xfrm>
          <a:custGeom>
            <a:avLst/>
            <a:gdLst>
              <a:gd name="connsiteX0" fmla="*/ 162597 w 3625201"/>
              <a:gd name="connsiteY0" fmla="*/ 3899 h 3624707"/>
              <a:gd name="connsiteX1" fmla="*/ 200250 w 3625201"/>
              <a:gd name="connsiteY1" fmla="*/ 0 h 3624707"/>
              <a:gd name="connsiteX2" fmla="*/ 3476403 w 3625201"/>
              <a:gd name="connsiteY2" fmla="*/ 0 h 3624707"/>
              <a:gd name="connsiteX3" fmla="*/ 3498573 w 3625201"/>
              <a:gd name="connsiteY3" fmla="*/ 6816 h 3624707"/>
              <a:gd name="connsiteX4" fmla="*/ 3624401 w 3625201"/>
              <a:gd name="connsiteY4" fmla="*/ 195533 h 3624707"/>
              <a:gd name="connsiteX5" fmla="*/ 3625200 w 3625201"/>
              <a:gd name="connsiteY5" fmla="*/ 490408 h 3624707"/>
              <a:gd name="connsiteX6" fmla="*/ 3625201 w 3625201"/>
              <a:gd name="connsiteY6" fmla="*/ 3464158 h 3624707"/>
              <a:gd name="connsiteX7" fmla="*/ 3617203 w 3625201"/>
              <a:gd name="connsiteY7" fmla="*/ 3490170 h 3624707"/>
              <a:gd name="connsiteX8" fmla="*/ 3428486 w 3625201"/>
              <a:gd name="connsiteY8" fmla="*/ 3615997 h 3624707"/>
              <a:gd name="connsiteX9" fmla="*/ 213758 w 3625201"/>
              <a:gd name="connsiteY9" fmla="*/ 3624707 h 3624707"/>
              <a:gd name="connsiteX10" fmla="*/ 8022 w 3625201"/>
              <a:gd name="connsiteY10" fmla="*/ 3420083 h 3624707"/>
              <a:gd name="connsiteX11" fmla="*/ 1 w 3625201"/>
              <a:gd name="connsiteY11" fmla="*/ 459419 h 3624707"/>
              <a:gd name="connsiteX12" fmla="*/ 0 w 3625201"/>
              <a:gd name="connsiteY12" fmla="*/ 198336 h 3624707"/>
              <a:gd name="connsiteX13" fmla="*/ 3368 w 3625201"/>
              <a:gd name="connsiteY13" fmla="*/ 163992 h 3624707"/>
              <a:gd name="connsiteX14" fmla="*/ 162597 w 3625201"/>
              <a:gd name="connsiteY14" fmla="*/ 3899 h 362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5201" h="3624707">
                <a:moveTo>
                  <a:pt x="162597" y="3899"/>
                </a:moveTo>
                <a:lnTo>
                  <a:pt x="200250" y="0"/>
                </a:lnTo>
                <a:lnTo>
                  <a:pt x="3476403" y="0"/>
                </a:lnTo>
                <a:lnTo>
                  <a:pt x="3498573" y="6816"/>
                </a:lnTo>
                <a:cubicBezTo>
                  <a:pt x="3572300" y="37765"/>
                  <a:pt x="3624171" y="110545"/>
                  <a:pt x="3624401" y="195533"/>
                </a:cubicBezTo>
                <a:lnTo>
                  <a:pt x="3625200" y="490408"/>
                </a:lnTo>
                <a:lnTo>
                  <a:pt x="3625201" y="3464158"/>
                </a:lnTo>
                <a:lnTo>
                  <a:pt x="3617203" y="3490170"/>
                </a:lnTo>
                <a:cubicBezTo>
                  <a:pt x="3586254" y="3563897"/>
                  <a:pt x="3513474" y="3615767"/>
                  <a:pt x="3428486" y="3615997"/>
                </a:cubicBezTo>
                <a:lnTo>
                  <a:pt x="213758" y="3624707"/>
                </a:lnTo>
                <a:cubicBezTo>
                  <a:pt x="100440" y="3625014"/>
                  <a:pt x="8329" y="3533400"/>
                  <a:pt x="8022" y="3420083"/>
                </a:cubicBezTo>
                <a:lnTo>
                  <a:pt x="1" y="459419"/>
                </a:lnTo>
                <a:lnTo>
                  <a:pt x="0" y="198336"/>
                </a:lnTo>
                <a:lnTo>
                  <a:pt x="3368" y="163992"/>
                </a:lnTo>
                <a:cubicBezTo>
                  <a:pt x="19551" y="83808"/>
                  <a:pt x="82501" y="20515"/>
                  <a:pt x="162597" y="3899"/>
                </a:cubicBezTo>
                <a:close/>
              </a:path>
            </a:pathLst>
          </a:custGeom>
        </p:spPr>
        <p:txBody>
          <a:bodyPr wrap="square">
            <a:noAutofit/>
          </a:bodyPr>
          <a:lstStyle/>
          <a:p>
            <a:endParaRPr lang="en-GB"/>
          </a:p>
        </p:txBody>
      </p:sp>
      <p:sp>
        <p:nvSpPr>
          <p:cNvPr id="29" name="Picture Placeholder 28">
            <a:extLst>
              <a:ext uri="{FF2B5EF4-FFF2-40B4-BE49-F238E27FC236}">
                <a16:creationId xmlns:a16="http://schemas.microsoft.com/office/drawing/2014/main" id="{97A583E2-B47D-9FA6-77F3-DA4E41F8E377}"/>
              </a:ext>
            </a:extLst>
          </p:cNvPr>
          <p:cNvSpPr>
            <a:spLocks noGrp="1"/>
          </p:cNvSpPr>
          <p:nvPr>
            <p:ph type="pic" sz="quarter" idx="16"/>
          </p:nvPr>
        </p:nvSpPr>
        <p:spPr>
          <a:xfrm rot="21360000">
            <a:off x="7420945" y="1327117"/>
            <a:ext cx="3625202" cy="3624707"/>
          </a:xfrm>
          <a:custGeom>
            <a:avLst/>
            <a:gdLst>
              <a:gd name="connsiteX0" fmla="*/ 162597 w 3625201"/>
              <a:gd name="connsiteY0" fmla="*/ 3899 h 3624707"/>
              <a:gd name="connsiteX1" fmla="*/ 200250 w 3625201"/>
              <a:gd name="connsiteY1" fmla="*/ 0 h 3624707"/>
              <a:gd name="connsiteX2" fmla="*/ 3476403 w 3625201"/>
              <a:gd name="connsiteY2" fmla="*/ 0 h 3624707"/>
              <a:gd name="connsiteX3" fmla="*/ 3498573 w 3625201"/>
              <a:gd name="connsiteY3" fmla="*/ 6816 h 3624707"/>
              <a:gd name="connsiteX4" fmla="*/ 3624401 w 3625201"/>
              <a:gd name="connsiteY4" fmla="*/ 195533 h 3624707"/>
              <a:gd name="connsiteX5" fmla="*/ 3625200 w 3625201"/>
              <a:gd name="connsiteY5" fmla="*/ 490408 h 3624707"/>
              <a:gd name="connsiteX6" fmla="*/ 3625201 w 3625201"/>
              <a:gd name="connsiteY6" fmla="*/ 3464158 h 3624707"/>
              <a:gd name="connsiteX7" fmla="*/ 3617203 w 3625201"/>
              <a:gd name="connsiteY7" fmla="*/ 3490170 h 3624707"/>
              <a:gd name="connsiteX8" fmla="*/ 3428486 w 3625201"/>
              <a:gd name="connsiteY8" fmla="*/ 3615997 h 3624707"/>
              <a:gd name="connsiteX9" fmla="*/ 213758 w 3625201"/>
              <a:gd name="connsiteY9" fmla="*/ 3624707 h 3624707"/>
              <a:gd name="connsiteX10" fmla="*/ 8022 w 3625201"/>
              <a:gd name="connsiteY10" fmla="*/ 3420083 h 3624707"/>
              <a:gd name="connsiteX11" fmla="*/ 1 w 3625201"/>
              <a:gd name="connsiteY11" fmla="*/ 459419 h 3624707"/>
              <a:gd name="connsiteX12" fmla="*/ 0 w 3625201"/>
              <a:gd name="connsiteY12" fmla="*/ 198336 h 3624707"/>
              <a:gd name="connsiteX13" fmla="*/ 3368 w 3625201"/>
              <a:gd name="connsiteY13" fmla="*/ 163992 h 3624707"/>
              <a:gd name="connsiteX14" fmla="*/ 162597 w 3625201"/>
              <a:gd name="connsiteY14" fmla="*/ 3899 h 362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5201" h="3624707">
                <a:moveTo>
                  <a:pt x="162597" y="3899"/>
                </a:moveTo>
                <a:lnTo>
                  <a:pt x="200250" y="0"/>
                </a:lnTo>
                <a:lnTo>
                  <a:pt x="3476403" y="0"/>
                </a:lnTo>
                <a:lnTo>
                  <a:pt x="3498573" y="6816"/>
                </a:lnTo>
                <a:cubicBezTo>
                  <a:pt x="3572300" y="37765"/>
                  <a:pt x="3624171" y="110545"/>
                  <a:pt x="3624401" y="195533"/>
                </a:cubicBezTo>
                <a:lnTo>
                  <a:pt x="3625200" y="490408"/>
                </a:lnTo>
                <a:lnTo>
                  <a:pt x="3625201" y="3464158"/>
                </a:lnTo>
                <a:lnTo>
                  <a:pt x="3617203" y="3490170"/>
                </a:lnTo>
                <a:cubicBezTo>
                  <a:pt x="3586254" y="3563897"/>
                  <a:pt x="3513474" y="3615767"/>
                  <a:pt x="3428486" y="3615997"/>
                </a:cubicBezTo>
                <a:lnTo>
                  <a:pt x="213758" y="3624707"/>
                </a:lnTo>
                <a:cubicBezTo>
                  <a:pt x="100440" y="3625014"/>
                  <a:pt x="8329" y="3533400"/>
                  <a:pt x="8022" y="3420083"/>
                </a:cubicBezTo>
                <a:lnTo>
                  <a:pt x="1" y="459419"/>
                </a:lnTo>
                <a:lnTo>
                  <a:pt x="0" y="198336"/>
                </a:lnTo>
                <a:lnTo>
                  <a:pt x="3368" y="163992"/>
                </a:lnTo>
                <a:cubicBezTo>
                  <a:pt x="19551" y="83808"/>
                  <a:pt x="82501" y="20515"/>
                  <a:pt x="162597" y="3899"/>
                </a:cubicBezTo>
                <a:close/>
              </a:path>
            </a:pathLst>
          </a:custGeom>
        </p:spPr>
        <p:txBody>
          <a:bodyPr wrap="square">
            <a:noAutofit/>
          </a:bodyPr>
          <a:lstStyle/>
          <a:p>
            <a:endParaRPr lang="en-GB"/>
          </a:p>
        </p:txBody>
      </p:sp>
    </p:spTree>
    <p:extLst>
      <p:ext uri="{BB962C8B-B14F-4D97-AF65-F5344CB8AC3E}">
        <p14:creationId xmlns:p14="http://schemas.microsoft.com/office/powerpoint/2010/main" val="166341684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Background Photo">
            <a:extLst>
              <a:ext uri="{FF2B5EF4-FFF2-40B4-BE49-F238E27FC236}">
                <a16:creationId xmlns:a16="http://schemas.microsoft.com/office/drawing/2014/main" id="{B451307E-4D10-46A4-B5F4-D1CDCEC3D46B}"/>
              </a:ext>
              <a:ext uri="{C183D7F6-B498-43B3-948B-1728B52AA6E4}">
                <adec:decorative xmlns:adec="http://schemas.microsoft.com/office/drawing/2017/decorative" val="1"/>
              </a:ext>
            </a:extLst>
          </p:cNvPr>
          <p:cNvSpPr>
            <a:spLocks noGrp="1"/>
          </p:cNvSpPr>
          <p:nvPr>
            <p:ph type="pic" sz="quarter" idx="15" hasCustomPrompt="1"/>
          </p:nvPr>
        </p:nvSpPr>
        <p:spPr>
          <a:xfrm>
            <a:off x="1"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7" name="Gradient">
            <a:extLst>
              <a:ext uri="{FF2B5EF4-FFF2-40B4-BE49-F238E27FC236}">
                <a16:creationId xmlns:a16="http://schemas.microsoft.com/office/drawing/2014/main" id="{20C55019-9FCC-22AF-7457-6755F39A5043}"/>
              </a:ext>
              <a:ext uri="{C183D7F6-B498-43B3-948B-1728B52AA6E4}">
                <adec:decorative xmlns:adec="http://schemas.microsoft.com/office/drawing/2017/decorative" val="1"/>
              </a:ext>
            </a:extLst>
          </p:cNvPr>
          <p:cNvSpPr/>
          <p:nvPr userDrawn="1"/>
        </p:nvSpPr>
        <p:spPr bwMode="hidden">
          <a:xfrm>
            <a:off x="1" y="2"/>
            <a:ext cx="12204630" cy="6889481"/>
          </a:xfrm>
          <a:prstGeom prst="rect">
            <a:avLst/>
          </a:prstGeom>
          <a:gradFill flip="none" rotWithShape="1">
            <a:gsLst>
              <a:gs pos="0">
                <a:schemeClr val="tx1"/>
              </a:gs>
              <a:gs pos="32000">
                <a:schemeClr val="tx1">
                  <a:alpha val="24000"/>
                </a:schemeClr>
              </a:gs>
              <a:gs pos="79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1" y="811951"/>
            <a:ext cx="5407102" cy="3742438"/>
          </a:xfrm>
        </p:spPr>
        <p:txBody>
          <a:bodyPr anchor="t"/>
          <a:lstStyle>
            <a:lvl1pPr>
              <a:defRPr sz="2025" cap="none" spc="0" baseline="0">
                <a:solidFill>
                  <a:schemeClr val="bg1"/>
                </a:solidFill>
              </a:defRPr>
            </a:lvl1pPr>
          </a:lstStyle>
          <a:p>
            <a:r>
              <a:rPr lang="en-GB"/>
              <a:t>Summary text background image (text can be recoloured depending on image colour)</a:t>
            </a:r>
            <a:endParaRPr lang="fr-FR"/>
          </a:p>
        </p:txBody>
      </p:sp>
      <p:sp>
        <p:nvSpPr>
          <p:cNvPr id="19" name="Classification">
            <a:extLst>
              <a:ext uri="{FF2B5EF4-FFF2-40B4-BE49-F238E27FC236}">
                <a16:creationId xmlns:a16="http://schemas.microsoft.com/office/drawing/2014/main" id="{7C55DB14-B0C7-492B-B1FF-775E2586736D}"/>
              </a:ext>
              <a:ext uri="{C183D7F6-B498-43B3-948B-1728B52AA6E4}">
                <adec:decorative xmlns:adec="http://schemas.microsoft.com/office/drawing/2017/decorative" val="1"/>
              </a:ext>
            </a:extLst>
          </p:cNvPr>
          <p:cNvSpPr txBox="1">
            <a:spLocks/>
          </p:cNvSpPr>
          <p:nvPr/>
        </p:nvSpPr>
        <p:spPr>
          <a:xfrm>
            <a:off x="817202" y="6531306"/>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sp>
        <p:nvSpPr>
          <p:cNvPr id="20" name="Slide Number">
            <a:extLst>
              <a:ext uri="{FF2B5EF4-FFF2-40B4-BE49-F238E27FC236}">
                <a16:creationId xmlns:a16="http://schemas.microsoft.com/office/drawing/2014/main" id="{2CA25737-BDFB-45D5-BF6F-856062E3181E}"/>
              </a:ext>
              <a:ext uri="{C183D7F6-B498-43B3-948B-1728B52AA6E4}">
                <adec:decorative xmlns:adec="http://schemas.microsoft.com/office/drawing/2017/decorative" val="1"/>
              </a:ext>
            </a:extLst>
          </p:cNvPr>
          <p:cNvSpPr>
            <a:spLocks noGrp="1"/>
          </p:cNvSpPr>
          <p:nvPr>
            <p:ph type="sldNum" sz="quarter" idx="14"/>
          </p:nvPr>
        </p:nvSpPr>
        <p:spPr>
          <a:xfrm>
            <a:off x="437231" y="6262364"/>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842A769D-E8F3-4D38-87D9-15104E6DEAC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Tree>
    <p:extLst>
      <p:ext uri="{BB962C8B-B14F-4D97-AF65-F5344CB8AC3E}">
        <p14:creationId xmlns:p14="http://schemas.microsoft.com/office/powerpoint/2010/main" val="268171432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 uri="{C183D7F6-B498-43B3-948B-1728B52AA6E4}">
                <adec:decorative xmlns:adec="http://schemas.microsoft.com/office/drawing/2017/decorative" val="1"/>
              </a:ext>
            </a:extLst>
          </p:cNvPr>
          <p:cNvSpPr/>
          <p:nvPr/>
        </p:nvSpPr>
        <p:spPr>
          <a:xfrm>
            <a:off x="449999" y="6165851"/>
            <a:ext cx="11318358"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110000"/>
              </a:lnSpc>
            </a:pPr>
            <a:r>
              <a:rPr lang="en-GB" sz="788">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 uri="{C183D7F6-B498-43B3-948B-1728B52AA6E4}">
                <adec:decorative xmlns:adec="http://schemas.microsoft.com/office/drawing/2017/decorative" val="1"/>
              </a:ext>
            </a:extLst>
          </p:cNvPr>
          <p:cNvSpPr/>
          <p:nvPr/>
        </p:nvSpPr>
        <p:spPr>
          <a:xfrm>
            <a:off x="442917"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TextBox 4">
            <a:extLst>
              <a:ext uri="{FF2B5EF4-FFF2-40B4-BE49-F238E27FC236}">
                <a16:creationId xmlns:a16="http://schemas.microsoft.com/office/drawing/2014/main" id="{7F09ED6E-CCB6-4130-B02F-119297B546CA}"/>
              </a:ext>
              <a:ext uri="{C183D7F6-B498-43B3-948B-1728B52AA6E4}">
                <adec:decorative xmlns:adec="http://schemas.microsoft.com/office/drawing/2017/decorative" val="1"/>
              </a:ext>
            </a:extLst>
          </p:cNvPr>
          <p:cNvSpPr txBox="1"/>
          <p:nvPr/>
        </p:nvSpPr>
        <p:spPr>
          <a:xfrm>
            <a:off x="4727848" y="1037433"/>
            <a:ext cx="2736761" cy="123047"/>
          </a:xfrm>
          <a:prstGeom prst="rect">
            <a:avLst/>
          </a:prstGeom>
          <a:noFill/>
        </p:spPr>
        <p:txBody>
          <a:bodyPr wrap="square" lIns="0" tIns="0" rIns="0" bIns="0" rtlCol="0">
            <a:spAutoFit/>
          </a:bodyPr>
          <a:lstStyle/>
          <a:p>
            <a:pPr algn="ctr">
              <a:lnSpc>
                <a:spcPct val="110000"/>
              </a:lnSpc>
              <a:spcBef>
                <a:spcPts val="225"/>
              </a:spcBef>
              <a:spcAft>
                <a:spcPts val="225"/>
              </a:spcAft>
            </a:pPr>
            <a:r>
              <a:rPr lang="en-GB" sz="788"/>
              <a:t>Main title and subtitle area</a:t>
            </a:r>
          </a:p>
        </p:txBody>
      </p:sp>
      <p:cxnSp>
        <p:nvCxnSpPr>
          <p:cNvPr id="7" name="Straight Connector 6">
            <a:extLst>
              <a:ext uri="{FF2B5EF4-FFF2-40B4-BE49-F238E27FC236}">
                <a16:creationId xmlns:a16="http://schemas.microsoft.com/office/drawing/2014/main" id="{3B0ECED2-463B-4A1C-B68C-41A7E5335213}"/>
              </a:ext>
              <a:ext uri="{C183D7F6-B498-43B3-948B-1728B52AA6E4}">
                <adec:decorative xmlns:adec="http://schemas.microsoft.com/office/drawing/2017/decorative" val="1"/>
              </a:ext>
            </a:extLst>
          </p:cNvPr>
          <p:cNvCxnSpPr/>
          <p:nvPr/>
        </p:nvCxnSpPr>
        <p:spPr>
          <a:xfrm>
            <a:off x="1"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 uri="{C183D7F6-B498-43B3-948B-1728B52AA6E4}">
                <adec:decorative xmlns:adec="http://schemas.microsoft.com/office/drawing/2017/decorative" val="1"/>
              </a:ext>
            </a:extLst>
          </p:cNvPr>
          <p:cNvCxnSpPr/>
          <p:nvPr/>
        </p:nvCxnSpPr>
        <p:spPr>
          <a:xfrm>
            <a:off x="1"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 uri="{C183D7F6-B498-43B3-948B-1728B52AA6E4}">
                <adec:decorative xmlns:adec="http://schemas.microsoft.com/office/drawing/2017/decorative" val="1"/>
              </a:ext>
            </a:extLst>
          </p:cNvPr>
          <p:cNvCxnSpPr/>
          <p:nvPr/>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 uri="{C183D7F6-B498-43B3-948B-1728B52AA6E4}">
                <adec:decorative xmlns:adec="http://schemas.microsoft.com/office/drawing/2017/decorative" val="1"/>
              </a:ext>
            </a:extLst>
          </p:cNvPr>
          <p:cNvSpPr/>
          <p:nvPr/>
        </p:nvSpPr>
        <p:spPr>
          <a:xfrm>
            <a:off x="462245" y="1809696"/>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 uri="{C183D7F6-B498-43B3-948B-1728B52AA6E4}">
                <adec:decorative xmlns:adec="http://schemas.microsoft.com/office/drawing/2017/decorative" val="1"/>
              </a:ext>
            </a:extLst>
          </p:cNvPr>
          <p:cNvGrpSpPr/>
          <p:nvPr/>
        </p:nvGrpSpPr>
        <p:grpSpPr>
          <a:xfrm>
            <a:off x="462246" y="2877522"/>
            <a:ext cx="11286382"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 uri="{C183D7F6-B498-43B3-948B-1728B52AA6E4}">
                <adec:decorative xmlns:adec="http://schemas.microsoft.com/office/drawing/2017/decorative" val="1"/>
              </a:ext>
            </a:extLst>
          </p:cNvPr>
          <p:cNvGrpSpPr/>
          <p:nvPr/>
        </p:nvGrpSpPr>
        <p:grpSpPr>
          <a:xfrm>
            <a:off x="462248" y="4092142"/>
            <a:ext cx="11286842"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 uri="{C183D7F6-B498-43B3-948B-1728B52AA6E4}">
                <adec:decorative xmlns:adec="http://schemas.microsoft.com/office/drawing/2017/decorative" val="1"/>
              </a:ext>
            </a:extLst>
          </p:cNvPr>
          <p:cNvGrpSpPr/>
          <p:nvPr/>
        </p:nvGrpSpPr>
        <p:grpSpPr>
          <a:xfrm>
            <a:off x="450003"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 uri="{C183D7F6-B498-43B3-948B-1728B52AA6E4}">
                <adec:decorative xmlns:adec="http://schemas.microsoft.com/office/drawing/2017/decorative" val="1"/>
              </a:ext>
            </a:extLst>
          </p:cNvPr>
          <p:cNvCxnSpPr>
            <a:cxnSpLocks/>
          </p:cNvCxnSpPr>
          <p:nvPr/>
        </p:nvCxnSpPr>
        <p:spPr>
          <a:xfrm>
            <a:off x="383377" y="1809696"/>
            <a:ext cx="0" cy="3851332"/>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 uri="{C183D7F6-B498-43B3-948B-1728B52AA6E4}">
                <adec:decorative xmlns:adec="http://schemas.microsoft.com/office/drawing/2017/decorative" val="1"/>
              </a:ext>
            </a:extLst>
          </p:cNvPr>
          <p:cNvCxnSpPr/>
          <p:nvPr/>
        </p:nvCxnSpPr>
        <p:spPr>
          <a:xfrm>
            <a:off x="1"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 uri="{C183D7F6-B498-43B3-948B-1728B52AA6E4}">
                <adec:decorative xmlns:adec="http://schemas.microsoft.com/office/drawing/2017/decorative" val="1"/>
              </a:ext>
            </a:extLst>
          </p:cNvPr>
          <p:cNvCxnSpPr/>
          <p:nvPr/>
        </p:nvCxnSpPr>
        <p:spPr>
          <a:xfrm>
            <a:off x="1"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 uri="{C183D7F6-B498-43B3-948B-1728B52AA6E4}">
                <adec:decorative xmlns:adec="http://schemas.microsoft.com/office/drawing/2017/decorative" val="1"/>
              </a:ext>
            </a:extLst>
          </p:cNvPr>
          <p:cNvCxnSpPr/>
          <p:nvPr/>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 uri="{C183D7F6-B498-43B3-948B-1728B52AA6E4}">
                <adec:decorative xmlns:adec="http://schemas.microsoft.com/office/drawing/2017/decorative" val="1"/>
              </a:ext>
            </a:extLst>
          </p:cNvPr>
          <p:cNvCxnSpPr/>
          <p:nvPr/>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 uri="{C183D7F6-B498-43B3-948B-1728B52AA6E4}">
                <adec:decorative xmlns:adec="http://schemas.microsoft.com/office/drawing/2017/decorative" val="1"/>
              </a:ext>
            </a:extLst>
          </p:cNvPr>
          <p:cNvCxnSpPr>
            <a:cxnSpLocks/>
          </p:cNvCxnSpPr>
          <p:nvPr/>
        </p:nvCxnSpPr>
        <p:spPr>
          <a:xfrm>
            <a:off x="11819160" y="1795408"/>
            <a:ext cx="0" cy="3851332"/>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 uri="{C183D7F6-B498-43B3-948B-1728B52AA6E4}">
                <adec:decorative xmlns:adec="http://schemas.microsoft.com/office/drawing/2017/decorative" val="1"/>
              </a:ext>
            </a:extLst>
          </p:cNvPr>
          <p:cNvSpPr txBox="1"/>
          <p:nvPr/>
        </p:nvSpPr>
        <p:spPr>
          <a:xfrm rot="16200000">
            <a:off x="-64646" y="3600160"/>
            <a:ext cx="642805" cy="96758"/>
          </a:xfrm>
          <a:prstGeom prst="rect">
            <a:avLst/>
          </a:prstGeom>
          <a:noFill/>
        </p:spPr>
        <p:txBody>
          <a:bodyPr wrap="none" lIns="0" tIns="0" rIns="0" bIns="0" rtlCol="0">
            <a:spAutoFit/>
          </a:bodyPr>
          <a:lstStyle/>
          <a:p>
            <a:pPr algn="l">
              <a:lnSpc>
                <a:spcPct val="110000"/>
              </a:lnSpc>
              <a:spcBef>
                <a:spcPts val="225"/>
              </a:spcBef>
              <a:spcAft>
                <a:spcPts val="225"/>
              </a:spcAft>
            </a:pPr>
            <a:r>
              <a:rPr lang="en-GB" sz="619"/>
              <a:t>Main content area</a:t>
            </a:r>
          </a:p>
        </p:txBody>
      </p:sp>
      <p:sp>
        <p:nvSpPr>
          <p:cNvPr id="38" name="TextBox 37">
            <a:extLst>
              <a:ext uri="{FF2B5EF4-FFF2-40B4-BE49-F238E27FC236}">
                <a16:creationId xmlns:a16="http://schemas.microsoft.com/office/drawing/2014/main" id="{D813596B-50C8-4E18-9F1F-B3F9772BD6C8}"/>
              </a:ext>
              <a:ext uri="{C183D7F6-B498-43B3-948B-1728B52AA6E4}">
                <adec:decorative xmlns:adec="http://schemas.microsoft.com/office/drawing/2017/decorative" val="1"/>
              </a:ext>
            </a:extLst>
          </p:cNvPr>
          <p:cNvSpPr txBox="1"/>
          <p:nvPr/>
        </p:nvSpPr>
        <p:spPr>
          <a:xfrm rot="5400000" flipH="1">
            <a:off x="11621777" y="3600160"/>
            <a:ext cx="642805" cy="96758"/>
          </a:xfrm>
          <a:prstGeom prst="rect">
            <a:avLst/>
          </a:prstGeom>
          <a:noFill/>
        </p:spPr>
        <p:txBody>
          <a:bodyPr wrap="none" lIns="0" tIns="0" rIns="0" bIns="0" rtlCol="0">
            <a:spAutoFit/>
          </a:bodyPr>
          <a:lstStyle/>
          <a:p>
            <a:pPr algn="l">
              <a:lnSpc>
                <a:spcPct val="110000"/>
              </a:lnSpc>
              <a:spcBef>
                <a:spcPts val="225"/>
              </a:spcBef>
              <a:spcAft>
                <a:spcPts val="225"/>
              </a:spcAft>
            </a:pPr>
            <a:r>
              <a:rPr lang="en-GB" sz="619"/>
              <a:t>Main content area</a:t>
            </a:r>
          </a:p>
        </p:txBody>
      </p:sp>
      <p:sp>
        <p:nvSpPr>
          <p:cNvPr id="40" name="TextBox 39">
            <a:extLst>
              <a:ext uri="{FF2B5EF4-FFF2-40B4-BE49-F238E27FC236}">
                <a16:creationId xmlns:a16="http://schemas.microsoft.com/office/drawing/2014/main" id="{F99562A1-40B6-498E-B2CC-FC202A9A295D}"/>
              </a:ext>
              <a:ext uri="{C183D7F6-B498-43B3-948B-1728B52AA6E4}">
                <adec:decorative xmlns:adec="http://schemas.microsoft.com/office/drawing/2017/decorative" val="1"/>
              </a:ext>
            </a:extLst>
          </p:cNvPr>
          <p:cNvSpPr txBox="1"/>
          <p:nvPr/>
        </p:nvSpPr>
        <p:spPr>
          <a:xfrm>
            <a:off x="2392094" y="5082625"/>
            <a:ext cx="7417552" cy="123047"/>
          </a:xfrm>
          <a:prstGeom prst="rect">
            <a:avLst/>
          </a:prstGeom>
          <a:noFill/>
        </p:spPr>
        <p:txBody>
          <a:bodyPr wrap="square" lIns="0" tIns="0" rIns="0" bIns="0" rtlCol="0">
            <a:spAutoFit/>
          </a:bodyPr>
          <a:lstStyle/>
          <a:p>
            <a:pPr algn="ctr">
              <a:lnSpc>
                <a:spcPct val="110000"/>
              </a:lnSpc>
              <a:spcBef>
                <a:spcPts val="225"/>
              </a:spcBef>
              <a:spcAft>
                <a:spcPts val="225"/>
              </a:spcAft>
            </a:pPr>
            <a:r>
              <a:rPr lang="en-GB" sz="788"/>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 uri="{C183D7F6-B498-43B3-948B-1728B52AA6E4}">
                <adec:decorative xmlns:adec="http://schemas.microsoft.com/office/drawing/2017/decorative" val="1"/>
              </a:ext>
            </a:extLst>
          </p:cNvPr>
          <p:cNvSpPr>
            <a:spLocks noGrp="1"/>
          </p:cNvSpPr>
          <p:nvPr>
            <p:ph type="title" hasCustomPrompt="1"/>
          </p:nvPr>
        </p:nvSpPr>
        <p:spPr/>
        <p:txBody>
          <a:bodyPr/>
          <a:lstStyle>
            <a:lvl1pPr>
              <a:defRPr/>
            </a:lvl1pPr>
          </a:lstStyle>
          <a:p>
            <a:r>
              <a:rPr lang="en-US"/>
              <a:t>understanding </a:t>
            </a:r>
            <a:br>
              <a:rPr lang="en-US"/>
            </a:br>
            <a:r>
              <a:rPr lang="en-US"/>
              <a:t>the guides</a:t>
            </a:r>
            <a:endParaRPr lang="en-GB"/>
          </a:p>
        </p:txBody>
      </p:sp>
      <p:sp>
        <p:nvSpPr>
          <p:cNvPr id="46" name="Text Placeholder 4">
            <a:extLst>
              <a:ext uri="{FF2B5EF4-FFF2-40B4-BE49-F238E27FC236}">
                <a16:creationId xmlns:a16="http://schemas.microsoft.com/office/drawing/2014/main" id="{37A16C69-9348-4F42-BFDB-C88E095FF271}"/>
              </a:ext>
              <a:ext uri="{C183D7F6-B498-43B3-948B-1728B52AA6E4}">
                <adec:decorative xmlns:adec="http://schemas.microsoft.com/office/drawing/2017/decorative" val="1"/>
              </a:ext>
            </a:extLst>
          </p:cNvPr>
          <p:cNvSpPr txBox="1">
            <a:spLocks/>
          </p:cNvSpPr>
          <p:nvPr/>
        </p:nvSpPr>
        <p:spPr>
          <a:xfrm>
            <a:off x="450000" y="5827550"/>
            <a:ext cx="11294653"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50"/>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 uri="{C183D7F6-B498-43B3-948B-1728B52AA6E4}">
                <adec:decorative xmlns:adec="http://schemas.microsoft.com/office/drawing/2017/decorative" val="1"/>
              </a:ext>
            </a:extLst>
          </p:cNvPr>
          <p:cNvSpPr/>
          <p:nvPr/>
        </p:nvSpPr>
        <p:spPr>
          <a:xfrm>
            <a:off x="11769412" y="582755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13"/>
          </a:p>
        </p:txBody>
      </p:sp>
      <p:sp>
        <p:nvSpPr>
          <p:cNvPr id="48" name="Right Bracket 47">
            <a:extLst>
              <a:ext uri="{FF2B5EF4-FFF2-40B4-BE49-F238E27FC236}">
                <a16:creationId xmlns:a16="http://schemas.microsoft.com/office/drawing/2014/main" id="{965FAEF5-FC45-40C8-AC5C-29DCECC3D09E}"/>
              </a:ext>
              <a:ext uri="{C183D7F6-B498-43B3-948B-1728B52AA6E4}">
                <adec:decorative xmlns:adec="http://schemas.microsoft.com/office/drawing/2017/decorative" val="1"/>
              </a:ext>
            </a:extLst>
          </p:cNvPr>
          <p:cNvSpPr/>
          <p:nvPr/>
        </p:nvSpPr>
        <p:spPr>
          <a:xfrm flipH="1">
            <a:off x="386583" y="5825232"/>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13"/>
          </a:p>
        </p:txBody>
      </p:sp>
      <p:sp>
        <p:nvSpPr>
          <p:cNvPr id="42" name="TextBox 41">
            <a:extLst>
              <a:ext uri="{FF2B5EF4-FFF2-40B4-BE49-F238E27FC236}">
                <a16:creationId xmlns:a16="http://schemas.microsoft.com/office/drawing/2014/main" id="{76AFE518-5729-7DFA-BB9E-9BAC139B388D}"/>
              </a:ext>
              <a:ext uri="{C183D7F6-B498-43B3-948B-1728B52AA6E4}">
                <adec:decorative xmlns:adec="http://schemas.microsoft.com/office/drawing/2017/decorative" val="1"/>
              </a:ext>
            </a:extLst>
          </p:cNvPr>
          <p:cNvSpPr txBox="1"/>
          <p:nvPr userDrawn="1"/>
        </p:nvSpPr>
        <p:spPr>
          <a:xfrm rot="16200000">
            <a:off x="-64646" y="3600160"/>
            <a:ext cx="642805" cy="96758"/>
          </a:xfrm>
          <a:prstGeom prst="rect">
            <a:avLst/>
          </a:prstGeom>
          <a:noFill/>
        </p:spPr>
        <p:txBody>
          <a:bodyPr wrap="none" lIns="0" tIns="0" rIns="0" bIns="0" rtlCol="0">
            <a:spAutoFit/>
          </a:bodyPr>
          <a:lstStyle/>
          <a:p>
            <a:pPr algn="l">
              <a:lnSpc>
                <a:spcPct val="110000"/>
              </a:lnSpc>
              <a:spcBef>
                <a:spcPts val="225"/>
              </a:spcBef>
              <a:spcAft>
                <a:spcPts val="225"/>
              </a:spcAft>
            </a:pPr>
            <a:r>
              <a:rPr lang="en-GB" sz="619"/>
              <a:t>Main content area</a:t>
            </a:r>
          </a:p>
        </p:txBody>
      </p:sp>
      <p:sp>
        <p:nvSpPr>
          <p:cNvPr id="44" name="Right Bracket 43">
            <a:extLst>
              <a:ext uri="{FF2B5EF4-FFF2-40B4-BE49-F238E27FC236}">
                <a16:creationId xmlns:a16="http://schemas.microsoft.com/office/drawing/2014/main" id="{AA256C6D-F411-EA49-FE01-8A846059B1F4}"/>
              </a:ext>
              <a:ext uri="{C183D7F6-B498-43B3-948B-1728B52AA6E4}">
                <adec:decorative xmlns:adec="http://schemas.microsoft.com/office/drawing/2017/decorative" val="1"/>
              </a:ext>
            </a:extLst>
          </p:cNvPr>
          <p:cNvSpPr/>
          <p:nvPr userDrawn="1"/>
        </p:nvSpPr>
        <p:spPr>
          <a:xfrm>
            <a:off x="11769412" y="582755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13"/>
          </a:p>
        </p:txBody>
      </p:sp>
    </p:spTree>
    <p:extLst>
      <p:ext uri="{BB962C8B-B14F-4D97-AF65-F5344CB8AC3E}">
        <p14:creationId xmlns:p14="http://schemas.microsoft.com/office/powerpoint/2010/main" val="510444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6" name="Title"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a:extLst>
              <a:ext uri="{FF2B5EF4-FFF2-40B4-BE49-F238E27FC236}">
                <a16:creationId xmlns:a16="http://schemas.microsoft.com/office/drawing/2014/main" id="{8D12899D-1C8B-4BF7-9004-B8652304FB39}"/>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762" b="1" smtClean="0">
                <a:solidFill>
                  <a:schemeClr val="tx1"/>
                </a:solidFill>
                <a:latin typeface="+mj-lt"/>
              </a:defRPr>
            </a:lvl1p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8FBC8857-374A-8DC0-1A34-82A8F26DDB84}"/>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293896989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r>
              <a:rPr lang="en-GB"/>
              <a:t>Subtitle here</a:t>
            </a:r>
          </a:p>
        </p:txBody>
      </p:sp>
      <p:sp>
        <p:nvSpPr>
          <p:cNvPr id="3" name="Chart / Diagram">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2"/>
            <a:ext cx="11274426" cy="3876675"/>
          </a:xfrm>
          <a:solidFill>
            <a:schemeClr val="bg1">
              <a:lumMod val="95000"/>
            </a:schemeClr>
          </a:solidFill>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11" name="Slide Number">
            <a:extLst>
              <a:ext uri="{FF2B5EF4-FFF2-40B4-BE49-F238E27FC236}">
                <a16:creationId xmlns:a16="http://schemas.microsoft.com/office/drawing/2014/main" id="{0BB3773D-6CED-4B8A-A46D-AF2BA032FCD8}"/>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4" name="Base &amp; Source">
            <a:extLst>
              <a:ext uri="{FF2B5EF4-FFF2-40B4-BE49-F238E27FC236}">
                <a16:creationId xmlns:a16="http://schemas.microsoft.com/office/drawing/2014/main" id="{490E1C6F-89C8-9DC8-8AE3-8404349617C8}"/>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16357798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11" name="Title"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2"/>
            <a:ext cx="11274426" cy="3876675"/>
          </a:xfrm>
        </p:spPr>
        <p:txBody>
          <a:bodyPr numCol="3" spcCol="306000">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a:extLst>
              <a:ext uri="{FF2B5EF4-FFF2-40B4-BE49-F238E27FC236}">
                <a16:creationId xmlns:a16="http://schemas.microsoft.com/office/drawing/2014/main" id="{70BF0EA7-F970-4346-8D0E-569AE4CD2158}"/>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4" name="Base &amp; Source">
            <a:extLst>
              <a:ext uri="{FF2B5EF4-FFF2-40B4-BE49-F238E27FC236}">
                <a16:creationId xmlns:a16="http://schemas.microsoft.com/office/drawing/2014/main" id="{74A1C5BA-8D59-B480-E418-7E7DAD784FA3}"/>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26466412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Strategic Reporting in Corp Rep | July 2024 | Version 1 | | Internal Use Only </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94836458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4" y="1792802"/>
            <a:ext cx="5456879"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8" y="1792802"/>
            <a:ext cx="5456879"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Slide Number">
            <a:extLst>
              <a:ext uri="{FF2B5EF4-FFF2-40B4-BE49-F238E27FC236}">
                <a16:creationId xmlns:a16="http://schemas.microsoft.com/office/drawing/2014/main" id="{8AED4CF6-F266-4747-9A04-A15AF83A9424}"/>
              </a:ext>
              <a:ext uri="{C183D7F6-B498-43B3-948B-1728B52AA6E4}">
                <adec:decorative xmlns:adec="http://schemas.microsoft.com/office/drawing/2017/decorative" val="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40408921-337B-9EA6-D096-32DC14823C0F}"/>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1675076949"/>
      </p:ext>
    </p:extLst>
  </p:cSld>
  <p:clrMapOvr>
    <a:masterClrMapping/>
  </p:clrMapOvr>
  <p:extLst>
    <p:ext uri="{DCECCB84-F9BA-43D5-87BE-67443E8EF086}">
      <p15:sldGuideLst xmlns:p15="http://schemas.microsoft.com/office/powerpoint/2012/main">
        <p15:guide id="1" orient="horz" pos="4535">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6" name="Title" descr="Header">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a:p>
        </p:txBody>
      </p:sp>
      <p:sp>
        <p:nvSpPr>
          <p:cNvPr id="15" name="Subtitle">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2" y="1793230"/>
            <a:ext cx="3524400"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4" y="1793230"/>
            <a:ext cx="3524400"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Placeholder 3">
            <a:extLst>
              <a:ext uri="{FF2B5EF4-FFF2-40B4-BE49-F238E27FC236}">
                <a16:creationId xmlns:a16="http://schemas.microsoft.com/office/drawing/2014/main" id="{A45EDE6A-F920-48CB-981D-5ABE100DA90B}"/>
              </a:ext>
            </a:extLst>
          </p:cNvPr>
          <p:cNvSpPr>
            <a:spLocks noGrp="1"/>
          </p:cNvSpPr>
          <p:nvPr>
            <p:ph idx="20" hasCustomPrompt="1"/>
          </p:nvPr>
        </p:nvSpPr>
        <p:spPr>
          <a:xfrm>
            <a:off x="8230732" y="1793230"/>
            <a:ext cx="3524400"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9" name="Slide Number">
            <a:extLst>
              <a:ext uri="{FF2B5EF4-FFF2-40B4-BE49-F238E27FC236}">
                <a16:creationId xmlns:a16="http://schemas.microsoft.com/office/drawing/2014/main" id="{B2D8DED8-6BFD-4FF3-9C56-83AF7E6807B2}"/>
              </a:ext>
              <a:ext uri="{C183D7F6-B498-43B3-948B-1728B52AA6E4}">
                <adec:decorative xmlns:adec="http://schemas.microsoft.com/office/drawing/2017/decorative" val="1"/>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FFD14AB7-17C4-D2C6-39DF-B48A1CE60D95}"/>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4068148700"/>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13" name="Subtitle">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3" y="1793230"/>
            <a:ext cx="2562696" cy="3867797"/>
          </a:xfrm>
          <a:noFill/>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7" y="1793230"/>
            <a:ext cx="2562696" cy="3867797"/>
          </a:xfrm>
          <a:noFill/>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8" y="1793230"/>
            <a:ext cx="2562696" cy="3867797"/>
          </a:xfrm>
          <a:noFill/>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9" y="1793230"/>
            <a:ext cx="2562696" cy="3867797"/>
          </a:xfrm>
          <a:noFill/>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Slide Number">
            <a:extLst>
              <a:ext uri="{FF2B5EF4-FFF2-40B4-BE49-F238E27FC236}">
                <a16:creationId xmlns:a16="http://schemas.microsoft.com/office/drawing/2014/main" id="{F3A4C9B8-DB3E-4ADC-9656-A9F05C3FDA13}"/>
              </a:ext>
              <a:ext uri="{C183D7F6-B498-43B3-948B-1728B52AA6E4}">
                <adec:decorative xmlns:adec="http://schemas.microsoft.com/office/drawing/2017/decorative" val="1"/>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131895CF-3943-ADD6-CF22-56842550A891}"/>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3273908374"/>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4" y="1793755"/>
            <a:ext cx="7403643"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8213480" y="1793228"/>
            <a:ext cx="3524251"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a:extLst>
              <a:ext uri="{FF2B5EF4-FFF2-40B4-BE49-F238E27FC236}">
                <a16:creationId xmlns:a16="http://schemas.microsoft.com/office/drawing/2014/main" id="{1BE3EB40-D0D5-4D03-814C-616C55380205}"/>
              </a:ext>
              <a:ext uri="{C183D7F6-B498-43B3-948B-1728B52AA6E4}">
                <adec:decorative xmlns:adec="http://schemas.microsoft.com/office/drawing/2017/decorative" val="1"/>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AD5E2843-BD75-8B12-2FC4-509C76F88E8B}"/>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2616167111"/>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344990" y="1793755"/>
            <a:ext cx="7403643"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450003" y="1793228"/>
            <a:ext cx="3524251"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a:extLst>
              <a:ext uri="{FF2B5EF4-FFF2-40B4-BE49-F238E27FC236}">
                <a16:creationId xmlns:a16="http://schemas.microsoft.com/office/drawing/2014/main" id="{1BE3EB40-D0D5-4D03-814C-616C55380205}"/>
              </a:ext>
              <a:ext uri="{C183D7F6-B498-43B3-948B-1728B52AA6E4}">
                <adec:decorative xmlns:adec="http://schemas.microsoft.com/office/drawing/2017/decorative" val="1"/>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C192FC87-1513-505A-6F4C-70745D147083}"/>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2362650270"/>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9" name="Title" descr="Header">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
        <p:nvSpPr>
          <p:cNvPr id="14" name="Subtitle">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1" y="1793230"/>
            <a:ext cx="7406539" cy="3876675"/>
          </a:xfrm>
        </p:spPr>
        <p:txBody>
          <a:bodyPr numCol="2" spcCol="360000">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8213480" y="1793228"/>
            <a:ext cx="3524251"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1" name="Slide Number">
            <a:extLst>
              <a:ext uri="{FF2B5EF4-FFF2-40B4-BE49-F238E27FC236}">
                <a16:creationId xmlns:a16="http://schemas.microsoft.com/office/drawing/2014/main" id="{ED983061-23EC-4D72-AADE-69B2DAA9E365}"/>
              </a:ext>
              <a:ext uri="{C183D7F6-B498-43B3-948B-1728B52AA6E4}">
                <adec:decorative xmlns:adec="http://schemas.microsoft.com/office/drawing/2017/decorative" val="1"/>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59DEFF48-9284-8DA4-5BD3-9C4ED5D0683D}"/>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4258834600"/>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a:p>
        </p:txBody>
      </p:sp>
      <p:sp>
        <p:nvSpPr>
          <p:cNvPr id="14" name="Subtitle">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342091" y="1793230"/>
            <a:ext cx="7406539" cy="3876675"/>
          </a:xfrm>
        </p:spPr>
        <p:txBody>
          <a:bodyPr numCol="2" spcCol="360000">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450003" y="1793228"/>
            <a:ext cx="3524251"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1" name="Slide Number">
            <a:extLst>
              <a:ext uri="{FF2B5EF4-FFF2-40B4-BE49-F238E27FC236}">
                <a16:creationId xmlns:a16="http://schemas.microsoft.com/office/drawing/2014/main" id="{ED983061-23EC-4D72-AADE-69B2DAA9E365}"/>
              </a:ext>
              <a:ext uri="{C183D7F6-B498-43B3-948B-1728B52AA6E4}">
                <adec:decorative xmlns:adec="http://schemas.microsoft.com/office/drawing/2017/decorative" val="1"/>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DA766083-A359-A918-A5F9-3EDB8384069D}"/>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1106678466"/>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_image_righ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450001" y="396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8" y="1784351"/>
            <a:ext cx="3527426" cy="4164013"/>
          </a:xfrm>
        </p:spPr>
        <p:txBody>
          <a:bodyPr/>
          <a:lstStyle/>
          <a:p>
            <a:pPr lvl="0"/>
            <a:r>
              <a:rPr lang="en-US"/>
              <a:t>Click to edit Master text styles</a:t>
            </a:r>
          </a:p>
          <a:p>
            <a:pPr lvl="1"/>
            <a:r>
              <a:rPr lang="en-US"/>
              <a:t>Second level</a:t>
            </a:r>
          </a:p>
          <a:p>
            <a:pPr lvl="2"/>
            <a:r>
              <a:rPr lang="en-US"/>
              <a:t>Third level</a:t>
            </a:r>
          </a:p>
        </p:txBody>
      </p:sp>
      <p:sp>
        <p:nvSpPr>
          <p:cNvPr id="5" name="Photo">
            <a:extLst>
              <a:ext uri="{FF2B5EF4-FFF2-40B4-BE49-F238E27FC236}">
                <a16:creationId xmlns:a16="http://schemas.microsoft.com/office/drawing/2014/main" id="{BFEF5CD1-855B-4CD4-B475-6EB7E3D4DFC0}"/>
              </a:ext>
              <a:ext uri="{C183D7F6-B498-43B3-948B-1728B52AA6E4}">
                <adec:decorative xmlns:adec="http://schemas.microsoft.com/office/drawing/2017/decorative" val="1"/>
              </a:ext>
            </a:extLst>
          </p:cNvPr>
          <p:cNvSpPr>
            <a:spLocks noGrp="1"/>
          </p:cNvSpPr>
          <p:nvPr>
            <p:ph type="pic" sz="quarter" idx="11" hasCustomPrompt="1"/>
          </p:nvPr>
        </p:nvSpPr>
        <p:spPr>
          <a:xfrm>
            <a:off x="4332290" y="441325"/>
            <a:ext cx="7410449"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3" name="Slide Number">
            <a:extLst>
              <a:ext uri="{FF2B5EF4-FFF2-40B4-BE49-F238E27FC236}">
                <a16:creationId xmlns:a16="http://schemas.microsoft.com/office/drawing/2014/main" id="{86D9DDD4-2B79-45E9-AC30-6B167FBF8C70}"/>
              </a:ext>
              <a:ext uri="{C183D7F6-B498-43B3-948B-1728B52AA6E4}">
                <adec:decorative xmlns:adec="http://schemas.microsoft.com/office/drawing/2017/decorative" val="1"/>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47596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3"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6" y="1784351"/>
            <a:ext cx="3526690" cy="4164013"/>
          </a:xfrm>
        </p:spPr>
        <p:txBody>
          <a:bodyPr/>
          <a:lstStyle/>
          <a:p>
            <a:pPr lvl="0"/>
            <a:r>
              <a:rPr lang="en-US"/>
              <a:t>Click to edit Master text styles</a:t>
            </a:r>
          </a:p>
          <a:p>
            <a:pPr lvl="1"/>
            <a:r>
              <a:rPr lang="en-US"/>
              <a:t>Second level</a:t>
            </a:r>
          </a:p>
          <a:p>
            <a:pPr lvl="2"/>
            <a:r>
              <a:rPr lang="en-US"/>
              <a:t>Third level</a:t>
            </a:r>
          </a:p>
        </p:txBody>
      </p:sp>
      <p:sp>
        <p:nvSpPr>
          <p:cNvPr id="5" name="Photo">
            <a:extLst>
              <a:ext uri="{FF2B5EF4-FFF2-40B4-BE49-F238E27FC236}">
                <a16:creationId xmlns:a16="http://schemas.microsoft.com/office/drawing/2014/main" id="{BFEF5CD1-855B-4CD4-B475-6EB7E3D4DFC0}"/>
              </a:ext>
              <a:ext uri="{C183D7F6-B498-43B3-948B-1728B52AA6E4}">
                <adec:decorative xmlns:adec="http://schemas.microsoft.com/office/drawing/2017/decorative" val="1"/>
              </a:ext>
            </a:extLst>
          </p:cNvPr>
          <p:cNvSpPr>
            <a:spLocks noGrp="1"/>
          </p:cNvSpPr>
          <p:nvPr>
            <p:ph type="pic" sz="quarter" idx="11" hasCustomPrompt="1"/>
          </p:nvPr>
        </p:nvSpPr>
        <p:spPr>
          <a:xfrm>
            <a:off x="442914" y="441325"/>
            <a:ext cx="7410449"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3" name="Slide Number">
            <a:extLst>
              <a:ext uri="{FF2B5EF4-FFF2-40B4-BE49-F238E27FC236}">
                <a16:creationId xmlns:a16="http://schemas.microsoft.com/office/drawing/2014/main" id="{86D9DDD4-2B79-45E9-AC30-6B167FBF8C70}"/>
              </a:ext>
              <a:ext uri="{C183D7F6-B498-43B3-948B-1728B52AA6E4}">
                <adec:decorative xmlns:adec="http://schemas.microsoft.com/office/drawing/2017/decorative" val="1"/>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016506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3"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6" y="1784351"/>
            <a:ext cx="3526690" cy="4164013"/>
          </a:xfrm>
        </p:spPr>
        <p:txBody>
          <a:bodyPr/>
          <a:lstStyle/>
          <a:p>
            <a:pPr lvl="0"/>
            <a:r>
              <a:rPr lang="en-US"/>
              <a:t>Click to edit Master text styles</a:t>
            </a:r>
          </a:p>
          <a:p>
            <a:pPr lvl="1"/>
            <a:r>
              <a:rPr lang="en-US"/>
              <a:t>Second level</a:t>
            </a:r>
          </a:p>
          <a:p>
            <a:pPr lvl="2"/>
            <a:r>
              <a:rPr lang="en-US"/>
              <a:t>Third level</a:t>
            </a:r>
          </a:p>
        </p:txBody>
      </p:sp>
      <p:sp>
        <p:nvSpPr>
          <p:cNvPr id="6" name="Chart / Diagram">
            <a:extLst>
              <a:ext uri="{FF2B5EF4-FFF2-40B4-BE49-F238E27FC236}">
                <a16:creationId xmlns:a16="http://schemas.microsoft.com/office/drawing/2014/main" id="{07E4EE98-E51F-4D00-A006-D7299F1A7A7C}"/>
              </a:ext>
              <a:ext uri="{C183D7F6-B498-43B3-948B-1728B52AA6E4}">
                <adec:decorative xmlns:adec="http://schemas.microsoft.com/office/drawing/2017/decorative" val="0"/>
              </a:ext>
            </a:extLst>
          </p:cNvPr>
          <p:cNvSpPr>
            <a:spLocks noGrp="1"/>
          </p:cNvSpPr>
          <p:nvPr>
            <p:ph sz="quarter" idx="13" hasCustomPrompt="1"/>
          </p:nvPr>
        </p:nvSpPr>
        <p:spPr>
          <a:xfrm>
            <a:off x="436568" y="441325"/>
            <a:ext cx="7419975" cy="5507038"/>
          </a:xfrm>
          <a:solidFill>
            <a:schemeClr val="bg1">
              <a:lumMod val="95000"/>
            </a:schemeClr>
          </a:solidFill>
        </p:spPr>
        <p:txBody>
          <a:bodyPr/>
          <a:lstStyle>
            <a:lvl1pPr>
              <a:defRPr/>
            </a:lvl1pPr>
          </a:lstStyle>
          <a:p>
            <a:pPr lvl="0"/>
            <a:r>
              <a:rPr lang="en-US"/>
              <a:t>Area for diagram/chart</a:t>
            </a:r>
            <a:endParaRPr lang="en-GB"/>
          </a:p>
        </p:txBody>
      </p:sp>
      <p:sp>
        <p:nvSpPr>
          <p:cNvPr id="3" name="Slide Number">
            <a:extLst>
              <a:ext uri="{FF2B5EF4-FFF2-40B4-BE49-F238E27FC236}">
                <a16:creationId xmlns:a16="http://schemas.microsoft.com/office/drawing/2014/main" id="{86D9DDD4-2B79-45E9-AC30-6B167FBF8C70}"/>
              </a:ext>
              <a:ext uri="{C183D7F6-B498-43B3-948B-1728B52AA6E4}">
                <adec:decorative xmlns:adec="http://schemas.microsoft.com/office/drawing/2017/decorative" val="1"/>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21062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642856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rge_diagram_righ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450001" y="396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8" y="1784351"/>
            <a:ext cx="3527426" cy="4164013"/>
          </a:xfrm>
        </p:spPr>
        <p:txBody>
          <a:bodyPr/>
          <a:lstStyle/>
          <a:p>
            <a:pPr lvl="0"/>
            <a:r>
              <a:rPr lang="en-US"/>
              <a:t>Click to edit Master text styles</a:t>
            </a:r>
          </a:p>
          <a:p>
            <a:pPr lvl="1"/>
            <a:r>
              <a:rPr lang="en-US"/>
              <a:t>Second level</a:t>
            </a:r>
          </a:p>
          <a:p>
            <a:pPr lvl="2"/>
            <a:r>
              <a:rPr lang="en-US"/>
              <a:t>Third level</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1"/>
            <a:ext cx="7416800" cy="5552364"/>
          </a:xfrm>
          <a:solidFill>
            <a:schemeClr val="bg1">
              <a:lumMod val="95000"/>
            </a:schemeClr>
          </a:solidFill>
        </p:spPr>
        <p:txBody>
          <a:bodyPr/>
          <a:lstStyle>
            <a:lvl1pPr>
              <a:defRPr/>
            </a:lvl1pPr>
          </a:lstStyle>
          <a:p>
            <a:pPr lvl="0"/>
            <a:r>
              <a:rPr lang="en-US"/>
              <a:t>Area for diagram/chart</a:t>
            </a:r>
            <a:endParaRPr lang="en-GB"/>
          </a:p>
        </p:txBody>
      </p:sp>
      <p:sp>
        <p:nvSpPr>
          <p:cNvPr id="3" name="Slide Number">
            <a:extLst>
              <a:ext uri="{FF2B5EF4-FFF2-40B4-BE49-F238E27FC236}">
                <a16:creationId xmlns:a16="http://schemas.microsoft.com/office/drawing/2014/main" id="{86D9DDD4-2B79-45E9-AC30-6B167FBF8C70}"/>
              </a:ext>
              <a:ext uri="{C183D7F6-B498-43B3-948B-1728B52AA6E4}">
                <adec:decorative xmlns:adec="http://schemas.microsoft.com/office/drawing/2017/decorative" val="1"/>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031576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tx2"/>
        </a:solidFill>
        <a:effectLst/>
      </p:bgPr>
    </p:bg>
    <p:spTree>
      <p:nvGrpSpPr>
        <p:cNvPr id="1" name=""/>
        <p:cNvGrpSpPr/>
        <p:nvPr/>
      </p:nvGrpSpPr>
      <p:grpSpPr>
        <a:xfrm>
          <a:off x="0" y="0"/>
          <a:ext cx="0" cy="0"/>
          <a:chOff x="0" y="0"/>
          <a:chExt cx="0" cy="0"/>
        </a:xfrm>
      </p:grpSpPr>
      <p:sp>
        <p:nvSpPr>
          <p:cNvPr id="4" name="White Background">
            <a:extLst>
              <a:ext uri="{FF2B5EF4-FFF2-40B4-BE49-F238E27FC236}">
                <a16:creationId xmlns:a16="http://schemas.microsoft.com/office/drawing/2014/main" id="{A9B0BC83-0445-482F-AC6C-078CD21360E4}"/>
              </a:ext>
              <a:ext uri="{C183D7F6-B498-43B3-948B-1728B52AA6E4}">
                <adec:decorative xmlns:adec="http://schemas.microsoft.com/office/drawing/2017/decorative" val="1"/>
              </a:ext>
            </a:extLst>
          </p:cNvPr>
          <p:cNvSpPr/>
          <p:nvPr/>
        </p:nvSpPr>
        <p:spPr>
          <a:xfrm>
            <a:off x="3976691" y="0"/>
            <a:ext cx="8215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l">
              <a:lnSpc>
                <a:spcPct val="110000"/>
              </a:lnSpc>
            </a:pPr>
            <a:endParaRPr lang="en-GB" sz="788">
              <a:solidFill>
                <a:schemeClr val="tx1"/>
              </a:solidFill>
            </a:endParaRPr>
          </a:p>
        </p:txBody>
      </p:sp>
      <p:sp>
        <p:nvSpPr>
          <p:cNvPr id="2" name="Title" descr="Header">
            <a:extLst>
              <a:ext uri="{FF2B5EF4-FFF2-40B4-BE49-F238E27FC236}">
                <a16:creationId xmlns:a16="http://schemas.microsoft.com/office/drawing/2014/main" id="{5744DE80-40DC-4859-B44C-73D5AD9E37B1}"/>
              </a:ext>
            </a:extLst>
          </p:cNvPr>
          <p:cNvSpPr>
            <a:spLocks noGrp="1"/>
          </p:cNvSpPr>
          <p:nvPr>
            <p:ph type="title"/>
          </p:nvPr>
        </p:nvSpPr>
        <p:spPr>
          <a:xfrm>
            <a:off x="450000" y="397173"/>
            <a:ext cx="3169501" cy="775597"/>
          </a:xfrm>
        </p:spPr>
        <p:txBody>
          <a:bodyPr/>
          <a:lstStyle>
            <a:lvl1pPr>
              <a:defRPr>
                <a:solidFill>
                  <a:schemeClr val="bg1"/>
                </a:solidFill>
              </a:defRPr>
            </a:lvl1pPr>
          </a:lstStyle>
          <a:p>
            <a:r>
              <a:rPr lang="en-US"/>
              <a:t>Click to edit Master title style</a:t>
            </a:r>
            <a:endParaRPr lang="en-GB"/>
          </a:p>
        </p:txBody>
      </p:sp>
      <p:sp>
        <p:nvSpPr>
          <p:cNvPr id="3" name="Slide Number">
            <a:extLst>
              <a:ext uri="{FF2B5EF4-FFF2-40B4-BE49-F238E27FC236}">
                <a16:creationId xmlns:a16="http://schemas.microsoft.com/office/drawing/2014/main" id="{C774E6E9-0536-4F71-8AF1-A8F0BA1C78CE}"/>
              </a:ext>
              <a:ext uri="{C183D7F6-B498-43B3-948B-1728B52AA6E4}">
                <adec:decorative xmlns:adec="http://schemas.microsoft.com/office/drawing/2017/decorative" val="1"/>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Classification">
            <a:extLst>
              <a:ext uri="{FF2B5EF4-FFF2-40B4-BE49-F238E27FC236}">
                <a16:creationId xmlns:a16="http://schemas.microsoft.com/office/drawing/2014/main" id="{56D964B5-1B19-4CAC-8EEA-611D120F4FA3}"/>
              </a:ext>
              <a:ext uri="{C183D7F6-B498-43B3-948B-1728B52AA6E4}">
                <adec:decorative xmlns:adec="http://schemas.microsoft.com/office/drawing/2017/decorative" val="1"/>
              </a:ext>
            </a:extLst>
          </p:cNvPr>
          <p:cNvSpPr txBox="1">
            <a:spLocks/>
          </p:cNvSpPr>
          <p:nvPr/>
        </p:nvSpPr>
        <p:spPr>
          <a:xfrm>
            <a:off x="817203" y="6523615"/>
            <a:ext cx="3024550" cy="69250"/>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a:solidFill>
                  <a:schemeClr val="bg1"/>
                </a:solidFill>
              </a:rPr>
              <a:t>© Ipsos | TikTok Legislators: UK Report | January 2024 | Version 1 | Internal/Client Use Only</a:t>
            </a:r>
          </a:p>
        </p:txBody>
      </p:sp>
      <p:pic>
        <p:nvPicPr>
          <p:cNvPr id="8" name="Ipsos Logo">
            <a:extLst>
              <a:ext uri="{FF2B5EF4-FFF2-40B4-BE49-F238E27FC236}">
                <a16:creationId xmlns:a16="http://schemas.microsoft.com/office/drawing/2014/main" id="{0CF3EDE8-272A-400C-8CD9-5B7565403E0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Tree>
    <p:extLst>
      <p:ext uri="{BB962C8B-B14F-4D97-AF65-F5344CB8AC3E}">
        <p14:creationId xmlns:p14="http://schemas.microsoft.com/office/powerpoint/2010/main" val="1546652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a:xfrm>
            <a:off x="450004" y="397173"/>
            <a:ext cx="5456879" cy="775597"/>
          </a:xfrm>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4" y="1241782"/>
            <a:ext cx="545687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4" y="1792802"/>
            <a:ext cx="5456879"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4" name="Photo">
            <a:extLst>
              <a:ext uri="{FF2B5EF4-FFF2-40B4-BE49-F238E27FC236}">
                <a16:creationId xmlns:a16="http://schemas.microsoft.com/office/drawing/2014/main" id="{9A0D6813-5DEE-4281-B97D-2F3EDA18734E}"/>
              </a:ext>
              <a:ext uri="{C183D7F6-B498-43B3-948B-1728B52AA6E4}">
                <adec:decorative xmlns:adec="http://schemas.microsoft.com/office/drawing/2017/decorative" val="1"/>
              </a:ext>
            </a:extLst>
          </p:cNvPr>
          <p:cNvSpPr>
            <a:spLocks noGrp="1"/>
          </p:cNvSpPr>
          <p:nvPr>
            <p:ph type="pic" sz="quarter" idx="21"/>
          </p:nvPr>
        </p:nvSpPr>
        <p:spPr>
          <a:xfrm>
            <a:off x="6267454" y="0"/>
            <a:ext cx="5924550" cy="6858000"/>
          </a:xfrm>
          <a:pattFill prst="wdUpDiag">
            <a:fgClr>
              <a:srgbClr val="E8E8E8"/>
            </a:fgClr>
            <a:bgClr>
              <a:schemeClr val="bg1"/>
            </a:bgClr>
          </a:pattFill>
        </p:spPr>
        <p:txBody>
          <a:bodyPr/>
          <a:lstStyle/>
          <a:p>
            <a:r>
              <a:rPr lang="en-US"/>
              <a:t>Click icon to add picture</a:t>
            </a:r>
            <a:endParaRPr lang="en-GB"/>
          </a:p>
        </p:txBody>
      </p:sp>
      <p:sp>
        <p:nvSpPr>
          <p:cNvPr id="8" name="Slide Number">
            <a:extLst>
              <a:ext uri="{FF2B5EF4-FFF2-40B4-BE49-F238E27FC236}">
                <a16:creationId xmlns:a16="http://schemas.microsoft.com/office/drawing/2014/main" id="{8AED4CF6-F266-4747-9A04-A15AF83A9424}"/>
              </a:ext>
              <a:ext uri="{C183D7F6-B498-43B3-948B-1728B52AA6E4}">
                <adec:decorative xmlns:adec="http://schemas.microsoft.com/office/drawing/2017/decorative" val="1"/>
              </a:ext>
            </a:extLst>
          </p:cNvPr>
          <p:cNvSpPr>
            <a:spLocks noGrp="1"/>
          </p:cNvSpPr>
          <p:nvPr>
            <p:ph type="sldNum" sz="quarter" idx="20"/>
          </p:nvPr>
        </p:nvSpPr>
        <p:spPr/>
        <p:txBody>
          <a:bodyPr/>
          <a:lstStyle/>
          <a:p>
            <a:fld id="{D61AABEC-672F-4B68-B914-690DA978312C}" type="slidenum">
              <a:rPr lang="en-GB" smtClean="0"/>
              <a:pPr/>
              <a:t>‹#›</a:t>
            </a:fld>
            <a:r>
              <a:rPr lang="en-GB"/>
              <a:t>  </a:t>
            </a:r>
          </a:p>
        </p:txBody>
      </p:sp>
      <p:pic>
        <p:nvPicPr>
          <p:cNvPr id="9" name="Ipsos logo">
            <a:extLst>
              <a:ext uri="{FF2B5EF4-FFF2-40B4-BE49-F238E27FC236}">
                <a16:creationId xmlns:a16="http://schemas.microsoft.com/office/drawing/2014/main" id="{1E450AF6-D8FB-4962-9CF0-E1A56BDEC17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
        <p:nvSpPr>
          <p:cNvPr id="2" name="Base &amp; Source">
            <a:extLst>
              <a:ext uri="{FF2B5EF4-FFF2-40B4-BE49-F238E27FC236}">
                <a16:creationId xmlns:a16="http://schemas.microsoft.com/office/drawing/2014/main" id="{7198E77B-8942-9591-2A28-A8C820B9D2BC}"/>
              </a:ext>
            </a:extLst>
          </p:cNvPr>
          <p:cNvSpPr>
            <a:spLocks noGrp="1"/>
          </p:cNvSpPr>
          <p:nvPr>
            <p:ph type="body" sz="quarter" idx="18" hasCustomPrompt="1"/>
          </p:nvPr>
        </p:nvSpPr>
        <p:spPr>
          <a:xfrm>
            <a:off x="452902" y="6093602"/>
            <a:ext cx="5458952"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3418444501"/>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lf_fullbleedimage_left">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a:xfrm>
            <a:off x="6279303" y="397173"/>
            <a:ext cx="5456879" cy="775597"/>
          </a:xfrm>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298" y="1241782"/>
            <a:ext cx="1138132" cy="173124"/>
          </a:xfrm>
          <a:noFill/>
        </p:spPr>
        <p:txBody>
          <a:bodyPr vert="horz" wrap="non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3" y="1792802"/>
            <a:ext cx="5456879"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4" name="Photo">
            <a:extLst>
              <a:ext uri="{FF2B5EF4-FFF2-40B4-BE49-F238E27FC236}">
                <a16:creationId xmlns:a16="http://schemas.microsoft.com/office/drawing/2014/main" id="{9A0D6813-5DEE-4281-B97D-2F3EDA18734E}"/>
              </a:ext>
              <a:ext uri="{C183D7F6-B498-43B3-948B-1728B52AA6E4}">
                <adec:decorative xmlns:adec="http://schemas.microsoft.com/office/drawing/2017/decorative" val="1"/>
              </a:ext>
            </a:extLst>
          </p:cNvPr>
          <p:cNvSpPr>
            <a:spLocks noGrp="1"/>
          </p:cNvSpPr>
          <p:nvPr>
            <p:ph type="pic" sz="quarter" idx="21"/>
          </p:nvPr>
        </p:nvSpPr>
        <p:spPr>
          <a:xfrm>
            <a:off x="2" y="0"/>
            <a:ext cx="5924550" cy="6858000"/>
          </a:xfrm>
          <a:pattFill prst="wdUpDiag">
            <a:fgClr>
              <a:srgbClr val="E8E8E8"/>
            </a:fgClr>
            <a:bgClr>
              <a:schemeClr val="bg1"/>
            </a:bgClr>
          </a:pattFill>
        </p:spPr>
        <p:txBody>
          <a:bodyPr/>
          <a:lstStyle/>
          <a:p>
            <a:r>
              <a:rPr lang="en-US"/>
              <a:t>Click icon to add picture</a:t>
            </a:r>
            <a:endParaRPr lang="en-GB"/>
          </a:p>
        </p:txBody>
      </p:sp>
      <p:sp>
        <p:nvSpPr>
          <p:cNvPr id="8" name="Slide Number">
            <a:extLst>
              <a:ext uri="{FF2B5EF4-FFF2-40B4-BE49-F238E27FC236}">
                <a16:creationId xmlns:a16="http://schemas.microsoft.com/office/drawing/2014/main" id="{8AED4CF6-F266-4747-9A04-A15AF83A9424}"/>
              </a:ext>
              <a:ext uri="{C183D7F6-B498-43B3-948B-1728B52AA6E4}">
                <adec:decorative xmlns:adec="http://schemas.microsoft.com/office/drawing/2017/decorative" val="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9" name="Classification">
            <a:extLst>
              <a:ext uri="{FF2B5EF4-FFF2-40B4-BE49-F238E27FC236}">
                <a16:creationId xmlns:a16="http://schemas.microsoft.com/office/drawing/2014/main" id="{B4FD255A-9193-7CFD-342E-871524619F96}"/>
              </a:ext>
              <a:ext uri="{C183D7F6-B498-43B3-948B-1728B52AA6E4}">
                <adec:decorative xmlns:adec="http://schemas.microsoft.com/office/drawing/2017/decorative" val="1"/>
              </a:ext>
            </a:extLst>
          </p:cNvPr>
          <p:cNvSpPr txBox="1">
            <a:spLocks/>
          </p:cNvSpPr>
          <p:nvPr userDrawn="1"/>
        </p:nvSpPr>
        <p:spPr>
          <a:xfrm>
            <a:off x="817200" y="6542667"/>
            <a:ext cx="2354812"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a:solidFill>
                  <a:schemeClr val="bg1"/>
                </a:solidFill>
              </a:rPr>
              <a:t>© Ipsos | TikTok Legislators: UK Report | January 2024 | Version 1 | Internal/Client Use Only</a:t>
            </a:r>
          </a:p>
        </p:txBody>
      </p:sp>
    </p:spTree>
    <p:extLst>
      <p:ext uri="{BB962C8B-B14F-4D97-AF65-F5344CB8AC3E}">
        <p14:creationId xmlns:p14="http://schemas.microsoft.com/office/powerpoint/2010/main" val="1935385099"/>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8202615" y="1793230"/>
            <a:ext cx="3535115"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hart / Diagram">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2" y="1793877"/>
            <a:ext cx="7419975" cy="3876675"/>
          </a:xfrm>
          <a:solidFill>
            <a:schemeClr val="bg1">
              <a:lumMod val="95000"/>
            </a:schemeClr>
          </a:solidFill>
        </p:spPr>
        <p:txBody>
          <a:bodyPr/>
          <a:lstStyle>
            <a:lvl1pPr>
              <a:defRPr/>
            </a:lvl1pPr>
          </a:lstStyle>
          <a:p>
            <a:pPr lvl="0"/>
            <a:r>
              <a:rPr lang="en-US"/>
              <a:t>Insert diagram or visual content here</a:t>
            </a:r>
          </a:p>
        </p:txBody>
      </p:sp>
      <p:sp>
        <p:nvSpPr>
          <p:cNvPr id="14" name="Slide Number">
            <a:extLst>
              <a:ext uri="{FF2B5EF4-FFF2-40B4-BE49-F238E27FC236}">
                <a16:creationId xmlns:a16="http://schemas.microsoft.com/office/drawing/2014/main" id="{BF2DD637-BBA1-47D0-B4B8-B7E7A6A2DF1F}"/>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EF61C0E5-756D-D6A9-DEA1-E8B9DEB38B61}"/>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3525439330"/>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12" name="Subtitle">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4" y="1792802"/>
            <a:ext cx="3519491"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5" y="1792800"/>
            <a:ext cx="7416800" cy="3877200"/>
          </a:xfrm>
          <a:solidFill>
            <a:schemeClr val="bg1">
              <a:lumMod val="95000"/>
            </a:schemeClr>
          </a:solidFill>
        </p:spPr>
        <p:txBody>
          <a:bodyPr/>
          <a:lstStyle>
            <a:lvl1pPr>
              <a:defRPr sz="788"/>
            </a:lvl1pPr>
            <a:lvl2pPr>
              <a:defRPr sz="675"/>
            </a:lvl2pPr>
            <a:lvl3pPr>
              <a:defRPr sz="675"/>
            </a:lvl3pPr>
            <a:lvl4pPr>
              <a:defRPr sz="675"/>
            </a:lvl4pPr>
            <a:lvl5pPr>
              <a:defRPr sz="675"/>
            </a:lvl5pPr>
          </a:lstStyle>
          <a:p>
            <a:pPr lvl="0"/>
            <a:r>
              <a:rPr lang="en-US"/>
              <a:t>Insert diagram or visual content here</a:t>
            </a:r>
          </a:p>
        </p:txBody>
      </p:sp>
      <p:sp>
        <p:nvSpPr>
          <p:cNvPr id="13" name="Slide Number">
            <a:extLst>
              <a:ext uri="{FF2B5EF4-FFF2-40B4-BE49-F238E27FC236}">
                <a16:creationId xmlns:a16="http://schemas.microsoft.com/office/drawing/2014/main" id="{1B292489-1F70-4A53-A48A-28BCC1263BF1}"/>
              </a:ext>
              <a:ext uri="{C183D7F6-B498-43B3-948B-1728B52AA6E4}">
                <adec:decorative xmlns:adec="http://schemas.microsoft.com/office/drawing/2017/decorative" val="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A061A95E-72A2-0CDD-7158-B7F7C6875C34}"/>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166721978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3" y="1793230"/>
            <a:ext cx="3533774"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4332293" y="1792703"/>
            <a:ext cx="7416798"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Slide Number">
            <a:extLst>
              <a:ext uri="{FF2B5EF4-FFF2-40B4-BE49-F238E27FC236}">
                <a16:creationId xmlns:a16="http://schemas.microsoft.com/office/drawing/2014/main" id="{EF95DC6B-FECE-4203-ADCD-9D9B4B0B7CCE}"/>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0B594155-8140-3F52-148A-C639D0980F88}"/>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314569682"/>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1" name="Subtitle">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8214855" y="1793230"/>
            <a:ext cx="3533774" cy="3876675"/>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hoto">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450005" y="1792703"/>
            <a:ext cx="7416798"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Slide Number">
            <a:extLst>
              <a:ext uri="{FF2B5EF4-FFF2-40B4-BE49-F238E27FC236}">
                <a16:creationId xmlns:a16="http://schemas.microsoft.com/office/drawing/2014/main" id="{E2A189AF-6D3A-4832-9F8D-FC5D1FEA9E46}"/>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307376F2-AEA8-1569-2531-51148A9FB0A6}"/>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1292525788"/>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images_3_summaries">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7" name="Subtitle">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8" name="Photo 1">
            <a:extLst>
              <a:ext uri="{FF2B5EF4-FFF2-40B4-BE49-F238E27FC236}">
                <a16:creationId xmlns:a16="http://schemas.microsoft.com/office/drawing/2014/main" id="{2C876A0F-342B-4DA5-8F94-BF6769465718}"/>
              </a:ext>
              <a:ext uri="{C183D7F6-B498-43B3-948B-1728B52AA6E4}">
                <adec:decorative xmlns:adec="http://schemas.microsoft.com/office/drawing/2017/decorative" val="1"/>
              </a:ext>
            </a:extLst>
          </p:cNvPr>
          <p:cNvSpPr>
            <a:spLocks noGrp="1"/>
          </p:cNvSpPr>
          <p:nvPr>
            <p:ph type="pic" sz="quarter" idx="21" hasCustomPrompt="1"/>
          </p:nvPr>
        </p:nvSpPr>
        <p:spPr>
          <a:xfrm>
            <a:off x="450003" y="1792702"/>
            <a:ext cx="3524251" cy="214035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2" y="4113075"/>
            <a:ext cx="3524400" cy="1835288"/>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Photo 2">
            <a:extLst>
              <a:ext uri="{FF2B5EF4-FFF2-40B4-BE49-F238E27FC236}">
                <a16:creationId xmlns:a16="http://schemas.microsoft.com/office/drawing/2014/main" id="{7070F8B1-6374-4DE4-83A4-24EB778E4BFB}"/>
              </a:ext>
              <a:ext uri="{C183D7F6-B498-43B3-948B-1728B52AA6E4}">
                <adec:decorative xmlns:adec="http://schemas.microsoft.com/office/drawing/2017/decorative" val="1"/>
              </a:ext>
            </a:extLst>
          </p:cNvPr>
          <p:cNvSpPr>
            <a:spLocks noGrp="1"/>
          </p:cNvSpPr>
          <p:nvPr>
            <p:ph type="pic" sz="quarter" idx="22" hasCustomPrompt="1"/>
          </p:nvPr>
        </p:nvSpPr>
        <p:spPr>
          <a:xfrm>
            <a:off x="4336920" y="1792702"/>
            <a:ext cx="3524251" cy="214035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4" y="4113075"/>
            <a:ext cx="3524400" cy="1835288"/>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Photo 3">
            <a:extLst>
              <a:ext uri="{FF2B5EF4-FFF2-40B4-BE49-F238E27FC236}">
                <a16:creationId xmlns:a16="http://schemas.microsoft.com/office/drawing/2014/main" id="{CD7B20FE-529A-4CC3-951B-D284276AB0E8}"/>
              </a:ext>
              <a:ext uri="{C183D7F6-B498-43B3-948B-1728B52AA6E4}">
                <adec:decorative xmlns:adec="http://schemas.microsoft.com/office/drawing/2017/decorative" val="1"/>
              </a:ext>
            </a:extLst>
          </p:cNvPr>
          <p:cNvSpPr>
            <a:spLocks noGrp="1"/>
          </p:cNvSpPr>
          <p:nvPr>
            <p:ph type="pic" sz="quarter" idx="23" hasCustomPrompt="1"/>
          </p:nvPr>
        </p:nvSpPr>
        <p:spPr>
          <a:xfrm>
            <a:off x="8224840" y="1792702"/>
            <a:ext cx="3524251" cy="214035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7" y="4113075"/>
            <a:ext cx="3524400" cy="1835288"/>
          </a:xfrm>
        </p:spPr>
        <p:txBody>
          <a:bodyPr>
            <a:noAutofit/>
          </a:bodyPr>
          <a:lstStyle>
            <a:lvl1pPr>
              <a:spcBef>
                <a:spcPts val="225"/>
              </a:spcBef>
              <a:defRPr sz="788">
                <a:solidFill>
                  <a:schemeClr val="tx1"/>
                </a:solidFill>
              </a:defRPr>
            </a:lvl1pPr>
            <a:lvl2pPr>
              <a:spcBef>
                <a:spcPts val="225"/>
              </a:spcBef>
              <a:defRPr sz="788">
                <a:solidFill>
                  <a:schemeClr val="tx1"/>
                </a:solidFill>
              </a:defRPr>
            </a:lvl2pPr>
            <a:lvl3pPr>
              <a:spcBef>
                <a:spcPts val="225"/>
              </a:spcBef>
              <a:defRPr sz="788">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9" name="Slide Number">
            <a:extLst>
              <a:ext uri="{FF2B5EF4-FFF2-40B4-BE49-F238E27FC236}">
                <a16:creationId xmlns:a16="http://schemas.microsoft.com/office/drawing/2014/main" id="{910CBFE0-EF29-4283-82C0-7BE87FF8BF3C}"/>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415161591"/>
      </p:ext>
    </p:extLst>
  </p:cSld>
  <p:clrMapOvr>
    <a:masterClrMapping/>
  </p:clrMapOvr>
  <p:extLst>
    <p:ext uri="{DCECCB84-F9BA-43D5-87BE-67443E8EF086}">
      <p15:sldGuideLst xmlns:p15="http://schemas.microsoft.com/office/powerpoint/2012/main">
        <p15:guide id="8" orient="horz" pos="4535">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4" name="Subtitle">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2" y="1241782"/>
            <a:ext cx="9341699" cy="173101"/>
          </a:xfrm>
          <a:noFill/>
        </p:spPr>
        <p:txBody>
          <a:bodyPr vert="horz" wrap="square" lIns="0" tIns="0" rIns="0" bIns="0" rtlCol="0">
            <a:spAutoFit/>
          </a:bodyPr>
          <a:lstStyle>
            <a:lvl1pPr>
              <a:lnSpc>
                <a:spcPct val="100000"/>
              </a:lnSpc>
              <a:defRPr lang="en-GB" sz="1125" b="1" dirty="0">
                <a:solidFill>
                  <a:schemeClr val="tx2"/>
                </a:solidFill>
              </a:defRPr>
            </a:lvl1pPr>
          </a:lstStyle>
          <a:p>
            <a:pPr lvl="0"/>
            <a:r>
              <a:rPr lang="en-GB"/>
              <a:t>Optional subtitle</a:t>
            </a:r>
          </a:p>
        </p:txBody>
      </p:sp>
      <p:sp>
        <p:nvSpPr>
          <p:cNvPr id="27" name="Photo 1">
            <a:extLst>
              <a:ext uri="{FF2B5EF4-FFF2-40B4-BE49-F238E27FC236}">
                <a16:creationId xmlns:a16="http://schemas.microsoft.com/office/drawing/2014/main" id="{DEEBD65F-9282-4B5F-A1DF-2D1CD3CF8043}"/>
              </a:ext>
              <a:ext uri="{C183D7F6-B498-43B3-948B-1728B52AA6E4}">
                <adec:decorative xmlns:adec="http://schemas.microsoft.com/office/drawing/2017/decorative" val="1"/>
              </a:ext>
            </a:extLst>
          </p:cNvPr>
          <p:cNvSpPr>
            <a:spLocks noGrp="1"/>
          </p:cNvSpPr>
          <p:nvPr>
            <p:ph type="pic" sz="quarter" idx="21" hasCustomPrompt="1"/>
          </p:nvPr>
        </p:nvSpPr>
        <p:spPr>
          <a:xfrm>
            <a:off x="450002" y="1800872"/>
            <a:ext cx="2563199" cy="2060179"/>
          </a:xfrm>
          <a:pattFill prst="wdUpDiag">
            <a:fgClr>
              <a:schemeClr val="bg1">
                <a:lumMod val="95000"/>
              </a:schemeClr>
            </a:fgClr>
            <a:bgClr>
              <a:schemeClr val="bg1"/>
            </a:bgClr>
          </a:pattFill>
        </p:spPr>
        <p:txBody>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3" y="4149080"/>
            <a:ext cx="2562696" cy="1511945"/>
          </a:xfrm>
        </p:spPr>
        <p:txBody>
          <a:bodyPr>
            <a:noAutofit/>
          </a:bodyPr>
          <a:lstStyle>
            <a:lvl1pPr>
              <a:spcBef>
                <a:spcPts val="225"/>
              </a:spcBef>
              <a:defRPr sz="788">
                <a:solidFill>
                  <a:schemeClr val="tx1"/>
                </a:solidFill>
              </a:defRPr>
            </a:lvl1pPr>
            <a:lvl2pPr>
              <a:spcBef>
                <a:spcPts val="225"/>
              </a:spcBef>
              <a:defRPr sz="675">
                <a:solidFill>
                  <a:schemeClr val="tx1"/>
                </a:solidFill>
              </a:defRPr>
            </a:lvl2pPr>
            <a:lvl3pPr>
              <a:spcBef>
                <a:spcPts val="225"/>
              </a:spcBef>
              <a:defRPr sz="675">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3" name="Photo 2">
            <a:extLst>
              <a:ext uri="{FF2B5EF4-FFF2-40B4-BE49-F238E27FC236}">
                <a16:creationId xmlns:a16="http://schemas.microsoft.com/office/drawing/2014/main" id="{DC242FF5-44F5-4493-B265-B40F2BCB4A20}"/>
              </a:ext>
              <a:ext uri="{C183D7F6-B498-43B3-948B-1728B52AA6E4}">
                <adec:decorative xmlns:adec="http://schemas.microsoft.com/office/drawing/2017/decorative" val="1"/>
              </a:ext>
            </a:extLst>
          </p:cNvPr>
          <p:cNvSpPr>
            <a:spLocks noGrp="1"/>
          </p:cNvSpPr>
          <p:nvPr>
            <p:ph type="pic" sz="quarter" idx="23" hasCustomPrompt="1"/>
          </p:nvPr>
        </p:nvSpPr>
        <p:spPr>
          <a:xfrm>
            <a:off x="3352154" y="1800872"/>
            <a:ext cx="2563199" cy="2060179"/>
          </a:xfrm>
          <a:pattFill prst="wdUpDiag">
            <a:fgClr>
              <a:schemeClr val="bg1">
                <a:lumMod val="95000"/>
              </a:schemeClr>
            </a:fgClr>
            <a:bgClr>
              <a:schemeClr val="bg1"/>
            </a:bgClr>
          </a:pattFill>
        </p:spPr>
        <p:txBody>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7" y="4149080"/>
            <a:ext cx="2562696" cy="1511945"/>
          </a:xfrm>
        </p:spPr>
        <p:txBody>
          <a:bodyPr>
            <a:noAutofit/>
          </a:bodyPr>
          <a:lstStyle>
            <a:lvl1pPr>
              <a:spcBef>
                <a:spcPts val="225"/>
              </a:spcBef>
              <a:defRPr sz="788">
                <a:solidFill>
                  <a:schemeClr val="tx1"/>
                </a:solidFill>
              </a:defRPr>
            </a:lvl1pPr>
            <a:lvl2pPr>
              <a:spcBef>
                <a:spcPts val="225"/>
              </a:spcBef>
              <a:defRPr sz="675">
                <a:solidFill>
                  <a:schemeClr val="tx1"/>
                </a:solidFill>
              </a:defRPr>
            </a:lvl2pPr>
            <a:lvl3pPr>
              <a:spcBef>
                <a:spcPts val="225"/>
              </a:spcBef>
              <a:defRPr sz="675">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6" name="Photo 3">
            <a:extLst>
              <a:ext uri="{FF2B5EF4-FFF2-40B4-BE49-F238E27FC236}">
                <a16:creationId xmlns:a16="http://schemas.microsoft.com/office/drawing/2014/main" id="{ED83535D-FA30-4D1D-8248-F6840DA1BBDA}"/>
              </a:ext>
              <a:ext uri="{C183D7F6-B498-43B3-948B-1728B52AA6E4}">
                <adec:decorative xmlns:adec="http://schemas.microsoft.com/office/drawing/2017/decorative" val="1"/>
              </a:ext>
            </a:extLst>
          </p:cNvPr>
          <p:cNvSpPr>
            <a:spLocks noGrp="1"/>
          </p:cNvSpPr>
          <p:nvPr>
            <p:ph type="pic" sz="quarter" idx="24" hasCustomPrompt="1"/>
          </p:nvPr>
        </p:nvSpPr>
        <p:spPr>
          <a:xfrm>
            <a:off x="6261394" y="1800872"/>
            <a:ext cx="2563199" cy="2060179"/>
          </a:xfrm>
          <a:pattFill prst="wdUpDiag">
            <a:fgClr>
              <a:schemeClr val="bg1">
                <a:lumMod val="95000"/>
              </a:schemeClr>
            </a:fgClr>
            <a:bgClr>
              <a:schemeClr val="bg1"/>
            </a:bgClr>
          </a:pattFill>
        </p:spPr>
        <p:txBody>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8" y="4149080"/>
            <a:ext cx="2562696" cy="1511945"/>
          </a:xfrm>
        </p:spPr>
        <p:txBody>
          <a:bodyPr>
            <a:noAutofit/>
          </a:bodyPr>
          <a:lstStyle>
            <a:lvl1pPr>
              <a:spcBef>
                <a:spcPts val="225"/>
              </a:spcBef>
              <a:defRPr sz="788">
                <a:solidFill>
                  <a:schemeClr val="tx1"/>
                </a:solidFill>
              </a:defRPr>
            </a:lvl1pPr>
            <a:lvl2pPr>
              <a:spcBef>
                <a:spcPts val="225"/>
              </a:spcBef>
              <a:defRPr sz="675">
                <a:solidFill>
                  <a:schemeClr val="tx1"/>
                </a:solidFill>
              </a:defRPr>
            </a:lvl2pPr>
            <a:lvl3pPr>
              <a:spcBef>
                <a:spcPts val="225"/>
              </a:spcBef>
              <a:defRPr sz="675">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7" name="Photo 4">
            <a:extLst>
              <a:ext uri="{FF2B5EF4-FFF2-40B4-BE49-F238E27FC236}">
                <a16:creationId xmlns:a16="http://schemas.microsoft.com/office/drawing/2014/main" id="{A0687580-F1BA-4A89-BCCE-FFCF1FA2B8FB}"/>
              </a:ext>
              <a:ext uri="{C183D7F6-B498-43B3-948B-1728B52AA6E4}">
                <adec:decorative xmlns:adec="http://schemas.microsoft.com/office/drawing/2017/decorative" val="1"/>
              </a:ext>
            </a:extLst>
          </p:cNvPr>
          <p:cNvSpPr>
            <a:spLocks noGrp="1"/>
          </p:cNvSpPr>
          <p:nvPr>
            <p:ph type="pic" sz="quarter" idx="25" hasCustomPrompt="1"/>
          </p:nvPr>
        </p:nvSpPr>
        <p:spPr>
          <a:xfrm>
            <a:off x="9170635" y="1800872"/>
            <a:ext cx="2563199" cy="2060179"/>
          </a:xfrm>
          <a:pattFill prst="wdUpDiag">
            <a:fgClr>
              <a:schemeClr val="bg1">
                <a:lumMod val="95000"/>
              </a:schemeClr>
            </a:fgClr>
            <a:bgClr>
              <a:schemeClr val="bg1"/>
            </a:bgClr>
          </a:pattFill>
        </p:spPr>
        <p:txBody>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9" y="4149080"/>
            <a:ext cx="2562696" cy="1511945"/>
          </a:xfrm>
        </p:spPr>
        <p:txBody>
          <a:bodyPr>
            <a:noAutofit/>
          </a:bodyPr>
          <a:lstStyle>
            <a:lvl1pPr>
              <a:spcBef>
                <a:spcPts val="225"/>
              </a:spcBef>
              <a:defRPr sz="788">
                <a:solidFill>
                  <a:schemeClr val="tx1"/>
                </a:solidFill>
              </a:defRPr>
            </a:lvl1pPr>
            <a:lvl2pPr>
              <a:spcBef>
                <a:spcPts val="225"/>
              </a:spcBef>
              <a:defRPr sz="675">
                <a:solidFill>
                  <a:schemeClr val="tx1"/>
                </a:solidFill>
              </a:defRPr>
            </a:lvl2pPr>
            <a:lvl3pPr>
              <a:spcBef>
                <a:spcPts val="225"/>
              </a:spcBef>
              <a:defRPr sz="675">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6" name="Slide Number">
            <a:extLst>
              <a:ext uri="{FF2B5EF4-FFF2-40B4-BE49-F238E27FC236}">
                <a16:creationId xmlns:a16="http://schemas.microsoft.com/office/drawing/2014/main" id="{C7FCA8BC-E18E-4916-9049-F9A3E9A34CDA}"/>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3" name="Base &amp; Source">
            <a:extLst>
              <a:ext uri="{FF2B5EF4-FFF2-40B4-BE49-F238E27FC236}">
                <a16:creationId xmlns:a16="http://schemas.microsoft.com/office/drawing/2014/main" id="{2740632F-FE9D-ECC2-622B-74F4E476D252}"/>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40700921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37183860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6" name="Title" descr="Header">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9" y="1788208"/>
            <a:ext cx="9381201" cy="2636591"/>
          </a:xfrm>
        </p:spPr>
        <p:txBody>
          <a:bodyPr anchor="t">
            <a:normAutofit/>
          </a:bodyPr>
          <a:lstStyle>
            <a:lvl1pPr marL="0" indent="0">
              <a:buNone/>
              <a:defRPr sz="1575">
                <a:solidFill>
                  <a:schemeClr val="tx1"/>
                </a:solidFill>
              </a:defRPr>
            </a:lvl1pPr>
          </a:lstStyle>
          <a:p>
            <a:pPr lvl="0"/>
            <a:r>
              <a:rPr lang="en-GB"/>
              <a:t>Insert your quote here</a:t>
            </a:r>
          </a:p>
        </p:txBody>
      </p:sp>
      <p:sp>
        <p:nvSpPr>
          <p:cNvPr id="9" name="Slide Number">
            <a:extLst>
              <a:ext uri="{FF2B5EF4-FFF2-40B4-BE49-F238E27FC236}">
                <a16:creationId xmlns:a16="http://schemas.microsoft.com/office/drawing/2014/main" id="{C555F450-2DB2-4B44-AC62-1CA75B2685C5}"/>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2" name="Base &amp; Source">
            <a:extLst>
              <a:ext uri="{FF2B5EF4-FFF2-40B4-BE49-F238E27FC236}">
                <a16:creationId xmlns:a16="http://schemas.microsoft.com/office/drawing/2014/main" id="{FE4F075D-B73F-BFB4-B308-0BB0096D29CA}"/>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tx1">
                    <a:lumMod val="75000"/>
                    <a:lumOff val="25000"/>
                  </a:schemeClr>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77280024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5" name="Media Placeholder">
            <a:extLst>
              <a:ext uri="{FF2B5EF4-FFF2-40B4-BE49-F238E27FC236}">
                <a16:creationId xmlns:a16="http://schemas.microsoft.com/office/drawing/2014/main" id="{AE576D4F-2D55-4CDA-9033-543BCC39CA53}"/>
              </a:ext>
              <a:ext uri="{C183D7F6-B498-43B3-948B-1728B52AA6E4}">
                <adec:decorative xmlns:adec="http://schemas.microsoft.com/office/drawing/2017/decorative" val="1"/>
              </a:ext>
            </a:extLst>
          </p:cNvPr>
          <p:cNvSpPr>
            <a:spLocks noGrp="1"/>
          </p:cNvSpPr>
          <p:nvPr>
            <p:ph type="media" sz="quarter" idx="11"/>
          </p:nvPr>
        </p:nvSpPr>
        <p:spPr>
          <a:xfrm>
            <a:off x="1" y="0"/>
            <a:ext cx="12192000" cy="6858000"/>
          </a:xfrm>
          <a:pattFill prst="wdUpDiag">
            <a:fgClr>
              <a:schemeClr val="bg1">
                <a:lumMod val="85000"/>
              </a:schemeClr>
            </a:fgClr>
            <a:bgClr>
              <a:schemeClr val="bg1"/>
            </a:bgClr>
          </a:pattFill>
        </p:spPr>
        <p:txBody>
          <a:bodyPr/>
          <a:lstStyle>
            <a:lvl1pPr algn="ctr">
              <a:defRPr sz="1013" b="1"/>
            </a:lvl1pPr>
          </a:lstStyle>
          <a:p>
            <a:r>
              <a:rPr lang="en-US"/>
              <a:t>Click icon to add media</a:t>
            </a:r>
            <a:endParaRPr lang="en-GB"/>
          </a:p>
        </p:txBody>
      </p:sp>
    </p:spTree>
    <p:extLst>
      <p:ext uri="{BB962C8B-B14F-4D97-AF65-F5344CB8AC3E}">
        <p14:creationId xmlns:p14="http://schemas.microsoft.com/office/powerpoint/2010/main" val="1320685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bg2"/>
        </a:solidFill>
        <a:effectLst/>
      </p:bgPr>
    </p:bg>
    <p:spTree>
      <p:nvGrpSpPr>
        <p:cNvPr id="1" name=""/>
        <p:cNvGrpSpPr/>
        <p:nvPr/>
      </p:nvGrpSpPr>
      <p:grpSpPr>
        <a:xfrm>
          <a:off x="0" y="0"/>
          <a:ext cx="0" cy="0"/>
          <a:chOff x="0" y="0"/>
          <a:chExt cx="0" cy="0"/>
        </a:xfrm>
      </p:grpSpPr>
      <p:sp>
        <p:nvSpPr>
          <p:cNvPr id="6" name="Title" descr="Header">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Slide Number">
            <a:extLst>
              <a:ext uri="{FF2B5EF4-FFF2-40B4-BE49-F238E27FC236}">
                <a16:creationId xmlns:a16="http://schemas.microsoft.com/office/drawing/2014/main" id="{08840428-B260-4958-A149-63C86CC793AD}"/>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8" name="Classification">
            <a:extLst>
              <a:ext uri="{FF2B5EF4-FFF2-40B4-BE49-F238E27FC236}">
                <a16:creationId xmlns:a16="http://schemas.microsoft.com/office/drawing/2014/main" id="{FCCAFDDF-4201-41A2-B0B3-5EC7B7AAE819}"/>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14" name="Ipsos Logo">
            <a:extLst>
              <a:ext uri="{FF2B5EF4-FFF2-40B4-BE49-F238E27FC236}">
                <a16:creationId xmlns:a16="http://schemas.microsoft.com/office/drawing/2014/main" id="{5494CFC9-A731-4D34-BE2C-CBA5DB979D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
        <p:nvSpPr>
          <p:cNvPr id="2" name="Base &amp; Source">
            <a:extLst>
              <a:ext uri="{FF2B5EF4-FFF2-40B4-BE49-F238E27FC236}">
                <a16:creationId xmlns:a16="http://schemas.microsoft.com/office/drawing/2014/main" id="{31A6498A-62AC-D5BD-6209-9B53C0000BA4}"/>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bg1"/>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spTree>
    <p:extLst>
      <p:ext uri="{BB962C8B-B14F-4D97-AF65-F5344CB8AC3E}">
        <p14:creationId xmlns:p14="http://schemas.microsoft.com/office/powerpoint/2010/main" val="45450325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our_3_images">
    <p:bg>
      <p:bgPr>
        <a:solidFill>
          <a:schemeClr val="bg2"/>
        </a:solidFill>
        <a:effectLst/>
      </p:bgPr>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Subtitle">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1" y="1241782"/>
            <a:ext cx="1138132" cy="173124"/>
          </a:xfrm>
          <a:noFill/>
        </p:spPr>
        <p:txBody>
          <a:bodyPr vert="horz" wrap="none" lIns="0" tIns="0" rIns="0" bIns="0" rtlCol="0">
            <a:spAutoFit/>
          </a:bodyPr>
          <a:lstStyle>
            <a:lvl1pPr>
              <a:lnSpc>
                <a:spcPct val="100000"/>
              </a:lnSpc>
              <a:defRPr lang="en-GB" sz="1125" b="1" dirty="0">
                <a:solidFill>
                  <a:schemeClr val="bg1"/>
                </a:solidFill>
              </a:defRPr>
            </a:lvl1pPr>
          </a:lstStyle>
          <a:p>
            <a:pPr lvl="0"/>
            <a:r>
              <a:rPr lang="en-GB"/>
              <a:t>Optional subtitle</a:t>
            </a:r>
          </a:p>
        </p:txBody>
      </p:sp>
      <p:sp>
        <p:nvSpPr>
          <p:cNvPr id="27" name="Photo 1">
            <a:extLst>
              <a:ext uri="{FF2B5EF4-FFF2-40B4-BE49-F238E27FC236}">
                <a16:creationId xmlns:a16="http://schemas.microsoft.com/office/drawing/2014/main" id="{DEEBD65F-9282-4B5F-A1DF-2D1CD3CF8043}"/>
              </a:ext>
              <a:ext uri="{C183D7F6-B498-43B3-948B-1728B52AA6E4}">
                <adec:decorative xmlns:adec="http://schemas.microsoft.com/office/drawing/2017/decorative" val="1"/>
              </a:ext>
            </a:extLst>
          </p:cNvPr>
          <p:cNvSpPr>
            <a:spLocks noGrp="1"/>
          </p:cNvSpPr>
          <p:nvPr>
            <p:ph type="pic" sz="quarter" idx="21" hasCustomPrompt="1"/>
          </p:nvPr>
        </p:nvSpPr>
        <p:spPr>
          <a:xfrm>
            <a:off x="450003" y="1799270"/>
            <a:ext cx="3533775" cy="3249911"/>
          </a:xfrm>
          <a:pattFill prst="wdUpDiag">
            <a:fgClr>
              <a:schemeClr val="bg1">
                <a:lumMod val="95000"/>
              </a:schemeClr>
            </a:fgClr>
            <a:bgClr>
              <a:schemeClr val="bg1"/>
            </a:bgClr>
          </a:pattFill>
        </p:spPr>
        <p:txBody>
          <a:bodyPr/>
          <a:lstStyle/>
          <a:p>
            <a:r>
              <a:rPr lang="en-GB"/>
              <a:t> </a:t>
            </a:r>
          </a:p>
        </p:txBody>
      </p:sp>
      <p:sp>
        <p:nvSpPr>
          <p:cNvPr id="12" name="Photo 2">
            <a:extLst>
              <a:ext uri="{FF2B5EF4-FFF2-40B4-BE49-F238E27FC236}">
                <a16:creationId xmlns:a16="http://schemas.microsoft.com/office/drawing/2014/main" id="{E1043954-97B2-4040-A670-AE271AC08FC7}"/>
              </a:ext>
              <a:ext uri="{C183D7F6-B498-43B3-948B-1728B52AA6E4}">
                <adec:decorative xmlns:adec="http://schemas.microsoft.com/office/drawing/2017/decorative" val="1"/>
              </a:ext>
            </a:extLst>
          </p:cNvPr>
          <p:cNvSpPr>
            <a:spLocks noGrp="1"/>
          </p:cNvSpPr>
          <p:nvPr>
            <p:ph type="pic" sz="quarter" idx="22" hasCustomPrompt="1"/>
          </p:nvPr>
        </p:nvSpPr>
        <p:spPr>
          <a:xfrm>
            <a:off x="4332526" y="1799270"/>
            <a:ext cx="3533775" cy="3249911"/>
          </a:xfrm>
          <a:pattFill prst="wdUpDiag">
            <a:fgClr>
              <a:schemeClr val="bg1">
                <a:lumMod val="95000"/>
              </a:schemeClr>
            </a:fgClr>
            <a:bgClr>
              <a:schemeClr val="bg1"/>
            </a:bgClr>
          </a:pattFill>
        </p:spPr>
        <p:txBody>
          <a:bodyPr/>
          <a:lstStyle/>
          <a:p>
            <a:r>
              <a:rPr lang="en-GB"/>
              <a:t> </a:t>
            </a:r>
          </a:p>
        </p:txBody>
      </p:sp>
      <p:sp>
        <p:nvSpPr>
          <p:cNvPr id="13" name="Photo 3">
            <a:extLst>
              <a:ext uri="{FF2B5EF4-FFF2-40B4-BE49-F238E27FC236}">
                <a16:creationId xmlns:a16="http://schemas.microsoft.com/office/drawing/2014/main" id="{DC242FF5-44F5-4493-B265-B40F2BCB4A20}"/>
              </a:ext>
              <a:ext uri="{C183D7F6-B498-43B3-948B-1728B52AA6E4}">
                <adec:decorative xmlns:adec="http://schemas.microsoft.com/office/drawing/2017/decorative" val="1"/>
              </a:ext>
            </a:extLst>
          </p:cNvPr>
          <p:cNvSpPr>
            <a:spLocks noGrp="1"/>
          </p:cNvSpPr>
          <p:nvPr>
            <p:ph type="pic" sz="quarter" idx="23" hasCustomPrompt="1"/>
          </p:nvPr>
        </p:nvSpPr>
        <p:spPr>
          <a:xfrm>
            <a:off x="8222141" y="1799270"/>
            <a:ext cx="3533775" cy="3249911"/>
          </a:xfrm>
          <a:pattFill prst="wdUpDiag">
            <a:fgClr>
              <a:schemeClr val="bg1">
                <a:lumMod val="95000"/>
              </a:schemeClr>
            </a:fgClr>
            <a:bgClr>
              <a:schemeClr val="bg1"/>
            </a:bgClr>
          </a:pattFill>
        </p:spPr>
        <p:txBody>
          <a:bodyPr/>
          <a:lstStyle/>
          <a:p>
            <a:r>
              <a:rPr lang="en-GB"/>
              <a:t> </a:t>
            </a:r>
          </a:p>
        </p:txBody>
      </p:sp>
      <p:sp>
        <p:nvSpPr>
          <p:cNvPr id="16" name="Slide Number">
            <a:extLst>
              <a:ext uri="{FF2B5EF4-FFF2-40B4-BE49-F238E27FC236}">
                <a16:creationId xmlns:a16="http://schemas.microsoft.com/office/drawing/2014/main" id="{A4133BC2-693B-4A35-8701-508C00137D0A}"/>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11" name="Classification">
            <a:extLst>
              <a:ext uri="{FF2B5EF4-FFF2-40B4-BE49-F238E27FC236}">
                <a16:creationId xmlns:a16="http://schemas.microsoft.com/office/drawing/2014/main" id="{45063E99-A35F-44B6-9054-465C2C8C64DA}"/>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14" name="Ipsos Logo">
            <a:extLst>
              <a:ext uri="{FF2B5EF4-FFF2-40B4-BE49-F238E27FC236}">
                <a16:creationId xmlns:a16="http://schemas.microsoft.com/office/drawing/2014/main" id="{78C958C3-C11B-408B-A735-98B5ED534F7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
        <p:nvSpPr>
          <p:cNvPr id="3" name="Base &amp; Source">
            <a:extLst>
              <a:ext uri="{FF2B5EF4-FFF2-40B4-BE49-F238E27FC236}">
                <a16:creationId xmlns:a16="http://schemas.microsoft.com/office/drawing/2014/main" id="{6C85EED2-C5AC-BB4C-4091-FC5966A12D50}"/>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bg1"/>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pic>
        <p:nvPicPr>
          <p:cNvPr id="4" name="Picture 3">
            <a:extLst>
              <a:ext uri="{FF2B5EF4-FFF2-40B4-BE49-F238E27FC236}">
                <a16:creationId xmlns:a16="http://schemas.microsoft.com/office/drawing/2014/main" id="{37136057-8284-32B2-F37B-C513ABE0F2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82287" y="6167127"/>
            <a:ext cx="1527786" cy="446399"/>
          </a:xfrm>
          <a:prstGeom prst="rect">
            <a:avLst/>
          </a:prstGeom>
        </p:spPr>
      </p:pic>
    </p:spTree>
    <p:extLst>
      <p:ext uri="{BB962C8B-B14F-4D97-AF65-F5344CB8AC3E}">
        <p14:creationId xmlns:p14="http://schemas.microsoft.com/office/powerpoint/2010/main" val="4062499322"/>
      </p:ext>
    </p:extLst>
  </p:cSld>
  <p:clrMapOvr>
    <a:masterClrMapping/>
  </p:clrMapOvr>
  <p:extLst>
    <p:ext uri="{DCECCB84-F9BA-43D5-87BE-67443E8EF086}">
      <p15:sldGuideLst xmlns:p15="http://schemas.microsoft.com/office/powerpoint/2012/main">
        <p15:guide id="4" orient="horz" pos="630">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bg2"/>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p:nvPr>
        </p:nvSpPr>
        <p:spPr>
          <a:xfrm>
            <a:off x="450002" y="397173"/>
            <a:ext cx="9341699" cy="775597"/>
          </a:xfrm>
        </p:spPr>
        <p:txBody>
          <a:bodyPr/>
          <a:lstStyle>
            <a:lvl1pPr>
              <a:defRPr>
                <a:solidFill>
                  <a:schemeClr val="bg1"/>
                </a:solidFill>
              </a:defRPr>
            </a:lvl1pPr>
          </a:lstStyle>
          <a:p>
            <a:r>
              <a:rPr lang="en-US"/>
              <a:t>Click to edit Master title style</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2" y="2594755"/>
            <a:ext cx="7524198" cy="2636591"/>
          </a:xfrm>
        </p:spPr>
        <p:txBody>
          <a:bodyPr anchor="t">
            <a:normAutofit/>
          </a:bodyPr>
          <a:lstStyle>
            <a:lvl1pPr marL="0" indent="0">
              <a:buNone/>
              <a:defRPr sz="1575">
                <a:solidFill>
                  <a:schemeClr val="bg1"/>
                </a:solidFill>
              </a:defRPr>
            </a:lvl1pPr>
          </a:lstStyle>
          <a:p>
            <a:pPr lvl="0"/>
            <a:r>
              <a:rPr lang="en-GB"/>
              <a:t>Insert your quote here</a:t>
            </a:r>
          </a:p>
        </p:txBody>
      </p:sp>
      <p:sp>
        <p:nvSpPr>
          <p:cNvPr id="11" name="Slide Number">
            <a:extLst>
              <a:ext uri="{FF2B5EF4-FFF2-40B4-BE49-F238E27FC236}">
                <a16:creationId xmlns:a16="http://schemas.microsoft.com/office/drawing/2014/main" id="{6663AFFB-0329-45CD-AF49-17FFCA2411DA}"/>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bg1"/>
                </a:solidFill>
                <a:latin typeface="+mj-lt"/>
              </a:defRPr>
            </a:lvl1pPr>
          </a:lstStyle>
          <a:p>
            <a:fld id="{D61AABEC-672F-4B68-B914-690DA978312C}" type="slidenum">
              <a:rPr lang="en-GB" smtClean="0"/>
              <a:pPr/>
              <a:t>‹#›</a:t>
            </a:fld>
            <a:r>
              <a:rPr lang="en-GB"/>
              <a:t>  </a:t>
            </a:r>
          </a:p>
        </p:txBody>
      </p:sp>
      <p:sp>
        <p:nvSpPr>
          <p:cNvPr id="10" name="Classification">
            <a:extLst>
              <a:ext uri="{FF2B5EF4-FFF2-40B4-BE49-F238E27FC236}">
                <a16:creationId xmlns:a16="http://schemas.microsoft.com/office/drawing/2014/main" id="{3E26572D-12C7-403B-B402-F5696EC178EB}"/>
              </a:ext>
              <a:ext uri="{C183D7F6-B498-43B3-948B-1728B52AA6E4}">
                <adec:decorative xmlns:adec="http://schemas.microsoft.com/office/drawing/2017/decorative" val="1"/>
              </a:ext>
            </a:extLst>
          </p:cNvPr>
          <p:cNvSpPr txBox="1">
            <a:spLocks/>
          </p:cNvSpPr>
          <p:nvPr/>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8" name="Ipsos Logo">
            <a:extLst>
              <a:ext uri="{FF2B5EF4-FFF2-40B4-BE49-F238E27FC236}">
                <a16:creationId xmlns:a16="http://schemas.microsoft.com/office/drawing/2014/main" id="{8A48725C-F1B5-428C-8EF9-637AA22D07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
        <p:nvSpPr>
          <p:cNvPr id="2" name="Base &amp; Source">
            <a:extLst>
              <a:ext uri="{FF2B5EF4-FFF2-40B4-BE49-F238E27FC236}">
                <a16:creationId xmlns:a16="http://schemas.microsoft.com/office/drawing/2014/main" id="{C59B0A98-AE02-ED9D-25CE-1B5EDFDE017E}"/>
              </a:ext>
            </a:extLst>
          </p:cNvPr>
          <p:cNvSpPr>
            <a:spLocks noGrp="1"/>
          </p:cNvSpPr>
          <p:nvPr>
            <p:ph type="body" sz="quarter" idx="18" hasCustomPrompt="1"/>
          </p:nvPr>
        </p:nvSpPr>
        <p:spPr>
          <a:xfrm>
            <a:off x="452900" y="6093602"/>
            <a:ext cx="9694403" cy="70242"/>
          </a:xfrm>
        </p:spPr>
        <p:txBody>
          <a:bodyPr wrap="square" lIns="0" anchor="b">
            <a:spAutoFit/>
          </a:bodyPr>
          <a:lstStyle>
            <a:lvl1pPr marL="0" indent="0" algn="l">
              <a:buNone/>
              <a:defRPr sz="450" b="0" i="1">
                <a:solidFill>
                  <a:schemeClr val="bg1"/>
                </a:solidFill>
              </a:defRPr>
            </a:lvl1pPr>
            <a:lvl2pPr marL="75012" indent="0">
              <a:buNone/>
              <a:defRPr/>
            </a:lvl2pPr>
            <a:lvl3pPr marL="305411" indent="0">
              <a:buNone/>
              <a:defRPr/>
            </a:lvl3pPr>
            <a:lvl4pPr marL="426861" indent="0">
              <a:buNone/>
              <a:defRPr/>
            </a:lvl4pPr>
            <a:lvl5pPr marL="581353" indent="0">
              <a:buNone/>
              <a:defRPr/>
            </a:lvl5pPr>
          </a:lstStyle>
          <a:p>
            <a:pPr lvl="0"/>
            <a:r>
              <a:rPr lang="en-GB"/>
              <a:t>Base and source info (delete if not necessary)</a:t>
            </a:r>
          </a:p>
        </p:txBody>
      </p:sp>
      <p:pic>
        <p:nvPicPr>
          <p:cNvPr id="5" name="Picture 4">
            <a:extLst>
              <a:ext uri="{FF2B5EF4-FFF2-40B4-BE49-F238E27FC236}">
                <a16:creationId xmlns:a16="http://schemas.microsoft.com/office/drawing/2014/main" id="{C325E66C-9C6A-6080-3BA6-99D45D4BE5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82287" y="6167127"/>
            <a:ext cx="1527786" cy="446399"/>
          </a:xfrm>
          <a:prstGeom prst="rect">
            <a:avLst/>
          </a:prstGeom>
        </p:spPr>
      </p:pic>
    </p:spTree>
    <p:extLst>
      <p:ext uri="{BB962C8B-B14F-4D97-AF65-F5344CB8AC3E}">
        <p14:creationId xmlns:p14="http://schemas.microsoft.com/office/powerpoint/2010/main" val="785356965"/>
      </p:ext>
    </p:extLst>
  </p:cSld>
  <p:clrMapOvr>
    <a:masterClrMapping/>
  </p:clrMapOvr>
  <p:extLst>
    <p:ext uri="{DCECCB84-F9BA-43D5-87BE-67443E8EF086}">
      <p15:sldGuideLst xmlns:p15="http://schemas.microsoft.com/office/powerpoint/2012/main">
        <p15:guide id="4" orient="horz" pos="630">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am - white background">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1" y="1784352"/>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 name="Photo 1">
            <a:extLst>
              <a:ext uri="{FF2B5EF4-FFF2-40B4-BE49-F238E27FC236}">
                <a16:creationId xmlns:a16="http://schemas.microsoft.com/office/drawing/2014/main" id="{D29AB0E7-CA31-4A74-99A1-D377A0137CBB}"/>
              </a:ext>
              <a:ext uri="{C183D7F6-B498-43B3-948B-1728B52AA6E4}">
                <adec:decorative xmlns:adec="http://schemas.microsoft.com/office/drawing/2017/decorative" val="1"/>
              </a:ext>
            </a:extLst>
          </p:cNvPr>
          <p:cNvSpPr>
            <a:spLocks noGrp="1"/>
          </p:cNvSpPr>
          <p:nvPr>
            <p:ph type="pic" sz="quarter" idx="19"/>
          </p:nvPr>
        </p:nvSpPr>
        <p:spPr>
          <a:xfrm>
            <a:off x="44291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2"/>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19" name="Photo 2">
            <a:extLst>
              <a:ext uri="{FF2B5EF4-FFF2-40B4-BE49-F238E27FC236}">
                <a16:creationId xmlns:a16="http://schemas.microsoft.com/office/drawing/2014/main" id="{AB50A41D-7303-4EC5-A88F-0DEBCCAAC491}"/>
              </a:ext>
              <a:ext uri="{C183D7F6-B498-43B3-948B-1728B52AA6E4}">
                <adec:decorative xmlns:adec="http://schemas.microsoft.com/office/drawing/2017/decorative" val="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2" y="1784352"/>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3" name="Photo 3">
            <a:extLst>
              <a:ext uri="{FF2B5EF4-FFF2-40B4-BE49-F238E27FC236}">
                <a16:creationId xmlns:a16="http://schemas.microsoft.com/office/drawing/2014/main" id="{9E21ED7F-5AD8-40F3-BB14-A9A4F3348D3F}"/>
              </a:ext>
              <a:ext uri="{C183D7F6-B498-43B3-948B-1728B52AA6E4}">
                <adec:decorative xmlns:adec="http://schemas.microsoft.com/office/drawing/2017/decorative" val="1"/>
              </a:ext>
            </a:extLst>
          </p:cNvPr>
          <p:cNvSpPr>
            <a:spLocks noGrp="1"/>
          </p:cNvSpPr>
          <p:nvPr>
            <p:ph type="pic" sz="quarter" idx="27"/>
          </p:nvPr>
        </p:nvSpPr>
        <p:spPr>
          <a:xfrm>
            <a:off x="433565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19" y="1796353"/>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6" name="Photo 4">
            <a:extLst>
              <a:ext uri="{FF2B5EF4-FFF2-40B4-BE49-F238E27FC236}">
                <a16:creationId xmlns:a16="http://schemas.microsoft.com/office/drawing/2014/main" id="{83AB40FE-E4CF-4BDA-ABA9-D8845CD02FCC}"/>
              </a:ext>
              <a:ext uri="{C183D7F6-B498-43B3-948B-1728B52AA6E4}">
                <adec:decorative xmlns:adec="http://schemas.microsoft.com/office/drawing/2017/decorative" val="1"/>
              </a:ext>
            </a:extLst>
          </p:cNvPr>
          <p:cNvSpPr>
            <a:spLocks noGrp="1"/>
          </p:cNvSpPr>
          <p:nvPr>
            <p:ph type="pic" sz="quarter" idx="30"/>
          </p:nvPr>
        </p:nvSpPr>
        <p:spPr>
          <a:xfrm>
            <a:off x="628201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1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90" y="1796353"/>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9" name="Photo 5">
            <a:extLst>
              <a:ext uri="{FF2B5EF4-FFF2-40B4-BE49-F238E27FC236}">
                <a16:creationId xmlns:a16="http://schemas.microsoft.com/office/drawing/2014/main" id="{EAF94D1A-98C5-4874-9015-B7AF58D2BA46}"/>
              </a:ext>
              <a:ext uri="{C183D7F6-B498-43B3-948B-1728B52AA6E4}">
                <adec:decorative xmlns:adec="http://schemas.microsoft.com/office/drawing/2017/decorative" val="1"/>
              </a:ext>
            </a:extLst>
          </p:cNvPr>
          <p:cNvSpPr>
            <a:spLocks noGrp="1"/>
          </p:cNvSpPr>
          <p:nvPr>
            <p:ph type="pic" sz="quarter" idx="33"/>
          </p:nvPr>
        </p:nvSpPr>
        <p:spPr>
          <a:xfrm>
            <a:off x="822839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9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8" y="1782838"/>
            <a:ext cx="1573660" cy="256477"/>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2" name="Photo 6">
            <a:extLst>
              <a:ext uri="{FF2B5EF4-FFF2-40B4-BE49-F238E27FC236}">
                <a16:creationId xmlns:a16="http://schemas.microsoft.com/office/drawing/2014/main" id="{4464911A-104B-4D7E-A613-A2D8C8B9252E}"/>
              </a:ext>
              <a:ext uri="{C183D7F6-B498-43B3-948B-1728B52AA6E4}">
                <adec:decorative xmlns:adec="http://schemas.microsoft.com/office/drawing/2017/decorative" val="1"/>
              </a:ext>
            </a:extLst>
          </p:cNvPr>
          <p:cNvSpPr>
            <a:spLocks noGrp="1"/>
          </p:cNvSpPr>
          <p:nvPr>
            <p:ph type="pic" sz="quarter" idx="36"/>
          </p:nvPr>
        </p:nvSpPr>
        <p:spPr>
          <a:xfrm>
            <a:off x="10174758"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8" y="4044486"/>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6" name="Slide Number">
            <a:extLst>
              <a:ext uri="{FF2B5EF4-FFF2-40B4-BE49-F238E27FC236}">
                <a16:creationId xmlns:a16="http://schemas.microsoft.com/office/drawing/2014/main" id="{DFFBBC18-CDF1-406F-A4A7-B89B333F2BF6}"/>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58147574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Empty">
    <p:bg>
      <p:bgPr>
        <a:solidFill>
          <a:schemeClr val="bg2"/>
        </a:solidFill>
        <a:effectLst/>
      </p:bgPr>
    </p:bg>
    <p:spTree>
      <p:nvGrpSpPr>
        <p:cNvPr id="1" name=""/>
        <p:cNvGrpSpPr/>
        <p:nvPr/>
      </p:nvGrpSpPr>
      <p:grpSpPr>
        <a:xfrm>
          <a:off x="0" y="0"/>
          <a:ext cx="0" cy="0"/>
          <a:chOff x="0" y="0"/>
          <a:chExt cx="0" cy="0"/>
        </a:xfrm>
      </p:grpSpPr>
      <p:sp>
        <p:nvSpPr>
          <p:cNvPr id="6" name="White Background">
            <a:extLst>
              <a:ext uri="{FF2B5EF4-FFF2-40B4-BE49-F238E27FC236}">
                <a16:creationId xmlns:a16="http://schemas.microsoft.com/office/drawing/2014/main" id="{106595BE-8670-4A5F-B6E3-C00B54377605}"/>
              </a:ext>
              <a:ext uri="{C183D7F6-B498-43B3-948B-1728B52AA6E4}">
                <adec:decorative xmlns:adec="http://schemas.microsoft.com/office/drawing/2017/decorative" val="1"/>
              </a:ext>
            </a:extLst>
          </p:cNvPr>
          <p:cNvSpPr/>
          <p:nvPr/>
        </p:nvSpPr>
        <p:spPr>
          <a:xfrm>
            <a:off x="6096001"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Slide Number">
            <a:extLst>
              <a:ext uri="{FF2B5EF4-FFF2-40B4-BE49-F238E27FC236}">
                <a16:creationId xmlns:a16="http://schemas.microsoft.com/office/drawing/2014/main" id="{EF19123C-FC8B-4C07-A0FB-50916C915FB9}"/>
              </a:ext>
              <a:ext uri="{C183D7F6-B498-43B3-948B-1728B52AA6E4}">
                <adec:decorative xmlns:adec="http://schemas.microsoft.com/office/drawing/2017/decorative" val="1"/>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Classification">
            <a:extLst>
              <a:ext uri="{FF2B5EF4-FFF2-40B4-BE49-F238E27FC236}">
                <a16:creationId xmlns:a16="http://schemas.microsoft.com/office/drawing/2014/main" id="{5E0B4EB2-A91E-79EB-ACDA-1238E9067C99}"/>
              </a:ext>
              <a:ext uri="{C183D7F6-B498-43B3-948B-1728B52AA6E4}">
                <adec:decorative xmlns:adec="http://schemas.microsoft.com/office/drawing/2017/decorative" val="1"/>
              </a:ext>
            </a:extLst>
          </p:cNvPr>
          <p:cNvSpPr txBox="1">
            <a:spLocks/>
          </p:cNvSpPr>
          <p:nvPr userDrawn="1"/>
        </p:nvSpPr>
        <p:spPr>
          <a:xfrm>
            <a:off x="817202" y="6542667"/>
            <a:ext cx="2598468" cy="69250"/>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50">
                <a:solidFill>
                  <a:schemeClr val="bg1"/>
                </a:solidFill>
              </a:rPr>
              <a:t>© Ipsos | &lt;INSERT PROJECT TITLE HERE&gt; | &lt;INSERT DATE&gt; | Version 1 | Internal/Client Use Only</a:t>
            </a:r>
            <a:endParaRPr lang="en-US" sz="450">
              <a:solidFill>
                <a:schemeClr val="bg1"/>
              </a:solidFill>
            </a:endParaRPr>
          </a:p>
        </p:txBody>
      </p:sp>
      <p:pic>
        <p:nvPicPr>
          <p:cNvPr id="7" name="Ipsos Logo">
            <a:extLst>
              <a:ext uri="{FF2B5EF4-FFF2-40B4-BE49-F238E27FC236}">
                <a16:creationId xmlns:a16="http://schemas.microsoft.com/office/drawing/2014/main" id="{B85F766D-BBA4-4DFC-AB5B-7DD1C15CBEB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spTree>
    <p:extLst>
      <p:ext uri="{BB962C8B-B14F-4D97-AF65-F5344CB8AC3E}">
        <p14:creationId xmlns:p14="http://schemas.microsoft.com/office/powerpoint/2010/main" val="232819648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End">
    <p:bg>
      <p:bgPr>
        <a:solidFill>
          <a:schemeClr val="accent1"/>
        </a:solidFill>
        <a:effectLst/>
      </p:bgPr>
    </p:bg>
    <p:spTree>
      <p:nvGrpSpPr>
        <p:cNvPr id="1" name=""/>
        <p:cNvGrpSpPr/>
        <p:nvPr/>
      </p:nvGrpSpPr>
      <p:grpSpPr>
        <a:xfrm>
          <a:off x="0" y="0"/>
          <a:ext cx="0" cy="0"/>
          <a:chOff x="0" y="0"/>
          <a:chExt cx="0" cy="0"/>
        </a:xfrm>
      </p:grpSpPr>
      <p:sp>
        <p:nvSpPr>
          <p:cNvPr id="29" name="Stripe 1">
            <a:extLst>
              <a:ext uri="{FF2B5EF4-FFF2-40B4-BE49-F238E27FC236}">
                <a16:creationId xmlns:a16="http://schemas.microsoft.com/office/drawing/2014/main" id="{7F299C1D-1251-47CF-8DC0-0B896E12FCE0}"/>
              </a:ext>
              <a:ext uri="{C183D7F6-B498-43B3-948B-1728B52AA6E4}">
                <adec:decorative xmlns:adec="http://schemas.microsoft.com/office/drawing/2017/decorative" val="1"/>
              </a:ext>
            </a:extLst>
          </p:cNvPr>
          <p:cNvSpPr/>
          <p:nvPr/>
        </p:nvSpPr>
        <p:spPr bwMode="ltGray">
          <a:xfrm rot="18932423">
            <a:off x="2101012" y="2821243"/>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Stripe 2">
            <a:extLst>
              <a:ext uri="{FF2B5EF4-FFF2-40B4-BE49-F238E27FC236}">
                <a16:creationId xmlns:a16="http://schemas.microsoft.com/office/drawing/2014/main" id="{C687F725-9BAA-4FDE-BF5B-B39EF6EA033C}"/>
              </a:ext>
              <a:ext uri="{C183D7F6-B498-43B3-948B-1728B52AA6E4}">
                <adec:decorative xmlns:adec="http://schemas.microsoft.com/office/drawing/2017/decorative" val="1"/>
              </a:ext>
            </a:extLst>
          </p:cNvPr>
          <p:cNvSpPr/>
          <p:nvPr/>
        </p:nvSpPr>
        <p:spPr bwMode="ltGray">
          <a:xfrm rot="18932423">
            <a:off x="4731457" y="3460933"/>
            <a:ext cx="9203498"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Contact 1">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70" y="3079898"/>
            <a:ext cx="2358708" cy="1511301"/>
          </a:xfrm>
        </p:spPr>
        <p:txBody>
          <a:bodyPr/>
          <a:lstStyle>
            <a:lvl1pPr>
              <a:spcBef>
                <a:spcPts val="0"/>
              </a:spcBef>
              <a:spcAft>
                <a:spcPts val="0"/>
              </a:spcAft>
              <a:defRPr sz="675">
                <a:solidFill>
                  <a:schemeClr val="bg1"/>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US"/>
              <a:t>Name:</a:t>
            </a:r>
          </a:p>
          <a:p>
            <a:pPr lvl="0"/>
            <a:r>
              <a:rPr lang="en-US"/>
              <a:t>Details:</a:t>
            </a:r>
          </a:p>
        </p:txBody>
      </p:sp>
      <p:sp>
        <p:nvSpPr>
          <p:cNvPr id="10" name="Contact 2">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30" y="3079898"/>
            <a:ext cx="2358708" cy="1511301"/>
          </a:xfrm>
        </p:spPr>
        <p:txBody>
          <a:bodyPr/>
          <a:lstStyle>
            <a:lvl1pPr>
              <a:spcBef>
                <a:spcPts val="0"/>
              </a:spcBef>
              <a:spcAft>
                <a:spcPts val="0"/>
              </a:spcAft>
              <a:defRPr sz="675">
                <a:solidFill>
                  <a:schemeClr val="bg1"/>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US"/>
              <a:t>Name:</a:t>
            </a:r>
          </a:p>
          <a:p>
            <a:pPr lvl="0"/>
            <a:r>
              <a:rPr lang="en-US"/>
              <a:t>Details:</a:t>
            </a:r>
          </a:p>
        </p:txBody>
      </p:sp>
      <p:pic>
        <p:nvPicPr>
          <p:cNvPr id="8" name="Ipsos Logo">
            <a:extLst>
              <a:ext uri="{FF2B5EF4-FFF2-40B4-BE49-F238E27FC236}">
                <a16:creationId xmlns:a16="http://schemas.microsoft.com/office/drawing/2014/main" id="{579EF6FF-5AF3-51D5-4C95-FF4CE4457E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pic>
        <p:nvPicPr>
          <p:cNvPr id="2" name="Picture 1">
            <a:extLst>
              <a:ext uri="{FF2B5EF4-FFF2-40B4-BE49-F238E27FC236}">
                <a16:creationId xmlns:a16="http://schemas.microsoft.com/office/drawing/2014/main" id="{101DDE5F-5850-A2B5-A422-DAF1DAA4C8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82287" y="6167127"/>
            <a:ext cx="1527786" cy="446399"/>
          </a:xfrm>
          <a:prstGeom prst="rect">
            <a:avLst/>
          </a:prstGeom>
        </p:spPr>
      </p:pic>
    </p:spTree>
    <p:extLst>
      <p:ext uri="{BB962C8B-B14F-4D97-AF65-F5344CB8AC3E}">
        <p14:creationId xmlns:p14="http://schemas.microsoft.com/office/powerpoint/2010/main" val="12632824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_image_stripes">
    <p:bg>
      <p:bgPr>
        <a:solidFill>
          <a:schemeClr val="bg2"/>
        </a:solidFill>
        <a:effectLst/>
      </p:bgPr>
    </p:bg>
    <p:spTree>
      <p:nvGrpSpPr>
        <p:cNvPr id="1" name=""/>
        <p:cNvGrpSpPr/>
        <p:nvPr/>
      </p:nvGrpSpPr>
      <p:grpSpPr>
        <a:xfrm>
          <a:off x="0" y="0"/>
          <a:ext cx="0" cy="0"/>
          <a:chOff x="0" y="0"/>
          <a:chExt cx="0" cy="0"/>
        </a:xfrm>
      </p:grpSpPr>
      <p:sp>
        <p:nvSpPr>
          <p:cNvPr id="10" name="Stripe 1">
            <a:extLst>
              <a:ext uri="{FF2B5EF4-FFF2-40B4-BE49-F238E27FC236}">
                <a16:creationId xmlns:a16="http://schemas.microsoft.com/office/drawing/2014/main" id="{8A63C613-E08A-438C-B4BB-1DB152FC6184}"/>
              </a:ext>
              <a:ext uri="{C183D7F6-B498-43B3-948B-1728B52AA6E4}">
                <adec:decorative xmlns:adec="http://schemas.microsoft.com/office/drawing/2017/decorative" val="1"/>
              </a:ext>
            </a:extLst>
          </p:cNvPr>
          <p:cNvSpPr/>
          <p:nvPr/>
        </p:nvSpPr>
        <p:spPr bwMode="ltGray">
          <a:xfrm rot="18932423">
            <a:off x="2101012" y="2821243"/>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 name="Stripe 2">
            <a:extLst>
              <a:ext uri="{FF2B5EF4-FFF2-40B4-BE49-F238E27FC236}">
                <a16:creationId xmlns:a16="http://schemas.microsoft.com/office/drawing/2014/main" id="{6383E713-552E-43B2-8CD2-158B32053AC8}"/>
              </a:ext>
              <a:ext uri="{C183D7F6-B498-43B3-948B-1728B52AA6E4}">
                <adec:decorative xmlns:adec="http://schemas.microsoft.com/office/drawing/2017/decorative" val="1"/>
              </a:ext>
            </a:extLst>
          </p:cNvPr>
          <p:cNvSpPr/>
          <p:nvPr/>
        </p:nvSpPr>
        <p:spPr bwMode="ltGray">
          <a:xfrm rot="18932423">
            <a:off x="4731457" y="3460933"/>
            <a:ext cx="9203498"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2" name="Contact 1">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70" y="3079898"/>
            <a:ext cx="2358708" cy="1511301"/>
          </a:xfrm>
        </p:spPr>
        <p:txBody>
          <a:bodyPr/>
          <a:lstStyle>
            <a:lvl1pPr>
              <a:spcBef>
                <a:spcPts val="0"/>
              </a:spcBef>
              <a:spcAft>
                <a:spcPts val="0"/>
              </a:spcAft>
              <a:defRPr sz="675">
                <a:solidFill>
                  <a:schemeClr val="bg1"/>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US"/>
              <a:t>Name:</a:t>
            </a:r>
          </a:p>
          <a:p>
            <a:pPr lvl="0"/>
            <a:r>
              <a:rPr lang="en-US"/>
              <a:t>Details:</a:t>
            </a:r>
          </a:p>
        </p:txBody>
      </p:sp>
      <p:sp>
        <p:nvSpPr>
          <p:cNvPr id="16" name="Contact 2">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30" y="3079898"/>
            <a:ext cx="2358708" cy="1511301"/>
          </a:xfrm>
        </p:spPr>
        <p:txBody>
          <a:bodyPr/>
          <a:lstStyle>
            <a:lvl1pPr>
              <a:spcBef>
                <a:spcPts val="0"/>
              </a:spcBef>
              <a:spcAft>
                <a:spcPts val="0"/>
              </a:spcAft>
              <a:defRPr sz="675">
                <a:solidFill>
                  <a:schemeClr val="bg1"/>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US"/>
              <a:t>Name:</a:t>
            </a:r>
          </a:p>
          <a:p>
            <a:pPr lvl="0"/>
            <a:r>
              <a:rPr lang="en-US"/>
              <a:t>Details:</a:t>
            </a:r>
          </a:p>
        </p:txBody>
      </p:sp>
      <p:pic>
        <p:nvPicPr>
          <p:cNvPr id="7" name="Ipsos Logo">
            <a:extLst>
              <a:ext uri="{FF2B5EF4-FFF2-40B4-BE49-F238E27FC236}">
                <a16:creationId xmlns:a16="http://schemas.microsoft.com/office/drawing/2014/main" id="{DE64C43F-2729-F129-449A-4394649665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3" y="6165853"/>
            <a:ext cx="492636" cy="447675"/>
          </a:xfrm>
          <a:prstGeom prst="rect">
            <a:avLst/>
          </a:prstGeom>
        </p:spPr>
      </p:pic>
      <p:pic>
        <p:nvPicPr>
          <p:cNvPr id="2" name="Picture 1">
            <a:extLst>
              <a:ext uri="{FF2B5EF4-FFF2-40B4-BE49-F238E27FC236}">
                <a16:creationId xmlns:a16="http://schemas.microsoft.com/office/drawing/2014/main" id="{167C530D-962D-81C6-C644-ADAE1BB637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82287" y="6167127"/>
            <a:ext cx="1527786" cy="446399"/>
          </a:xfrm>
          <a:prstGeom prst="rect">
            <a:avLst/>
          </a:prstGeom>
        </p:spPr>
      </p:pic>
    </p:spTree>
    <p:extLst>
      <p:ext uri="{BB962C8B-B14F-4D97-AF65-F5344CB8AC3E}">
        <p14:creationId xmlns:p14="http://schemas.microsoft.com/office/powerpoint/2010/main" val="195874255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17965519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96312471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127997"/>
            <a:ext cx="154026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Tree>
    <p:extLst>
      <p:ext uri="{BB962C8B-B14F-4D97-AF65-F5344CB8AC3E}">
        <p14:creationId xmlns:p14="http://schemas.microsoft.com/office/powerpoint/2010/main" val="1050632701"/>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374219"/>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77339517"/>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127997"/>
            <a:ext cx="1695772" cy="49244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97207069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374219"/>
            <a:ext cx="434696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425589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251108"/>
            <a:ext cx="260071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685953165"/>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79729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67377182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55622482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89128630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286344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66757629"/>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252189173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797373000"/>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8698284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59035124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0087065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6708996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159235624"/>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10147424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Detailed layout text">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5A8724-4541-9190-19BE-6AFAB2B027F2}"/>
              </a:ext>
            </a:extLst>
          </p:cNvPr>
          <p:cNvSpPr/>
          <p:nvPr userDrawn="1"/>
        </p:nvSpPr>
        <p:spPr>
          <a:xfrm>
            <a:off x="0" y="-25400"/>
            <a:ext cx="12192000" cy="6883400"/>
          </a:xfrm>
          <a:custGeom>
            <a:avLst/>
            <a:gdLst>
              <a:gd name="connsiteX0" fmla="*/ 450504 w 12192000"/>
              <a:gd name="connsiteY0" fmla="*/ 1 h 6883400"/>
              <a:gd name="connsiteX1" fmla="*/ 450504 w 12192000"/>
              <a:gd name="connsiteY1" fmla="*/ 5981738 h 6883400"/>
              <a:gd name="connsiteX2" fmla="*/ 2688430 w 12192000"/>
              <a:gd name="connsiteY2" fmla="*/ 5981738 h 6883400"/>
              <a:gd name="connsiteX3" fmla="*/ 3046104 w 12192000"/>
              <a:gd name="connsiteY3" fmla="*/ 5624064 h 6883400"/>
              <a:gd name="connsiteX4" fmla="*/ 3046104 w 12192000"/>
              <a:gd name="connsiteY4" fmla="*/ 1 h 6883400"/>
              <a:gd name="connsiteX5" fmla="*/ 0 w 12192000"/>
              <a:gd name="connsiteY5" fmla="*/ 0 h 6883400"/>
              <a:gd name="connsiteX6" fmla="*/ 12192000 w 12192000"/>
              <a:gd name="connsiteY6" fmla="*/ 0 h 6883400"/>
              <a:gd name="connsiteX7" fmla="*/ 12192000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450504" y="1"/>
                </a:moveTo>
                <a:lnTo>
                  <a:pt x="450504" y="5981738"/>
                </a:lnTo>
                <a:lnTo>
                  <a:pt x="2688430" y="5981738"/>
                </a:lnTo>
                <a:lnTo>
                  <a:pt x="3046104" y="5624064"/>
                </a:lnTo>
                <a:lnTo>
                  <a:pt x="3046104" y="1"/>
                </a:lnTo>
                <a:close/>
                <a:moveTo>
                  <a:pt x="0" y="0"/>
                </a:moveTo>
                <a:lnTo>
                  <a:pt x="12192000" y="0"/>
                </a:lnTo>
                <a:lnTo>
                  <a:pt x="12192000" y="6883400"/>
                </a:lnTo>
                <a:lnTo>
                  <a:pt x="0" y="6883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a:solidFill>
                <a:schemeClr val="tx1"/>
              </a:solidFill>
            </a:endParaRPr>
          </a:p>
        </p:txBody>
      </p:sp>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
        <p:nvSpPr>
          <p:cNvPr id="5" name="Classification">
            <a:extLst>
              <a:ext uri="{FF2B5EF4-FFF2-40B4-BE49-F238E27FC236}">
                <a16:creationId xmlns:a16="http://schemas.microsoft.com/office/drawing/2014/main" id="{B961AA34-75D9-C9A6-7BD0-9D60DE9B0DA1}"/>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6" name="Slide Number">
            <a:extLst>
              <a:ext uri="{FF2B5EF4-FFF2-40B4-BE49-F238E27FC236}">
                <a16:creationId xmlns:a16="http://schemas.microsoft.com/office/drawing/2014/main" id="{8DA8AF27-09F6-FB80-237B-0B39AE0982A5}"/>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7" name="Ipsos Logo">
            <a:extLst>
              <a:ext uri="{FF2B5EF4-FFF2-40B4-BE49-F238E27FC236}">
                <a16:creationId xmlns:a16="http://schemas.microsoft.com/office/drawing/2014/main" id="{138D959D-8813-58C7-EA34-969E4DADD7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8" name="Text Placeholder 11">
            <a:extLst>
              <a:ext uri="{FF2B5EF4-FFF2-40B4-BE49-F238E27FC236}">
                <a16:creationId xmlns:a16="http://schemas.microsoft.com/office/drawing/2014/main" id="{B947B3E0-7170-6F72-FE06-FA6FB195BC76}"/>
              </a:ext>
            </a:extLst>
          </p:cNvPr>
          <p:cNvSpPr>
            <a:spLocks noGrp="1"/>
          </p:cNvSpPr>
          <p:nvPr>
            <p:ph type="body" sz="quarter" idx="11" hasCustomPrompt="1"/>
          </p:nvPr>
        </p:nvSpPr>
        <p:spPr>
          <a:xfrm>
            <a:off x="558800" y="2362200"/>
            <a:ext cx="2317750" cy="1724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Change background colour to swap colours here</a:t>
            </a:r>
          </a:p>
        </p:txBody>
      </p:sp>
    </p:spTree>
    <p:extLst>
      <p:ext uri="{BB962C8B-B14F-4D97-AF65-F5344CB8AC3E}">
        <p14:creationId xmlns:p14="http://schemas.microsoft.com/office/powerpoint/2010/main" val="9878965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898247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03935037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396141651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682064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848703592"/>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262568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365530"/>
            <a:ext cx="4672238"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AI and the Future of the Global Chartered Accountancy Profession | April 2025 | Version 1 | External Use</a:t>
            </a: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3E29EF74-455B-BB39-180E-E2AFABF3D4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31882450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430483954"/>
      </p:ext>
    </p:extLst>
  </p:cSld>
  <p:clrMapOvr>
    <a:masterClrMapping/>
  </p:clrMapOvr>
  <p:hf hdr="0" ftr="0" dt="0"/>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1390091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18913403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470754428"/>
      </p:ext>
    </p:extLst>
  </p:cSld>
  <p:clrMapOvr>
    <a:masterClrMapping/>
  </p:clrMapOvr>
  <p:hf hdr="0" ftr="0" dt="0"/>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004887"/>
            <a:ext cx="1695772" cy="615553"/>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effectLst/>
              </a:rPr>
              <a:t>© Ipsos | AI and the Future of the Global Chartered Accountancy Profession | April 2025 | Version 1 | External Use</a:t>
            </a:r>
          </a:p>
          <a:p>
            <a:pPr algn="l"/>
            <a:endParaRPr lang="en-GB" sz="800" dirty="0">
              <a:solidFill>
                <a:schemeClr val="bg1"/>
              </a:solidFill>
              <a:effectLst/>
            </a:endParaRP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254496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image" Target="../media/image2.svg"/><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theme" Target="../theme/theme3.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image" Target="../media/image2.svg"/><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image" Target="../media/image1.png"/><Relationship Id="rId8"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theme" Target="../theme/theme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image" Target="../media/image2.sv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image" Target="../media/image1.png"/><Relationship Id="rId8"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34" Type="http://schemas.openxmlformats.org/officeDocument/2006/relationships/theme" Target="../theme/theme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image" Target="../media/image2.svg"/><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image" Target="../media/image1.png"/><Relationship Id="rId8" Type="http://schemas.openxmlformats.org/officeDocument/2006/relationships/slideLayout" Target="../slideLayouts/slideLayout14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34" Type="http://schemas.openxmlformats.org/officeDocument/2006/relationships/theme" Target="../theme/theme6.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slideLayout" Target="../slideLayouts/slideLayout196.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image" Target="../media/image2.svg"/><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image" Target="../media/image1.png"/><Relationship Id="rId8" Type="http://schemas.openxmlformats.org/officeDocument/2006/relationships/slideLayout" Target="../slideLayouts/slideLayout17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theme" Target="../theme/theme7.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image" Target="../media/image2.svg"/><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image" Target="../media/image1.png"/><Relationship Id="rId8" Type="http://schemas.openxmlformats.org/officeDocument/2006/relationships/slideLayout" Target="../slideLayouts/slideLayout2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97328"/>
            <a:ext cx="5408743"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97839013"/>
      </p:ext>
    </p:extLst>
  </p:cSld>
  <p:clrMap bg1="lt1" tx1="dk1" bg2="lt2" tx2="dk2" accent1="accent1" accent2="accent2" accent3="accent3" accent4="accent4" accent5="accent5" accent6="accent6" hlink="hlink" folHlink="folHlink"/>
  <p:sldLayoutIdLst>
    <p:sldLayoutId id="2147484379" r:id="rId1"/>
    <p:sldLayoutId id="2147484381"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3" r:id="rId20"/>
    <p:sldLayoutId id="2147484404" r:id="rId21"/>
    <p:sldLayoutId id="2147484405" r:id="rId22"/>
    <p:sldLayoutId id="2147484406" r:id="rId23"/>
    <p:sldLayoutId id="2147484407" r:id="rId24"/>
    <p:sldLayoutId id="2147484409" r:id="rId25"/>
    <p:sldLayoutId id="2147484410" r:id="rId26"/>
    <p:sldLayoutId id="2147484414" r:id="rId27"/>
    <p:sldLayoutId id="2147484411" r:id="rId28"/>
    <p:sldLayoutId id="2147484415" r:id="rId29"/>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userDrawn="1">
          <p15:clr>
            <a:srgbClr val="5ACBF0"/>
          </p15:clr>
        </p15:guide>
        <p15:guide id="42" pos="2109" userDrawn="1">
          <p15:clr>
            <a:srgbClr val="5ACBF0"/>
          </p15:clr>
        </p15:guide>
        <p15:guide id="43" pos="3942">
          <p15:clr>
            <a:srgbClr val="5ACBF0"/>
          </p15:clr>
        </p15:guide>
        <p15:guide id="45" pos="3741" userDrawn="1">
          <p15:clr>
            <a:srgbClr val="5ACBF0"/>
          </p15:clr>
        </p15:guide>
        <p15:guide id="46" pos="5568" userDrawn="1">
          <p15:clr>
            <a:srgbClr val="5ACBF0"/>
          </p15:clr>
        </p15:guide>
        <p15:guide id="47" pos="5770" userDrawn="1">
          <p15:clr>
            <a:srgbClr val="5ACBF0"/>
          </p15:clr>
        </p15:guide>
        <p15:guide id="53" orient="horz" pos="436" userDrawn="1">
          <p15:clr>
            <a:srgbClr val="9FCC3B"/>
          </p15:clr>
        </p15:guide>
        <p15:guide id="54" pos="279" userDrawn="1">
          <p15:clr>
            <a:srgbClr val="9FCC3B"/>
          </p15:clr>
        </p15:guide>
        <p15:guide id="55" pos="7401" userDrawn="1">
          <p15:clr>
            <a:srgbClr val="9FCC3B"/>
          </p15:clr>
        </p15:guide>
        <p15:guide id="56" orient="horz" pos="3747" userDrawn="1">
          <p15:clr>
            <a:srgbClr val="9FCC3B"/>
          </p15:clr>
        </p15:guide>
        <p15:guide id="57" orient="horz" pos="3884" userDrawn="1">
          <p15:clr>
            <a:srgbClr val="000000"/>
          </p15:clr>
        </p15:guide>
        <p15:guide id="58" orient="horz" pos="913" userDrawn="1">
          <p15:clr>
            <a:srgbClr val="C35EA4"/>
          </p15:clr>
        </p15:guide>
        <p15:guide id="59" orient="horz" pos="132" userDrawn="1">
          <p15:clr>
            <a:srgbClr val="000000"/>
          </p15:clr>
        </p15:guide>
        <p15:guide id="60" orient="horz" pos="3571" userDrawn="1">
          <p15:clr>
            <a:srgbClr val="5ACBF0"/>
          </p15:clr>
        </p15:guide>
        <p15:guide id="61" orient="horz" pos="4166" userDrawn="1">
          <p15:clr>
            <a:srgbClr val="000000"/>
          </p15:clr>
        </p15:guide>
        <p15:guide id="62" pos="140" userDrawn="1">
          <p15:clr>
            <a:srgbClr val="000000"/>
          </p15:clr>
        </p15:guide>
        <p15:guide id="63" pos="7537"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2" y="397173"/>
            <a:ext cx="9341699" cy="775597"/>
          </a:xfrm>
          <a:prstGeom prst="rect">
            <a:avLst/>
          </a:prstGeom>
        </p:spPr>
        <p:txBody>
          <a:bodyPr vert="horz" wrap="square" lIns="0" tIns="0" rIns="0" bIns="0" rtlCol="0" anchor="t">
            <a:noAutofit/>
          </a:bodyPr>
          <a:lstStyle/>
          <a:p>
            <a:r>
              <a:rPr lang="en-GB"/>
              <a:t>Slide title</a:t>
            </a:r>
            <a:br>
              <a:rPr lang="en-GB"/>
            </a:br>
            <a:r>
              <a:rPr lang="en-GB"/>
              <a:t>room for two lines</a:t>
            </a:r>
          </a:p>
        </p:txBody>
      </p:sp>
      <p:sp>
        <p:nvSpPr>
          <p:cNvPr id="3" name="Placeholder">
            <a:extLst>
              <a:ext uri="{FF2B5EF4-FFF2-40B4-BE49-F238E27FC236}">
                <a16:creationId xmlns:a16="http://schemas.microsoft.com/office/drawing/2014/main" id="{41F54BE0-878D-4EDE-9290-206FC15489D4}"/>
              </a:ext>
            </a:extLst>
          </p:cNvPr>
          <p:cNvSpPr>
            <a:spLocks noGrp="1"/>
          </p:cNvSpPr>
          <p:nvPr>
            <p:ph type="body" idx="1"/>
          </p:nvPr>
        </p:nvSpPr>
        <p:spPr>
          <a:xfrm>
            <a:off x="450003" y="1808821"/>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a:extLst>
              <a:ext uri="{FF2B5EF4-FFF2-40B4-BE49-F238E27FC236}">
                <a16:creationId xmlns:a16="http://schemas.microsoft.com/office/drawing/2014/main" id="{A5DB182D-BA00-4563-BFAD-C15D259EAD99}"/>
              </a:ext>
              <a:ext uri="{C183D7F6-B498-43B3-948B-1728B52AA6E4}">
                <adec:decorative xmlns:adec="http://schemas.microsoft.com/office/drawing/2017/decorative" val="1"/>
              </a:ext>
            </a:extLst>
          </p:cNvPr>
          <p:cNvSpPr>
            <a:spLocks noGrp="1"/>
          </p:cNvSpPr>
          <p:nvPr>
            <p:ph type="sldNum" sz="quarter" idx="4"/>
          </p:nvPr>
        </p:nvSpPr>
        <p:spPr>
          <a:xfrm>
            <a:off x="437231" y="6279031"/>
            <a:ext cx="304370" cy="365125"/>
          </a:xfrm>
          <a:prstGeom prst="rect">
            <a:avLst/>
          </a:prstGeom>
        </p:spPr>
        <p:txBody>
          <a:bodyPr vert="horz" wrap="none" lIns="0" tIns="0" rIns="0" bIns="0" rtlCol="0" anchor="b"/>
          <a:lstStyle>
            <a:lvl1pPr algn="l">
              <a:defRPr lang="en-GB" sz="506" b="1" smtClean="0">
                <a:solidFill>
                  <a:schemeClr val="tx1"/>
                </a:solidFill>
                <a:latin typeface="+mj-lt"/>
              </a:defRPr>
            </a:lvl1pPr>
          </a:lstStyle>
          <a:p>
            <a:fld id="{D61AABEC-672F-4B68-B914-690DA978312C}" type="slidenum">
              <a:rPr lang="en-GB" smtClean="0"/>
              <a:pPr/>
              <a:t>‹#›</a:t>
            </a:fld>
            <a:r>
              <a:rPr lang="en-GB"/>
              <a:t> </a:t>
            </a:r>
          </a:p>
        </p:txBody>
      </p:sp>
      <p:sp>
        <p:nvSpPr>
          <p:cNvPr id="11" name="Classification">
            <a:extLst>
              <a:ext uri="{FF2B5EF4-FFF2-40B4-BE49-F238E27FC236}">
                <a16:creationId xmlns:a16="http://schemas.microsoft.com/office/drawing/2014/main" id="{14F23E25-9FFE-4257-90E6-350B5249631F}"/>
              </a:ext>
              <a:ext uri="{C183D7F6-B498-43B3-948B-1728B52AA6E4}">
                <adec:decorative xmlns:adec="http://schemas.microsoft.com/office/drawing/2017/decorative" val="1"/>
              </a:ext>
            </a:extLst>
          </p:cNvPr>
          <p:cNvSpPr txBox="1">
            <a:spLocks/>
          </p:cNvSpPr>
          <p:nvPr/>
        </p:nvSpPr>
        <p:spPr>
          <a:xfrm>
            <a:off x="817202" y="6515737"/>
            <a:ext cx="48907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Barlow"/>
                <a:ea typeface="+mn-ea"/>
                <a:cs typeface="+mn-cs"/>
              </a:rPr>
              <a:t>© Ipsos | AI and the Future of the Global Chartered Accountancy Profession | April 2025 | Version 1 | External Use</a:t>
            </a:r>
          </a:p>
        </p:txBody>
      </p:sp>
      <p:pic>
        <p:nvPicPr>
          <p:cNvPr id="4" name="Ipsos Logo">
            <a:extLst>
              <a:ext uri="{FF2B5EF4-FFF2-40B4-BE49-F238E27FC236}">
                <a16:creationId xmlns:a16="http://schemas.microsoft.com/office/drawing/2014/main" id="{D1F55719-2879-D34E-ED5F-FB952DA8A342}"/>
              </a:ext>
              <a:ext uri="{C183D7F6-B498-43B3-948B-1728B52AA6E4}">
                <adec:decorative xmlns:adec="http://schemas.microsoft.com/office/drawing/2017/decorative" val="1"/>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756071568"/>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 id="2147484431" r:id="rId15"/>
    <p:sldLayoutId id="2147484432" r:id="rId16"/>
    <p:sldLayoutId id="2147484433" r:id="rId17"/>
    <p:sldLayoutId id="2147484434" r:id="rId18"/>
    <p:sldLayoutId id="2147484435" r:id="rId19"/>
    <p:sldLayoutId id="2147484436" r:id="rId20"/>
    <p:sldLayoutId id="2147484437" r:id="rId21"/>
    <p:sldLayoutId id="2147484438" r:id="rId22"/>
    <p:sldLayoutId id="2147484439" r:id="rId23"/>
    <p:sldLayoutId id="2147484440" r:id="rId24"/>
    <p:sldLayoutId id="2147484441" r:id="rId25"/>
    <p:sldLayoutId id="2147484442" r:id="rId26"/>
    <p:sldLayoutId id="2147484443" r:id="rId27"/>
    <p:sldLayoutId id="2147484444" r:id="rId28"/>
    <p:sldLayoutId id="2147484445" r:id="rId29"/>
    <p:sldLayoutId id="2147484446" r:id="rId30"/>
    <p:sldLayoutId id="2147484447" r:id="rId31"/>
    <p:sldLayoutId id="2147484448" r:id="rId32"/>
    <p:sldLayoutId id="2147484449" r:id="rId33"/>
    <p:sldLayoutId id="2147484450" r:id="rId34"/>
    <p:sldLayoutId id="2147484451" r:id="rId35"/>
    <p:sldLayoutId id="2147484452" r:id="rId36"/>
    <p:sldLayoutId id="2147484453" r:id="rId37"/>
    <p:sldLayoutId id="2147484454" r:id="rId38"/>
    <p:sldLayoutId id="2147484455" r:id="rId39"/>
  </p:sldLayoutIdLst>
  <p:hf hdr="0" ftr="0" dt="0"/>
  <p:txStyles>
    <p:titleStyle>
      <a:lvl1pPr algn="l" defTabSz="514376" rtl="0" eaLnBrk="1" latinLnBrk="0" hangingPunct="1">
        <a:lnSpc>
          <a:spcPct val="90000"/>
        </a:lnSpc>
        <a:spcBef>
          <a:spcPct val="0"/>
        </a:spcBef>
        <a:buNone/>
        <a:defRPr sz="1575" b="1" kern="1200" cap="none" spc="0" baseline="0">
          <a:solidFill>
            <a:schemeClr val="tx1"/>
          </a:solidFill>
          <a:latin typeface="+mn-lt"/>
          <a:ea typeface="+mj-ea"/>
          <a:cs typeface="+mj-cs"/>
        </a:defRPr>
      </a:lvl1pPr>
    </p:titleStyle>
    <p:bodyStyle>
      <a:lvl1pPr marL="0" indent="0" algn="l" defTabSz="514376" rtl="0" eaLnBrk="1" latinLnBrk="0" hangingPunct="1">
        <a:lnSpc>
          <a:spcPct val="110000"/>
        </a:lnSpc>
        <a:spcBef>
          <a:spcPts val="225"/>
        </a:spcBef>
        <a:spcAft>
          <a:spcPts val="225"/>
        </a:spcAft>
        <a:buSzPct val="50000"/>
        <a:buFont typeface="HelveticaNeueLT Std Lt Cn" panose="020B0406020202030204" pitchFamily="34" charset="0"/>
        <a:buNone/>
        <a:defRPr sz="788" b="0" kern="1200">
          <a:solidFill>
            <a:schemeClr val="tx1"/>
          </a:solidFill>
          <a:latin typeface="+mn-lt"/>
          <a:ea typeface="+mn-ea"/>
          <a:cs typeface="+mn-cs"/>
        </a:defRPr>
      </a:lvl1pPr>
      <a:lvl2pPr marL="150027" indent="-150027" algn="l" defTabSz="514376" rtl="0" eaLnBrk="1" latinLnBrk="0" hangingPunct="1">
        <a:lnSpc>
          <a:spcPct val="110000"/>
        </a:lnSpc>
        <a:spcBef>
          <a:spcPts val="225"/>
        </a:spcBef>
        <a:spcAft>
          <a:spcPts val="225"/>
        </a:spcAft>
        <a:buSzPct val="80000"/>
        <a:buFont typeface="Segoe UI" panose="020B0502040204020203" pitchFamily="34" charset="0"/>
        <a:buChar char="●"/>
        <a:defRPr sz="788" kern="1200">
          <a:solidFill>
            <a:schemeClr val="tx1"/>
          </a:solidFill>
          <a:latin typeface="+mn-lt"/>
          <a:ea typeface="+mn-ea"/>
          <a:cs typeface="+mn-cs"/>
        </a:defRPr>
      </a:lvl2pPr>
      <a:lvl3pPr marL="354527" indent="-146455" algn="l" defTabSz="514376" rtl="0" eaLnBrk="1" latinLnBrk="0" hangingPunct="1">
        <a:lnSpc>
          <a:spcPct val="110000"/>
        </a:lnSpc>
        <a:spcBef>
          <a:spcPts val="225"/>
        </a:spcBef>
        <a:spcAft>
          <a:spcPts val="225"/>
        </a:spcAft>
        <a:buFont typeface="Arial" panose="020B0604020202020204" pitchFamily="34" charset="0"/>
        <a:buChar char="‒"/>
        <a:defRPr sz="788" kern="1200">
          <a:solidFill>
            <a:schemeClr val="tx1"/>
          </a:solidFill>
          <a:latin typeface="+mn-lt"/>
          <a:ea typeface="+mn-ea"/>
          <a:cs typeface="+mn-cs"/>
        </a:defRPr>
      </a:lvl3pPr>
      <a:lvl4pPr marL="555456" indent="-128595" algn="l" defTabSz="514376" rtl="0" eaLnBrk="1" latinLnBrk="0" hangingPunct="1">
        <a:lnSpc>
          <a:spcPct val="90000"/>
        </a:lnSpc>
        <a:spcBef>
          <a:spcPts val="281"/>
        </a:spcBef>
        <a:buFont typeface="Arial" panose="020B0604020202020204" pitchFamily="34" charset="0"/>
        <a:buChar char="•"/>
        <a:defRPr sz="788" kern="1200">
          <a:solidFill>
            <a:schemeClr val="tx1"/>
          </a:solidFill>
          <a:latin typeface="+mn-lt"/>
          <a:ea typeface="+mn-ea"/>
          <a:cs typeface="+mn-cs"/>
        </a:defRPr>
      </a:lvl4pPr>
      <a:lvl5pPr marL="709947" indent="-128595" algn="l" defTabSz="514376" rtl="0" eaLnBrk="1" latinLnBrk="0" hangingPunct="1">
        <a:lnSpc>
          <a:spcPct val="90000"/>
        </a:lnSpc>
        <a:spcBef>
          <a:spcPts val="281"/>
        </a:spcBef>
        <a:buFont typeface="HelveticaNeueLT Std Lt Cn" panose="020B0406020202030204" pitchFamily="34" charset="0"/>
        <a:buChar char="−"/>
        <a:defRPr sz="788" kern="1200">
          <a:solidFill>
            <a:schemeClr val="tx1"/>
          </a:solidFill>
          <a:latin typeface="+mn-lt"/>
          <a:ea typeface="+mn-ea"/>
          <a:cs typeface="+mn-cs"/>
        </a:defRPr>
      </a:lvl5pPr>
      <a:lvl6pPr marL="1414537" indent="-128595" algn="l" defTabSz="51437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725" indent="-128595" algn="l" defTabSz="51437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913" indent="-128595" algn="l" defTabSz="51437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102" indent="-128595" algn="l" defTabSz="51437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76" rtl="0" eaLnBrk="1" latinLnBrk="0" hangingPunct="1">
        <a:defRPr sz="1013" kern="1200">
          <a:solidFill>
            <a:schemeClr val="tx1"/>
          </a:solidFill>
          <a:latin typeface="+mn-lt"/>
          <a:ea typeface="+mn-ea"/>
          <a:cs typeface="+mn-cs"/>
        </a:defRPr>
      </a:lvl1pPr>
      <a:lvl2pPr marL="257188" algn="l" defTabSz="514376" rtl="0" eaLnBrk="1" latinLnBrk="0" hangingPunct="1">
        <a:defRPr sz="1013" kern="1200">
          <a:solidFill>
            <a:schemeClr val="tx1"/>
          </a:solidFill>
          <a:latin typeface="+mn-lt"/>
          <a:ea typeface="+mn-ea"/>
          <a:cs typeface="+mn-cs"/>
        </a:defRPr>
      </a:lvl2pPr>
      <a:lvl3pPr marL="514376" algn="l" defTabSz="514376" rtl="0" eaLnBrk="1" latinLnBrk="0" hangingPunct="1">
        <a:defRPr sz="1013" kern="1200">
          <a:solidFill>
            <a:schemeClr val="tx1"/>
          </a:solidFill>
          <a:latin typeface="+mn-lt"/>
          <a:ea typeface="+mn-ea"/>
          <a:cs typeface="+mn-cs"/>
        </a:defRPr>
      </a:lvl3pPr>
      <a:lvl4pPr marL="771565" algn="l" defTabSz="514376" rtl="0" eaLnBrk="1" latinLnBrk="0" hangingPunct="1">
        <a:defRPr sz="1013" kern="1200">
          <a:solidFill>
            <a:schemeClr val="tx1"/>
          </a:solidFill>
          <a:latin typeface="+mn-lt"/>
          <a:ea typeface="+mn-ea"/>
          <a:cs typeface="+mn-cs"/>
        </a:defRPr>
      </a:lvl4pPr>
      <a:lvl5pPr marL="1028754" algn="l" defTabSz="514376" rtl="0" eaLnBrk="1" latinLnBrk="0" hangingPunct="1">
        <a:defRPr sz="1013" kern="1200">
          <a:solidFill>
            <a:schemeClr val="tx1"/>
          </a:solidFill>
          <a:latin typeface="+mn-lt"/>
          <a:ea typeface="+mn-ea"/>
          <a:cs typeface="+mn-cs"/>
        </a:defRPr>
      </a:lvl5pPr>
      <a:lvl6pPr marL="1285941" algn="l" defTabSz="514376" rtl="0" eaLnBrk="1" latinLnBrk="0" hangingPunct="1">
        <a:defRPr sz="1013" kern="1200">
          <a:solidFill>
            <a:schemeClr val="tx1"/>
          </a:solidFill>
          <a:latin typeface="+mn-lt"/>
          <a:ea typeface="+mn-ea"/>
          <a:cs typeface="+mn-cs"/>
        </a:defRPr>
      </a:lvl6pPr>
      <a:lvl7pPr marL="1543130" algn="l" defTabSz="514376" rtl="0" eaLnBrk="1" latinLnBrk="0" hangingPunct="1">
        <a:defRPr sz="1013" kern="1200">
          <a:solidFill>
            <a:schemeClr val="tx1"/>
          </a:solidFill>
          <a:latin typeface="+mn-lt"/>
          <a:ea typeface="+mn-ea"/>
          <a:cs typeface="+mn-cs"/>
        </a:defRPr>
      </a:lvl7pPr>
      <a:lvl8pPr marL="1800319" algn="l" defTabSz="514376" rtl="0" eaLnBrk="1" latinLnBrk="0" hangingPunct="1">
        <a:defRPr sz="1013" kern="1200">
          <a:solidFill>
            <a:schemeClr val="tx1"/>
          </a:solidFill>
          <a:latin typeface="+mn-lt"/>
          <a:ea typeface="+mn-ea"/>
          <a:cs typeface="+mn-cs"/>
        </a:defRPr>
      </a:lvl8pPr>
      <a:lvl9pPr marL="2057507" algn="l" defTabSz="514376"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92">
          <p15:clr>
            <a:srgbClr val="F26B43"/>
          </p15:clr>
        </p15:guide>
        <p15:guide id="22" pos="3949">
          <p15:clr>
            <a:srgbClr val="F26B43"/>
          </p15:clr>
        </p15:guide>
        <p15:guide id="23" pos="279">
          <p15:clr>
            <a:srgbClr val="F26B43"/>
          </p15:clr>
        </p15:guide>
        <p15:guide id="24" pos="7401">
          <p15:clr>
            <a:srgbClr val="F26B43"/>
          </p15:clr>
        </p15:guide>
        <p15:guide id="25" pos="1282">
          <p15:clr>
            <a:srgbClr val="A4A3A4"/>
          </p15:clr>
        </p15:guide>
        <p15:guide id="26" pos="1499">
          <p15:clr>
            <a:srgbClr val="A4A3A4"/>
          </p15:clr>
        </p15:guide>
        <p15:guide id="27" pos="2505">
          <p15:clr>
            <a:srgbClr val="9FCC3B"/>
          </p15:clr>
        </p15:guide>
        <p15:guide id="28" pos="2728">
          <p15:clr>
            <a:srgbClr val="9FCC3B"/>
          </p15:clr>
        </p15:guide>
        <p15:guide id="29" pos="3724">
          <p15:clr>
            <a:srgbClr val="F26B43"/>
          </p15:clr>
        </p15:guide>
        <p15:guide id="30" pos="4950">
          <p15:clr>
            <a:srgbClr val="9FCC3B"/>
          </p15:clr>
        </p15:guide>
        <p15:guide id="31" pos="5167">
          <p15:clr>
            <a:srgbClr val="9FCC3B"/>
          </p15:clr>
        </p15:guide>
        <p15:guide id="32" pos="6169">
          <p15:clr>
            <a:srgbClr val="A4A3A4"/>
          </p15:clr>
        </p15:guide>
        <p15:guide id="33" pos="6393">
          <p15:clr>
            <a:srgbClr val="A4A3A4"/>
          </p15:clr>
        </p15:guide>
        <p15:guide id="34" orient="horz" pos="3744">
          <p15:clr>
            <a:srgbClr val="5ACBF0"/>
          </p15:clr>
        </p15:guide>
        <p15:guide id="35" orient="horz" pos="3933">
          <p15:clr>
            <a:srgbClr val="9FCC3B"/>
          </p15:clr>
        </p15:guide>
        <p15:guide id="36" orient="horz" pos="4077">
          <p15:clr>
            <a:srgbClr val="F26B43"/>
          </p15:clr>
        </p15:guide>
        <p15:guide id="37" orient="horz" pos="4373">
          <p15:clr>
            <a:srgbClr val="F26B43"/>
          </p15:clr>
        </p15:guide>
        <p15:guide id="38" orient="horz" pos="981">
          <p15:clr>
            <a:srgbClr val="9FCC3B"/>
          </p15:clr>
        </p15:guide>
        <p15:guide id="39" orient="horz" pos="1180">
          <p15:clr>
            <a:srgbClr val="5ACBF0"/>
          </p15:clr>
        </p15:guide>
        <p15:guide id="40" orient="horz" pos="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88640"/>
            <a:ext cx="5550287"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920563943"/>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 id="2147484470" r:id="rId14"/>
    <p:sldLayoutId id="2147484471" r:id="rId15"/>
    <p:sldLayoutId id="2147484472" r:id="rId16"/>
    <p:sldLayoutId id="2147484473" r:id="rId17"/>
    <p:sldLayoutId id="2147484474" r:id="rId18"/>
    <p:sldLayoutId id="2147484475" r:id="rId19"/>
    <p:sldLayoutId id="2147484477" r:id="rId20"/>
    <p:sldLayoutId id="2147484478"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88640"/>
            <a:ext cx="5278375"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99714163"/>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514" r:id="rId23"/>
    <p:sldLayoutId id="2147484515" r:id="rId24"/>
    <p:sldLayoutId id="2147484516" r:id="rId25"/>
    <p:sldLayoutId id="2147484517" r:id="rId26"/>
    <p:sldLayoutId id="2147484518" r:id="rId27"/>
    <p:sldLayoutId id="2147484519" r:id="rId28"/>
    <p:sldLayoutId id="2147484520" r:id="rId29"/>
    <p:sldLayoutId id="2147484521" r:id="rId30"/>
    <p:sldLayoutId id="2147484522" r:id="rId31"/>
    <p:sldLayoutId id="2147484523" r:id="rId32"/>
    <p:sldLayoutId id="2147484524"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88640"/>
            <a:ext cx="5269749"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Barlow"/>
                <a:ea typeface="+mn-ea"/>
                <a:cs typeface="+mn-cs"/>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21378478"/>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88640"/>
            <a:ext cx="5408743"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2422051"/>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 id="2147484593" r:id="rId30"/>
    <p:sldLayoutId id="2147484594" r:id="rId31"/>
    <p:sldLayoutId id="2147484595" r:id="rId32"/>
    <p:sldLayoutId id="2147484596"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7" y="6488640"/>
            <a:ext cx="5269749"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AI and the Future of the Global Chartered Accountancy Profession | April 2025 | Version 1 | External Use</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95404643"/>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 id="2147484613" r:id="rId16"/>
    <p:sldLayoutId id="2147484614" r:id="rId17"/>
    <p:sldLayoutId id="2147484615" r:id="rId18"/>
    <p:sldLayoutId id="2147484616" r:id="rId19"/>
    <p:sldLayoutId id="2147484617" r:id="rId20"/>
    <p:sldLayoutId id="2147484618" r:id="rId21"/>
    <p:sldLayoutId id="2147484619" r:id="rId22"/>
    <p:sldLayoutId id="2147484620" r:id="rId23"/>
    <p:sldLayoutId id="2147484621" r:id="rId24"/>
    <p:sldLayoutId id="2147484622" r:id="rId25"/>
    <p:sldLayoutId id="2147484623" r:id="rId26"/>
    <p:sldLayoutId id="2147484624" r:id="rId27"/>
    <p:sldLayoutId id="2147484625" r:id="rId28"/>
    <p:sldLayoutId id="2147484626" r:id="rId29"/>
    <p:sldLayoutId id="2147484627" r:id="rId30"/>
    <p:sldLayoutId id="2147484628" r:id="rId31"/>
    <p:sldLayoutId id="2147484629" r:id="rId32"/>
    <p:sldLayoutId id="2147484630"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14.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chart" Target="../charts/chart26.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0.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554"/>
        </a:solidFill>
        <a:effectLst/>
      </p:bgPr>
    </p:bg>
    <p:spTree>
      <p:nvGrpSpPr>
        <p:cNvPr id="1" name=""/>
        <p:cNvGrpSpPr/>
        <p:nvPr/>
      </p:nvGrpSpPr>
      <p:grpSpPr>
        <a:xfrm>
          <a:off x="0" y="0"/>
          <a:ext cx="0" cy="0"/>
          <a:chOff x="0" y="0"/>
          <a:chExt cx="0" cy="0"/>
        </a:xfrm>
      </p:grpSpPr>
      <p:pic>
        <p:nvPicPr>
          <p:cNvPr id="54" name="Picture Placeholder">
            <a:extLst>
              <a:ext uri="{FF2B5EF4-FFF2-40B4-BE49-F238E27FC236}">
                <a16:creationId xmlns:a16="http://schemas.microsoft.com/office/drawing/2014/main" id="{2EE3F0BA-19F1-AB95-6E7E-0F34DF72C18C}"/>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l="7991" r="7991"/>
          <a:stretch/>
        </p:blipFill>
        <p:spPr>
          <a:xfrm>
            <a:off x="1902623" y="-1814"/>
            <a:ext cx="10300263" cy="6870700"/>
          </a:xfrm>
        </p:spPr>
      </p:pic>
      <p:sp>
        <p:nvSpPr>
          <p:cNvPr id="11" name="Triangle">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a:solidFill>
                <a:schemeClr val="tx1"/>
              </a:solidFill>
            </a:endParaRPr>
          </a:p>
        </p:txBody>
      </p:sp>
      <p:sp>
        <p:nvSpPr>
          <p:cNvPr id="7" name="Parallelogram 1">
            <a:extLst>
              <a:ext uri="{FF2B5EF4-FFF2-40B4-BE49-F238E27FC236}">
                <a16:creationId xmlns:a16="http://schemas.microsoft.com/office/drawing/2014/main" id="{A6BD1784-F3A1-1046-21F9-8FEFED56EE96}"/>
              </a:ext>
              <a:ext uri="{C183D7F6-B498-43B3-948B-1728B52AA6E4}">
                <adec:decorative xmlns:adec="http://schemas.microsoft.com/office/drawing/2017/decorative" val="1"/>
              </a:ext>
            </a:extLst>
          </p:cNvPr>
          <p:cNvSpPr/>
          <p:nvPr/>
        </p:nvSpPr>
        <p:spPr>
          <a:xfrm rot="18900000">
            <a:off x="6191592" y="442482"/>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9" name="Parallelogram 2">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2984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pic>
        <p:nvPicPr>
          <p:cNvPr id="6" name="Ipsos Logo">
            <a:extLst>
              <a:ext uri="{FF2B5EF4-FFF2-40B4-BE49-F238E27FC236}">
                <a16:creationId xmlns:a16="http://schemas.microsoft.com/office/drawing/2014/main" id="{72D43848-10A6-605F-ED59-39D376941CB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361" y="6173519"/>
            <a:ext cx="492637" cy="446920"/>
          </a:xfrm>
          <a:prstGeom prst="rect">
            <a:avLst/>
          </a:prstGeom>
        </p:spPr>
      </p:pic>
      <p:sp>
        <p:nvSpPr>
          <p:cNvPr id="14" name="Title">
            <a:extLst>
              <a:ext uri="{FF2B5EF4-FFF2-40B4-BE49-F238E27FC236}">
                <a16:creationId xmlns:a16="http://schemas.microsoft.com/office/drawing/2014/main" id="{8B034D33-7DA9-3E57-DB47-39073BCC1A0A}"/>
              </a:ext>
            </a:extLst>
          </p:cNvPr>
          <p:cNvSpPr txBox="1">
            <a:spLocks/>
          </p:cNvSpPr>
          <p:nvPr/>
        </p:nvSpPr>
        <p:spPr>
          <a:xfrm>
            <a:off x="432000" y="645342"/>
            <a:ext cx="5790380" cy="715669"/>
          </a:xfrm>
          <a:prstGeom prst="rect">
            <a:avLst/>
          </a:prstGeom>
        </p:spPr>
        <p:txBody>
          <a:bodyPr vert="horz" wrap="square" lIns="0" tIns="0" rIns="0" bIns="0" rtlCol="0" anchor="t">
            <a:noAutofit/>
          </a:bodyPr>
          <a:lstStyle>
            <a:lvl1pPr algn="l" defTabSz="514376" rtl="0" eaLnBrk="1" latinLnBrk="0" hangingPunct="1">
              <a:lnSpc>
                <a:spcPct val="90000"/>
              </a:lnSpc>
              <a:spcBef>
                <a:spcPct val="0"/>
              </a:spcBef>
              <a:buNone/>
              <a:defRPr lang="en-GB" sz="4800" b="0" kern="1200" cap="all" spc="0" baseline="0" dirty="0">
                <a:solidFill>
                  <a:schemeClr val="bg1"/>
                </a:solidFill>
                <a:latin typeface="+mj-lt"/>
                <a:ea typeface="+mj-ea"/>
                <a:cs typeface="+mj-cs"/>
              </a:defRPr>
            </a:lvl1pPr>
          </a:lstStyle>
          <a:p>
            <a:pPr marL="0" marR="0" lvl="0" indent="0" algn="l" defTabSz="514376" rtl="0" eaLnBrk="1" fontAlgn="auto" latinLnBrk="0" hangingPunct="1">
              <a:lnSpc>
                <a:spcPct val="90000"/>
              </a:lnSpc>
              <a:spcBef>
                <a:spcPct val="0"/>
              </a:spcBef>
              <a:spcAft>
                <a:spcPts val="0"/>
              </a:spcAft>
              <a:buClrTx/>
              <a:buSzTx/>
              <a:buFontTx/>
              <a:buNone/>
              <a:tabLst/>
              <a:defRPr/>
            </a:pPr>
            <a:r>
              <a:rPr kumimoji="0" lang="en-GB" sz="4000" b="0" i="0" u="none" strike="noStrike" kern="1200" cap="all" spc="0" normalizeH="0" baseline="0" noProof="0" dirty="0">
                <a:ln>
                  <a:noFill/>
                </a:ln>
                <a:solidFill>
                  <a:sysClr val="window" lastClr="FFFFFF"/>
                </a:solidFill>
                <a:effectLst/>
                <a:uLnTx/>
                <a:uFillTx/>
                <a:latin typeface="Barlow Semi Condensed Black" panose="00000A06000000000000" pitchFamily="2" charset="0"/>
              </a:rPr>
              <a:t>AI and the Future of the global Chartered Accountancy Profession</a:t>
            </a:r>
          </a:p>
        </p:txBody>
      </p:sp>
      <p:pic>
        <p:nvPicPr>
          <p:cNvPr id="17" name="Picture 2" descr="Chartered Accountants Worldwide">
            <a:extLst>
              <a:ext uri="{FF2B5EF4-FFF2-40B4-BE49-F238E27FC236}">
                <a16:creationId xmlns:a16="http://schemas.microsoft.com/office/drawing/2014/main" id="{0066BE17-73A5-374C-8E21-7ED531BA06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6229" y="290834"/>
            <a:ext cx="1176524" cy="709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3B7D28-D2A4-3982-0853-EBD43ED0A8DE}"/>
              </a:ext>
            </a:extLst>
          </p:cNvPr>
          <p:cNvSpPr txBox="1"/>
          <p:nvPr/>
        </p:nvSpPr>
        <p:spPr>
          <a:xfrm>
            <a:off x="432000" y="4158808"/>
            <a:ext cx="3594098" cy="8197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600" b="1" dirty="0">
                <a:solidFill>
                  <a:schemeClr val="bg1"/>
                </a:solidFill>
              </a:rPr>
              <a:t>Research carried out by Ipsos UK on behalf of Chartered Accountants Worldwide</a:t>
            </a:r>
          </a:p>
        </p:txBody>
      </p:sp>
      <p:sp>
        <p:nvSpPr>
          <p:cNvPr id="4" name="TextBox 3">
            <a:extLst>
              <a:ext uri="{FF2B5EF4-FFF2-40B4-BE49-F238E27FC236}">
                <a16:creationId xmlns:a16="http://schemas.microsoft.com/office/drawing/2014/main" id="{CE0BBD5A-6202-1423-79D2-F8F1658CBF23}"/>
              </a:ext>
            </a:extLst>
          </p:cNvPr>
          <p:cNvSpPr txBox="1"/>
          <p:nvPr/>
        </p:nvSpPr>
        <p:spPr>
          <a:xfrm>
            <a:off x="432000" y="5254597"/>
            <a:ext cx="3594098" cy="253403"/>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600" dirty="0">
                <a:solidFill>
                  <a:schemeClr val="bg1"/>
                </a:solidFill>
              </a:rPr>
              <a:t>Report: April 2025</a:t>
            </a:r>
          </a:p>
        </p:txBody>
      </p:sp>
    </p:spTree>
    <p:extLst>
      <p:ext uri="{BB962C8B-B14F-4D97-AF65-F5344CB8AC3E}">
        <p14:creationId xmlns:p14="http://schemas.microsoft.com/office/powerpoint/2010/main" val="366465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2ACB2-C483-DB21-5B24-C46F371D93AB}"/>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4CF30CB-F7C5-FB4E-CC29-BFD042CFC55C}"/>
              </a:ext>
            </a:extLst>
          </p:cNvPr>
          <p:cNvGraphicFramePr/>
          <p:nvPr>
            <p:extLst>
              <p:ext uri="{D42A27DB-BD31-4B8C-83A1-F6EECF244321}">
                <p14:modId xmlns:p14="http://schemas.microsoft.com/office/powerpoint/2010/main" val="3880758639"/>
              </p:ext>
            </p:extLst>
          </p:nvPr>
        </p:nvGraphicFramePr>
        <p:xfrm>
          <a:off x="4874902" y="1163015"/>
          <a:ext cx="6742325" cy="2066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E73844C-48BC-DCC9-7EC3-F9A41871D70D}"/>
              </a:ext>
            </a:extLst>
          </p:cNvPr>
          <p:cNvGraphicFramePr/>
          <p:nvPr>
            <p:extLst>
              <p:ext uri="{D42A27DB-BD31-4B8C-83A1-F6EECF244321}">
                <p14:modId xmlns:p14="http://schemas.microsoft.com/office/powerpoint/2010/main" val="159340247"/>
              </p:ext>
            </p:extLst>
          </p:nvPr>
        </p:nvGraphicFramePr>
        <p:xfrm>
          <a:off x="4859237" y="750696"/>
          <a:ext cx="6742325" cy="1911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241498D4-D2BE-7898-DDAB-646C09896E54}"/>
              </a:ext>
            </a:extLst>
          </p:cNvPr>
          <p:cNvGraphicFramePr/>
          <p:nvPr>
            <p:extLst>
              <p:ext uri="{D42A27DB-BD31-4B8C-83A1-F6EECF244321}">
                <p14:modId xmlns:p14="http://schemas.microsoft.com/office/powerpoint/2010/main" val="15587455"/>
              </p:ext>
            </p:extLst>
          </p:nvPr>
        </p:nvGraphicFramePr>
        <p:xfrm>
          <a:off x="4934756" y="994166"/>
          <a:ext cx="6742325" cy="206618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A7B9F369-7104-B1E3-506A-AEB208AA8CDA}"/>
              </a:ext>
            </a:extLst>
          </p:cNvPr>
          <p:cNvSpPr txBox="1"/>
          <p:nvPr/>
        </p:nvSpPr>
        <p:spPr>
          <a:xfrm>
            <a:off x="514917" y="1798702"/>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D0F228B5-3A59-AF78-96AD-799809B0AA9B}"/>
              </a:ext>
            </a:extLst>
          </p:cNvPr>
          <p:cNvSpPr txBox="1"/>
          <p:nvPr/>
        </p:nvSpPr>
        <p:spPr>
          <a:xfrm>
            <a:off x="582800" y="5380681"/>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D01E0AD1-86BB-5D65-4612-83DE1042898C}"/>
              </a:ext>
            </a:extLst>
          </p:cNvPr>
          <p:cNvSpPr txBox="1"/>
          <p:nvPr/>
        </p:nvSpPr>
        <p:spPr>
          <a:xfrm>
            <a:off x="599302" y="5751095"/>
            <a:ext cx="3923749" cy="663900"/>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What can organisations do to match the willingness of Chartered </a:t>
            </a:r>
            <a:r>
              <a:rPr lang="en-GB" sz="1143" dirty="0">
                <a:latin typeface="Barlow" panose="00000500000000000000" pitchFamily="2" charset="0"/>
              </a:rPr>
              <a:t>Accountants? </a:t>
            </a:r>
          </a:p>
          <a:p>
            <a:pPr defTabSz="871057">
              <a:lnSpc>
                <a:spcPct val="110000"/>
              </a:lnSpc>
              <a:spcBef>
                <a:spcPts val="381"/>
              </a:spcBef>
              <a:spcAft>
                <a:spcPts val="381"/>
              </a:spcAft>
              <a:buClr>
                <a:srgbClr val="2F469C"/>
              </a:buClr>
              <a:buSzPct val="200000"/>
            </a:pPr>
            <a:endParaRPr lang="en-GB" sz="1143" dirty="0">
              <a:solidFill>
                <a:prstClr val="black"/>
              </a:solidFill>
              <a:latin typeface="Barlow" panose="00000500000000000000" pitchFamily="2" charset="0"/>
            </a:endParaRPr>
          </a:p>
        </p:txBody>
      </p:sp>
      <p:cxnSp>
        <p:nvCxnSpPr>
          <p:cNvPr id="38" name="Straight Connector 37">
            <a:extLst>
              <a:ext uri="{FF2B5EF4-FFF2-40B4-BE49-F238E27FC236}">
                <a16:creationId xmlns:a16="http://schemas.microsoft.com/office/drawing/2014/main" id="{D98E8DD2-50ED-41E8-0EE1-B5B7F4B99A3A}"/>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BE6C70C-FE8A-296D-2217-90655D778E9C}"/>
              </a:ext>
            </a:extLst>
          </p:cNvPr>
          <p:cNvSpPr txBox="1">
            <a:spLocks/>
          </p:cNvSpPr>
          <p:nvPr/>
        </p:nvSpPr>
        <p:spPr>
          <a:xfrm>
            <a:off x="514917" y="566367"/>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Appetite for AI is clear, and most claim a good understanding and confidence in using it</a:t>
            </a:r>
          </a:p>
        </p:txBody>
      </p:sp>
      <p:sp>
        <p:nvSpPr>
          <p:cNvPr id="2" name="TextBox 1">
            <a:extLst>
              <a:ext uri="{FF2B5EF4-FFF2-40B4-BE49-F238E27FC236}">
                <a16:creationId xmlns:a16="http://schemas.microsoft.com/office/drawing/2014/main" id="{22CAFB5D-FCB9-E0BD-9598-0F9E52C364B6}"/>
              </a:ext>
            </a:extLst>
          </p:cNvPr>
          <p:cNvSpPr txBox="1"/>
          <p:nvPr/>
        </p:nvSpPr>
        <p:spPr>
          <a:xfrm>
            <a:off x="4934757" y="719281"/>
            <a:ext cx="6257281"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dirty="0">
                <a:solidFill>
                  <a:prstClr val="black"/>
                </a:solidFill>
                <a:latin typeface="Barlow" panose="00000500000000000000" pitchFamily="2" charset="0"/>
              </a:rPr>
              <a:t>Willingness to use AI </a:t>
            </a:r>
            <a:r>
              <a:rPr lang="en-GB" sz="1143" dirty="0">
                <a:solidFill>
                  <a:prstClr val="black"/>
                </a:solidFill>
                <a:latin typeface="Barlow" panose="00000500000000000000" pitchFamily="2" charset="0"/>
              </a:rPr>
              <a:t>| Base: All = 2541, 18-24 =140, 55+ = 710</a:t>
            </a:r>
          </a:p>
        </p:txBody>
      </p:sp>
      <p:cxnSp>
        <p:nvCxnSpPr>
          <p:cNvPr id="209" name="Straight Connector 208">
            <a:extLst>
              <a:ext uri="{FF2B5EF4-FFF2-40B4-BE49-F238E27FC236}">
                <a16:creationId xmlns:a16="http://schemas.microsoft.com/office/drawing/2014/main" id="{DBD28289-7A22-6AB2-5F0D-7ACA9375F70B}"/>
              </a:ext>
            </a:extLst>
          </p:cNvPr>
          <p:cNvCxnSpPr>
            <a:cxnSpLocks/>
          </p:cNvCxnSpPr>
          <p:nvPr/>
        </p:nvCxnSpPr>
        <p:spPr>
          <a:xfrm flipH="1">
            <a:off x="4664758" y="3221039"/>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5F10A470-E6CB-49C8-F1E1-709AD41783B5}"/>
              </a:ext>
            </a:extLst>
          </p:cNvPr>
          <p:cNvGraphicFramePr/>
          <p:nvPr/>
        </p:nvGraphicFramePr>
        <p:xfrm>
          <a:off x="4934758" y="3650789"/>
          <a:ext cx="6257267" cy="2791421"/>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F5425548-82D7-0483-FF87-D723E99E9CAC}"/>
              </a:ext>
            </a:extLst>
          </p:cNvPr>
          <p:cNvSpPr txBox="1"/>
          <p:nvPr/>
        </p:nvSpPr>
        <p:spPr>
          <a:xfrm>
            <a:off x="4934757" y="3367469"/>
            <a:ext cx="6257281"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dirty="0">
                <a:solidFill>
                  <a:prstClr val="black"/>
                </a:solidFill>
                <a:latin typeface="Barlow" panose="00000500000000000000" pitchFamily="2" charset="0"/>
              </a:rPr>
              <a:t>Attitude towards AI  </a:t>
            </a:r>
            <a:r>
              <a:rPr lang="en-GB" sz="1143" dirty="0">
                <a:solidFill>
                  <a:prstClr val="black"/>
                </a:solidFill>
                <a:latin typeface="Barlow" panose="00000500000000000000" pitchFamily="2" charset="0"/>
              </a:rPr>
              <a:t>| Base: All = 2541, 18-24 =140, 55+ = 710 </a:t>
            </a:r>
          </a:p>
        </p:txBody>
      </p:sp>
      <p:graphicFrame>
        <p:nvGraphicFramePr>
          <p:cNvPr id="7" name="Table 6">
            <a:extLst>
              <a:ext uri="{FF2B5EF4-FFF2-40B4-BE49-F238E27FC236}">
                <a16:creationId xmlns:a16="http://schemas.microsoft.com/office/drawing/2014/main" id="{B125EEFD-C52F-531D-2787-659A8B104EEE}"/>
              </a:ext>
            </a:extLst>
          </p:cNvPr>
          <p:cNvGraphicFramePr>
            <a:graphicFrameLocks noGrp="1"/>
          </p:cNvGraphicFramePr>
          <p:nvPr/>
        </p:nvGraphicFramePr>
        <p:xfrm>
          <a:off x="11581992" y="3903575"/>
          <a:ext cx="466963" cy="2097180"/>
        </p:xfrm>
        <a:graphic>
          <a:graphicData uri="http://schemas.openxmlformats.org/drawingml/2006/table">
            <a:tbl>
              <a:tblPr firstRow="1" bandRow="1">
                <a:tableStyleId>{5C22544A-7EE6-4342-B048-85BDC9FD1C3A}</a:tableStyleId>
              </a:tblPr>
              <a:tblGrid>
                <a:gridCol w="466963">
                  <a:extLst>
                    <a:ext uri="{9D8B030D-6E8A-4147-A177-3AD203B41FA5}">
                      <a16:colId xmlns:a16="http://schemas.microsoft.com/office/drawing/2014/main" val="2916017562"/>
                    </a:ext>
                  </a:extLst>
                </a:gridCol>
              </a:tblGrid>
              <a:tr h="332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5769975"/>
                  </a:ext>
                </a:extLst>
              </a:tr>
              <a:tr h="433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DB574"/>
                          </a:solidFill>
                          <a:effectLst/>
                          <a:uLnTx/>
                          <a:uFillTx/>
                          <a:latin typeface="Barlow"/>
                          <a:ea typeface="+mn-ea"/>
                          <a:cs typeface="+mn-cs"/>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721012"/>
                  </a:ext>
                </a:extLst>
              </a:tr>
              <a:tr h="332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289039"/>
                  </a:ext>
                </a:extLst>
              </a:tr>
              <a:tr h="332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395065"/>
                  </a:ext>
                </a:extLst>
              </a:tr>
              <a:tr h="332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DB574"/>
                          </a:solidFill>
                          <a:effectLst/>
                          <a:uLnTx/>
                          <a:uFillTx/>
                          <a:latin typeface="+mn-lt"/>
                          <a:ea typeface="+mn-ea"/>
                          <a:cs typeface="+mn-cs"/>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897385"/>
                  </a:ext>
                </a:extLst>
              </a:tr>
              <a:tr h="332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833744"/>
                  </a:ext>
                </a:extLst>
              </a:tr>
            </a:tbl>
          </a:graphicData>
        </a:graphic>
      </p:graphicFrame>
      <p:sp>
        <p:nvSpPr>
          <p:cNvPr id="8" name="TextBox 7">
            <a:extLst>
              <a:ext uri="{FF2B5EF4-FFF2-40B4-BE49-F238E27FC236}">
                <a16:creationId xmlns:a16="http://schemas.microsoft.com/office/drawing/2014/main" id="{F1F152DC-A8D3-9A88-4FC7-B66DBBDA6200}"/>
              </a:ext>
            </a:extLst>
          </p:cNvPr>
          <p:cNvSpPr txBox="1"/>
          <p:nvPr/>
        </p:nvSpPr>
        <p:spPr>
          <a:xfrm>
            <a:off x="10757413" y="3539029"/>
            <a:ext cx="1425288" cy="438582"/>
          </a:xfrm>
          <a:prstGeom prst="rect">
            <a:avLst/>
          </a:prstGeom>
          <a:noFill/>
        </p:spPr>
        <p:txBody>
          <a:bodyPr wrap="square">
            <a:spAutoFit/>
          </a:bodyPr>
          <a:lstStyle/>
          <a:p>
            <a:pPr algn="ctr"/>
            <a:r>
              <a:rPr lang="en-GB" sz="1050" b="1">
                <a:solidFill>
                  <a:schemeClr val="tx1"/>
                </a:solidFill>
              </a:rPr>
              <a:t>Strongly Agree</a:t>
            </a:r>
          </a:p>
          <a:p>
            <a:pPr algn="ctr"/>
            <a:r>
              <a:rPr lang="en-GB" sz="1200" b="1">
                <a:solidFill>
                  <a:schemeClr val="tx1"/>
                </a:solidFill>
              </a:rPr>
              <a:t>(%)</a:t>
            </a:r>
          </a:p>
        </p:txBody>
      </p:sp>
      <p:sp>
        <p:nvSpPr>
          <p:cNvPr id="10" name="TextBox 9">
            <a:extLst>
              <a:ext uri="{FF2B5EF4-FFF2-40B4-BE49-F238E27FC236}">
                <a16:creationId xmlns:a16="http://schemas.microsoft.com/office/drawing/2014/main" id="{C7224A83-73E3-3425-5D1D-A451ECE14EEA}"/>
              </a:ext>
            </a:extLst>
          </p:cNvPr>
          <p:cNvSpPr txBox="1"/>
          <p:nvPr/>
        </p:nvSpPr>
        <p:spPr>
          <a:xfrm>
            <a:off x="514917" y="2066567"/>
            <a:ext cx="3920659" cy="2110578"/>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Across all demographics, Chartered Accountants surveyed are overwhelmingly willing to use AI.</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Willingness is particularly high among those employed by larger organisations, where opportunities are likely to be more readily available, as well as among the younger cohorts of participants.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A majority of participants claim to have a good understanding of the potential uses of AI for Chartered Accountants. </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4BD69926-B4FD-B82C-6A0D-29D9FD042182}"/>
              </a:ext>
            </a:extLst>
          </p:cNvPr>
          <p:cNvGrpSpPr/>
          <p:nvPr/>
        </p:nvGrpSpPr>
        <p:grpSpPr>
          <a:xfrm>
            <a:off x="429007" y="3831009"/>
            <a:ext cx="4068016" cy="1301582"/>
            <a:chOff x="6057759" y="3027976"/>
            <a:chExt cx="4068016" cy="1467022"/>
          </a:xfrm>
        </p:grpSpPr>
        <p:sp>
          <p:nvSpPr>
            <p:cNvPr id="34" name="Contents Box 3">
              <a:extLst>
                <a:ext uri="{FF2B5EF4-FFF2-40B4-BE49-F238E27FC236}">
                  <a16:creationId xmlns:a16="http://schemas.microsoft.com/office/drawing/2014/main" id="{217C714C-B83E-4746-BCE3-02597F4BF172}"/>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E2F8E08E-3F7A-70A2-FA69-3B4A3B60DC31}"/>
                </a:ext>
              </a:extLst>
            </p:cNvPr>
            <p:cNvSpPr txBox="1"/>
            <p:nvPr/>
          </p:nvSpPr>
          <p:spPr>
            <a:xfrm>
              <a:off x="6302510" y="3109765"/>
              <a:ext cx="3004016" cy="240804"/>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36" name="Rectangle 35">
              <a:extLst>
                <a:ext uri="{FF2B5EF4-FFF2-40B4-BE49-F238E27FC236}">
                  <a16:creationId xmlns:a16="http://schemas.microsoft.com/office/drawing/2014/main" id="{3B87A751-C64E-D8AE-BE4C-253B4435BAFD}"/>
                </a:ext>
              </a:extLst>
            </p:cNvPr>
            <p:cNvSpPr/>
            <p:nvPr/>
          </p:nvSpPr>
          <p:spPr>
            <a:xfrm>
              <a:off x="6204220" y="3437658"/>
              <a:ext cx="1509340"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85%</a:t>
              </a:r>
            </a:p>
          </p:txBody>
        </p:sp>
        <p:sp>
          <p:nvSpPr>
            <p:cNvPr id="37" name="TextBox 36">
              <a:extLst>
                <a:ext uri="{FF2B5EF4-FFF2-40B4-BE49-F238E27FC236}">
                  <a16:creationId xmlns:a16="http://schemas.microsoft.com/office/drawing/2014/main" id="{019C892F-59B0-D1C1-E1DC-75F1CE585FD6}"/>
                </a:ext>
              </a:extLst>
            </p:cNvPr>
            <p:cNvSpPr txBox="1"/>
            <p:nvPr/>
          </p:nvSpPr>
          <p:spPr>
            <a:xfrm>
              <a:off x="7249555" y="3459059"/>
              <a:ext cx="2662962" cy="632654"/>
            </a:xfrm>
            <a:prstGeom prst="rect">
              <a:avLst/>
            </a:prstGeom>
            <a:noFill/>
          </p:spPr>
          <p:txBody>
            <a:bodyPr wrap="square" lIns="0" tIns="0" rIns="0" bIns="0" rtlCol="0">
              <a:spAutoFit/>
            </a:bodyPr>
            <a:lstStyle/>
            <a:p>
              <a:pPr defTabSz="871057">
                <a:lnSpc>
                  <a:spcPct val="110000"/>
                </a:lnSpc>
              </a:pPr>
              <a:r>
                <a:rPr lang="en-GB" sz="1143" dirty="0">
                  <a:solidFill>
                    <a:schemeClr val="bg1"/>
                  </a:solidFill>
                  <a:latin typeface="Barlow" panose="00000500000000000000" pitchFamily="2" charset="0"/>
                </a:rPr>
                <a:t>of Chartered Accountants surveyed are at least fairly willing to use AI technology, given the opportunity</a:t>
              </a:r>
            </a:p>
          </p:txBody>
        </p:sp>
      </p:grpSp>
      <p:sp>
        <p:nvSpPr>
          <p:cNvPr id="13" name="Rectangle 12">
            <a:extLst>
              <a:ext uri="{FF2B5EF4-FFF2-40B4-BE49-F238E27FC236}">
                <a16:creationId xmlns:a16="http://schemas.microsoft.com/office/drawing/2014/main" id="{CCAAD150-8EE5-98D3-8D13-7EA432600B47}"/>
              </a:ext>
            </a:extLst>
          </p:cNvPr>
          <p:cNvSpPr/>
          <p:nvPr/>
        </p:nvSpPr>
        <p:spPr>
          <a:xfrm>
            <a:off x="4699042" y="1424659"/>
            <a:ext cx="429206" cy="3258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1200" dirty="0">
                <a:solidFill>
                  <a:schemeClr val="tx1"/>
                </a:solidFill>
              </a:rPr>
              <a:t>All</a:t>
            </a:r>
          </a:p>
        </p:txBody>
      </p:sp>
      <p:sp>
        <p:nvSpPr>
          <p:cNvPr id="14" name="Rectangle 13">
            <a:extLst>
              <a:ext uri="{FF2B5EF4-FFF2-40B4-BE49-F238E27FC236}">
                <a16:creationId xmlns:a16="http://schemas.microsoft.com/office/drawing/2014/main" id="{E9A5F8F7-4CE6-01BE-D6A0-8734806D07AB}"/>
              </a:ext>
            </a:extLst>
          </p:cNvPr>
          <p:cNvSpPr/>
          <p:nvPr/>
        </p:nvSpPr>
        <p:spPr>
          <a:xfrm>
            <a:off x="4625097" y="1922820"/>
            <a:ext cx="577096" cy="3258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1200" dirty="0">
                <a:solidFill>
                  <a:schemeClr val="tx1"/>
                </a:solidFill>
              </a:rPr>
              <a:t>18-24</a:t>
            </a:r>
          </a:p>
        </p:txBody>
      </p:sp>
      <p:sp>
        <p:nvSpPr>
          <p:cNvPr id="15" name="Rectangle 14">
            <a:extLst>
              <a:ext uri="{FF2B5EF4-FFF2-40B4-BE49-F238E27FC236}">
                <a16:creationId xmlns:a16="http://schemas.microsoft.com/office/drawing/2014/main" id="{8779F5A9-639D-A3E3-AA76-F494C42E0655}"/>
              </a:ext>
            </a:extLst>
          </p:cNvPr>
          <p:cNvSpPr/>
          <p:nvPr/>
        </p:nvSpPr>
        <p:spPr>
          <a:xfrm>
            <a:off x="4625097" y="2395596"/>
            <a:ext cx="577096" cy="3258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1200" dirty="0">
                <a:solidFill>
                  <a:schemeClr val="tx1"/>
                </a:solidFill>
              </a:rPr>
              <a:t>55+</a:t>
            </a:r>
          </a:p>
        </p:txBody>
      </p:sp>
      <p:sp>
        <p:nvSpPr>
          <p:cNvPr id="17" name="Rectangle 16">
            <a:extLst>
              <a:ext uri="{FF2B5EF4-FFF2-40B4-BE49-F238E27FC236}">
                <a16:creationId xmlns:a16="http://schemas.microsoft.com/office/drawing/2014/main" id="{952217F2-1804-9902-D6A7-7D31175210BE}"/>
              </a:ext>
            </a:extLst>
          </p:cNvPr>
          <p:cNvSpPr/>
          <p:nvPr/>
        </p:nvSpPr>
        <p:spPr>
          <a:xfrm>
            <a:off x="4625097" y="1071959"/>
            <a:ext cx="577096" cy="3258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1200" b="1" dirty="0">
                <a:solidFill>
                  <a:schemeClr val="tx1"/>
                </a:solidFill>
              </a:rPr>
              <a:t>Age</a:t>
            </a:r>
          </a:p>
        </p:txBody>
      </p:sp>
      <p:sp>
        <p:nvSpPr>
          <p:cNvPr id="19" name="Rectangle 18">
            <a:extLst>
              <a:ext uri="{FF2B5EF4-FFF2-40B4-BE49-F238E27FC236}">
                <a16:creationId xmlns:a16="http://schemas.microsoft.com/office/drawing/2014/main" id="{FCD48C5B-35C4-4BF4-6A00-35315F007567}"/>
              </a:ext>
            </a:extLst>
          </p:cNvPr>
          <p:cNvSpPr/>
          <p:nvPr/>
        </p:nvSpPr>
        <p:spPr>
          <a:xfrm>
            <a:off x="4750885" y="4242315"/>
            <a:ext cx="1449351" cy="301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800" dirty="0">
                <a:solidFill>
                  <a:schemeClr val="tx1"/>
                </a:solidFill>
              </a:rPr>
              <a:t>I have a good understanding of the potential uses of AI for my role</a:t>
            </a:r>
          </a:p>
        </p:txBody>
      </p:sp>
      <p:sp>
        <p:nvSpPr>
          <p:cNvPr id="20" name="Rectangle 19">
            <a:extLst>
              <a:ext uri="{FF2B5EF4-FFF2-40B4-BE49-F238E27FC236}">
                <a16:creationId xmlns:a16="http://schemas.microsoft.com/office/drawing/2014/main" id="{5C754044-0518-23A6-435B-8DD187E097B6}"/>
              </a:ext>
            </a:extLst>
          </p:cNvPr>
          <p:cNvSpPr/>
          <p:nvPr/>
        </p:nvSpPr>
        <p:spPr>
          <a:xfrm>
            <a:off x="4816452" y="5342262"/>
            <a:ext cx="1449351" cy="301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800" dirty="0">
                <a:solidFill>
                  <a:schemeClr val="tx1"/>
                </a:solidFill>
              </a:rPr>
              <a:t>I am confident in using AI in my role</a:t>
            </a:r>
          </a:p>
        </p:txBody>
      </p:sp>
      <p:cxnSp>
        <p:nvCxnSpPr>
          <p:cNvPr id="21" name="Straight Connector 20">
            <a:extLst>
              <a:ext uri="{FF2B5EF4-FFF2-40B4-BE49-F238E27FC236}">
                <a16:creationId xmlns:a16="http://schemas.microsoft.com/office/drawing/2014/main" id="{01A4B5EF-0F6F-AC3A-65FE-60733093260F}"/>
              </a:ext>
            </a:extLst>
          </p:cNvPr>
          <p:cNvCxnSpPr>
            <a:cxnSpLocks/>
          </p:cNvCxnSpPr>
          <p:nvPr/>
        </p:nvCxnSpPr>
        <p:spPr>
          <a:xfrm flipH="1">
            <a:off x="4934756" y="4987635"/>
            <a:ext cx="666680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46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50CA262-B8DE-74BD-BE8E-A1F9D7D98E65}"/>
              </a:ext>
            </a:extLst>
          </p:cNvPr>
          <p:cNvGraphicFramePr/>
          <p:nvPr>
            <p:extLst>
              <p:ext uri="{D42A27DB-BD31-4B8C-83A1-F6EECF244321}">
                <p14:modId xmlns:p14="http://schemas.microsoft.com/office/powerpoint/2010/main" val="1249669128"/>
              </p:ext>
            </p:extLst>
          </p:nvPr>
        </p:nvGraphicFramePr>
        <p:xfrm>
          <a:off x="4298324" y="748746"/>
          <a:ext cx="5845837" cy="3067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8EC82921-5D45-5792-FCAE-F535B8FB6A8B}"/>
              </a:ext>
            </a:extLst>
          </p:cNvPr>
          <p:cNvGraphicFramePr/>
          <p:nvPr>
            <p:extLst>
              <p:ext uri="{D42A27DB-BD31-4B8C-83A1-F6EECF244321}">
                <p14:modId xmlns:p14="http://schemas.microsoft.com/office/powerpoint/2010/main" val="3456716998"/>
              </p:ext>
            </p:extLst>
          </p:nvPr>
        </p:nvGraphicFramePr>
        <p:xfrm>
          <a:off x="4664758" y="3650273"/>
          <a:ext cx="7193565" cy="254525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FC2EDA2C-0A6E-F703-8675-42CF821E6FEB}"/>
              </a:ext>
            </a:extLst>
          </p:cNvPr>
          <p:cNvSpPr txBox="1"/>
          <p:nvPr/>
        </p:nvSpPr>
        <p:spPr>
          <a:xfrm>
            <a:off x="7780279" y="853620"/>
            <a:ext cx="1478617"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pPr>
            <a:r>
              <a:rPr lang="en-GB" sz="1000">
                <a:solidFill>
                  <a:srgbClr val="000000">
                    <a:lumMod val="65000"/>
                    <a:lumOff val="35000"/>
                  </a:srgbClr>
                </a:solidFill>
              </a:rPr>
              <a:t>…AI will significantly change how I do my job in the next 5 years</a:t>
            </a:r>
          </a:p>
        </p:txBody>
      </p:sp>
      <p:graphicFrame>
        <p:nvGraphicFramePr>
          <p:cNvPr id="11" name="Chart 10">
            <a:extLst>
              <a:ext uri="{FF2B5EF4-FFF2-40B4-BE49-F238E27FC236}">
                <a16:creationId xmlns:a16="http://schemas.microsoft.com/office/drawing/2014/main" id="{187E40D6-89B1-C0CA-DEEE-243FB563388C}"/>
              </a:ext>
            </a:extLst>
          </p:cNvPr>
          <p:cNvGraphicFramePr/>
          <p:nvPr>
            <p:extLst>
              <p:ext uri="{D42A27DB-BD31-4B8C-83A1-F6EECF244321}">
                <p14:modId xmlns:p14="http://schemas.microsoft.com/office/powerpoint/2010/main" val="43425689"/>
              </p:ext>
            </p:extLst>
          </p:nvPr>
        </p:nvGraphicFramePr>
        <p:xfrm>
          <a:off x="7486467" y="1332958"/>
          <a:ext cx="2997474" cy="1627932"/>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ECFE985C-D152-4E7C-E465-3365B2718B8B}"/>
              </a:ext>
            </a:extLst>
          </p:cNvPr>
          <p:cNvSpPr txBox="1"/>
          <p:nvPr/>
        </p:nvSpPr>
        <p:spPr>
          <a:xfrm>
            <a:off x="513258" y="1461683"/>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35838" y="521580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52340" y="5586223"/>
            <a:ext cx="3923749" cy="1050800"/>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Clarity of usage and ethical guidelines are likely to help transform willingness into more effective usage. How can this be incorporated into clearer communication of organisations’ strategic approach to AI implementation?</a:t>
            </a:r>
          </a:p>
          <a:p>
            <a:pPr defTabSz="871057">
              <a:lnSpc>
                <a:spcPct val="110000"/>
              </a:lnSpc>
              <a:spcBef>
                <a:spcPts val="381"/>
              </a:spcBef>
              <a:spcAft>
                <a:spcPts val="381"/>
              </a:spcAft>
              <a:buClr>
                <a:srgbClr val="2F469C"/>
              </a:buClr>
              <a:buSzPct val="200000"/>
            </a:pPr>
            <a:endParaRPr lang="en-GB" sz="1143" dirty="0">
              <a:solidFill>
                <a:prstClr val="black"/>
              </a:solidFill>
              <a:latin typeface="Barlow" panose="00000500000000000000" pitchFamily="2" charset="0"/>
            </a:endParaRPr>
          </a:p>
        </p:txBody>
      </p:sp>
      <p:sp>
        <p:nvSpPr>
          <p:cNvPr id="30" name="TextBox 29">
            <a:extLst>
              <a:ext uri="{FF2B5EF4-FFF2-40B4-BE49-F238E27FC236}">
                <a16:creationId xmlns:a16="http://schemas.microsoft.com/office/drawing/2014/main" id="{89DBA27F-6E8D-97B0-405B-C364DF981161}"/>
              </a:ext>
            </a:extLst>
          </p:cNvPr>
          <p:cNvSpPr txBox="1"/>
          <p:nvPr/>
        </p:nvSpPr>
        <p:spPr>
          <a:xfrm>
            <a:off x="519798" y="1718909"/>
            <a:ext cx="3920659" cy="1758815"/>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There is a group that sees the profession as too slow in its adoption of AI technology. This view is more common among those with greater professional seniority.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While there is wide acceptance about the transformative change AI will bring to the Chartered Accountant members, surveyed Chartered Accountants indicate uncertainty regarding their understanding of governmental and organizational strategies and ethical structures for AI adoption. </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sp>
        <p:nvSpPr>
          <p:cNvPr id="31" name="TextBox 30">
            <a:extLst>
              <a:ext uri="{FF2B5EF4-FFF2-40B4-BE49-F238E27FC236}">
                <a16:creationId xmlns:a16="http://schemas.microsoft.com/office/drawing/2014/main" id="{C36DECE9-E750-1F89-F411-00DF172C1976}"/>
              </a:ext>
            </a:extLst>
          </p:cNvPr>
          <p:cNvSpPr txBox="1"/>
          <p:nvPr/>
        </p:nvSpPr>
        <p:spPr>
          <a:xfrm>
            <a:off x="4914860" y="3463184"/>
            <a:ext cx="7193565" cy="174022"/>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0" b="1">
                <a:solidFill>
                  <a:prstClr val="black"/>
                </a:solidFill>
                <a:latin typeface="Barlow" panose="00000500000000000000" pitchFamily="2" charset="0"/>
              </a:rPr>
              <a:t>Strategic clarity </a:t>
            </a:r>
            <a:r>
              <a:rPr lang="en-GB" sz="1140">
                <a:solidFill>
                  <a:prstClr val="black"/>
                </a:solidFill>
                <a:latin typeface="Barlow" panose="00000500000000000000" pitchFamily="2" charset="0"/>
              </a:rPr>
              <a:t>| Base: In order, </a:t>
            </a:r>
            <a:r>
              <a:rPr lang="en-GB" sz="1100">
                <a:solidFill>
                  <a:prstClr val="black"/>
                </a:solidFill>
                <a:latin typeface="Barlow" panose="00000500000000000000" pitchFamily="2" charset="0"/>
              </a:rPr>
              <a:t>All </a:t>
            </a:r>
            <a:r>
              <a:rPr lang="en-GB" sz="1140">
                <a:solidFill>
                  <a:prstClr val="black"/>
                </a:solidFill>
                <a:latin typeface="Barlow" panose="00000500000000000000" pitchFamily="2" charset="0"/>
              </a:rPr>
              <a:t>= 2168; </a:t>
            </a:r>
            <a:r>
              <a:rPr lang="en-GB" sz="1100">
                <a:solidFill>
                  <a:prstClr val="black"/>
                </a:solidFill>
                <a:latin typeface="Barlow" panose="00000500000000000000" pitchFamily="2" charset="0"/>
              </a:rPr>
              <a:t>All Active Within A Professional Organization</a:t>
            </a:r>
            <a:r>
              <a:rPr lang="en-GB" sz="1100"/>
              <a:t> </a:t>
            </a:r>
            <a:r>
              <a:rPr lang="en-GB" sz="1100">
                <a:solidFill>
                  <a:prstClr val="black"/>
                </a:solidFill>
                <a:latin typeface="Barlow" panose="00000500000000000000" pitchFamily="2" charset="0"/>
              </a:rPr>
              <a:t>= 1918; All = 2214</a:t>
            </a:r>
            <a:endParaRPr lang="en-GB" sz="1140" b="1">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E6671EB7-B7D0-DAE7-4713-3E90E9276798}"/>
              </a:ext>
            </a:extLst>
          </p:cNvPr>
          <p:cNvGrpSpPr/>
          <p:nvPr/>
        </p:nvGrpSpPr>
        <p:grpSpPr>
          <a:xfrm>
            <a:off x="408073" y="3528626"/>
            <a:ext cx="4068016" cy="1591200"/>
            <a:chOff x="6057759" y="3027976"/>
            <a:chExt cx="4068016" cy="1467022"/>
          </a:xfrm>
        </p:grpSpPr>
        <p:sp>
          <p:nvSpPr>
            <p:cNvPr id="34" name="Contents Box 3">
              <a:extLst>
                <a:ext uri="{FF2B5EF4-FFF2-40B4-BE49-F238E27FC236}">
                  <a16:creationId xmlns:a16="http://schemas.microsoft.com/office/drawing/2014/main" id="{39670C77-A060-5C0F-0BEC-76CD04C1DEF1}"/>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9E1FC7F7-4DBB-521B-DB32-ABC96AFF5E79}"/>
                </a:ext>
              </a:extLst>
            </p:cNvPr>
            <p:cNvSpPr txBox="1"/>
            <p:nvPr/>
          </p:nvSpPr>
          <p:spPr>
            <a:xfrm>
              <a:off x="6297870" y="3112237"/>
              <a:ext cx="3004016" cy="248422"/>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37" name="TextBox 36">
              <a:extLst>
                <a:ext uri="{FF2B5EF4-FFF2-40B4-BE49-F238E27FC236}">
                  <a16:creationId xmlns:a16="http://schemas.microsoft.com/office/drawing/2014/main" id="{32E74653-F430-112D-51C5-06AFA82F9429}"/>
                </a:ext>
              </a:extLst>
            </p:cNvPr>
            <p:cNvSpPr txBox="1"/>
            <p:nvPr/>
          </p:nvSpPr>
          <p:spPr>
            <a:xfrm>
              <a:off x="6307487" y="3349761"/>
              <a:ext cx="3732794" cy="1052563"/>
            </a:xfrm>
            <a:prstGeom prst="rect">
              <a:avLst/>
            </a:prstGeom>
            <a:noFill/>
          </p:spPr>
          <p:txBody>
            <a:bodyPr wrap="square" lIns="0" tIns="0" rIns="0" bIns="0" rtlCol="0">
              <a:spAutoFit/>
            </a:bodyPr>
            <a:lstStyle/>
            <a:p>
              <a:pPr defTabSz="871057">
                <a:lnSpc>
                  <a:spcPct val="110000"/>
                </a:lnSpc>
              </a:pPr>
              <a:r>
                <a:rPr lang="en-GB" sz="1143">
                  <a:solidFill>
                    <a:schemeClr val="bg1"/>
                  </a:solidFill>
                  <a:latin typeface="Barlow" panose="00000500000000000000" pitchFamily="2" charset="0"/>
                </a:rPr>
                <a:t>C-Suite and Exec level participants are split in their judgments of the speed of adoption, but overall are less likely than others to say that the profession is evolving fast enough. As these are organisational decision makers, this begs the question of what are the barriers to increased speed of adoption. </a:t>
              </a:r>
            </a:p>
          </p:txBody>
        </p:sp>
      </p:gr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874BED-721D-604A-061D-3CEA8374F6DB}"/>
              </a:ext>
            </a:extLst>
          </p:cNvPr>
          <p:cNvCxnSpPr>
            <a:cxnSpLocks/>
          </p:cNvCxnSpPr>
          <p:nvPr/>
        </p:nvCxnSpPr>
        <p:spPr>
          <a:xfrm flipH="1">
            <a:off x="4664758" y="3219617"/>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A933DB-E031-66AC-D6EC-0D172E5D9F04}"/>
              </a:ext>
            </a:extLst>
          </p:cNvPr>
          <p:cNvSpPr txBox="1"/>
          <p:nvPr/>
        </p:nvSpPr>
        <p:spPr>
          <a:xfrm>
            <a:off x="9617677" y="853620"/>
            <a:ext cx="1969832"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pPr>
            <a:r>
              <a:rPr lang="en-GB" sz="1000" dirty="0">
                <a:solidFill>
                  <a:srgbClr val="000000">
                    <a:lumMod val="65000"/>
                    <a:lumOff val="35000"/>
                  </a:srgbClr>
                </a:solidFill>
              </a:rPr>
              <a:t>…Accountancy firms which don’t integrate AI into their work will struggle to compete</a:t>
            </a:r>
          </a:p>
        </p:txBody>
      </p:sp>
      <p:graphicFrame>
        <p:nvGraphicFramePr>
          <p:cNvPr id="7" name="Chart 6">
            <a:extLst>
              <a:ext uri="{FF2B5EF4-FFF2-40B4-BE49-F238E27FC236}">
                <a16:creationId xmlns:a16="http://schemas.microsoft.com/office/drawing/2014/main" id="{B4B172BE-22F5-BDAA-E6CC-802012928470}"/>
              </a:ext>
            </a:extLst>
          </p:cNvPr>
          <p:cNvGraphicFramePr/>
          <p:nvPr>
            <p:extLst>
              <p:ext uri="{D42A27DB-BD31-4B8C-83A1-F6EECF244321}">
                <p14:modId xmlns:p14="http://schemas.microsoft.com/office/powerpoint/2010/main" val="3847370059"/>
              </p:ext>
            </p:extLst>
          </p:nvPr>
        </p:nvGraphicFramePr>
        <p:xfrm>
          <a:off x="9552708" y="1340940"/>
          <a:ext cx="2997474" cy="1627932"/>
        </p:xfrm>
        <a:graphic>
          <a:graphicData uri="http://schemas.openxmlformats.org/drawingml/2006/chart">
            <c:chart xmlns:c="http://schemas.openxmlformats.org/drawingml/2006/chart" xmlns:r="http://schemas.openxmlformats.org/officeDocument/2006/relationships" r:id="rId6"/>
          </a:graphicData>
        </a:graphic>
      </p:graphicFrame>
      <p:sp>
        <p:nvSpPr>
          <p:cNvPr id="6" name="Title 1">
            <a:extLst>
              <a:ext uri="{FF2B5EF4-FFF2-40B4-BE49-F238E27FC236}">
                <a16:creationId xmlns:a16="http://schemas.microsoft.com/office/drawing/2014/main" id="{1961E6D9-09A5-558B-A8CA-F8D638397D24}"/>
              </a:ext>
            </a:extLst>
          </p:cNvPr>
          <p:cNvSpPr txBox="1">
            <a:spLocks/>
          </p:cNvSpPr>
          <p:nvPr/>
        </p:nvSpPr>
        <p:spPr>
          <a:xfrm>
            <a:off x="527818" y="468692"/>
            <a:ext cx="3960829" cy="344654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The transformative potential of AI on the industry is widely acknowledged</a:t>
            </a:r>
          </a:p>
        </p:txBody>
      </p:sp>
      <p:sp>
        <p:nvSpPr>
          <p:cNvPr id="9" name="TextBox 8">
            <a:extLst>
              <a:ext uri="{FF2B5EF4-FFF2-40B4-BE49-F238E27FC236}">
                <a16:creationId xmlns:a16="http://schemas.microsoft.com/office/drawing/2014/main" id="{C453E953-3D44-C99B-3F08-AE5E8582AFE7}"/>
              </a:ext>
            </a:extLst>
          </p:cNvPr>
          <p:cNvSpPr txBox="1"/>
          <p:nvPr/>
        </p:nvSpPr>
        <p:spPr>
          <a:xfrm>
            <a:off x="5672161" y="853620"/>
            <a:ext cx="1649686"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pPr>
            <a:r>
              <a:rPr lang="en-GB" sz="1000" dirty="0">
                <a:solidFill>
                  <a:srgbClr val="000000">
                    <a:lumMod val="65000"/>
                    <a:lumOff val="35000"/>
                  </a:srgbClr>
                </a:solidFill>
              </a:rPr>
              <a:t>…the Accountancy profession is moving fast enough in its adoption of AI</a:t>
            </a:r>
          </a:p>
        </p:txBody>
      </p:sp>
      <p:sp>
        <p:nvSpPr>
          <p:cNvPr id="3" name="TextBox 2">
            <a:extLst>
              <a:ext uri="{FF2B5EF4-FFF2-40B4-BE49-F238E27FC236}">
                <a16:creationId xmlns:a16="http://schemas.microsoft.com/office/drawing/2014/main" id="{78F251F3-0D83-8CC1-9157-E840055381C3}"/>
              </a:ext>
            </a:extLst>
          </p:cNvPr>
          <p:cNvSpPr txBox="1"/>
          <p:nvPr/>
        </p:nvSpPr>
        <p:spPr>
          <a:xfrm>
            <a:off x="4933765" y="559699"/>
            <a:ext cx="5210396"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0" b="1">
                <a:solidFill>
                  <a:prstClr val="black"/>
                </a:solidFill>
                <a:latin typeface="Barlow" panose="00000500000000000000" pitchFamily="2" charset="0"/>
              </a:rPr>
              <a:t>Competitive landscape </a:t>
            </a:r>
            <a:r>
              <a:rPr lang="en-GB" sz="1140">
                <a:solidFill>
                  <a:prstClr val="black"/>
                </a:solidFill>
                <a:latin typeface="Barlow" panose="00000500000000000000" pitchFamily="2" charset="0"/>
              </a:rPr>
              <a:t>| Base: </a:t>
            </a:r>
            <a:r>
              <a:rPr lang="en-GB" sz="1100">
                <a:solidFill>
                  <a:prstClr val="black"/>
                </a:solidFill>
                <a:latin typeface="Barlow" panose="00000500000000000000" pitchFamily="2" charset="0"/>
              </a:rPr>
              <a:t>All </a:t>
            </a:r>
            <a:r>
              <a:rPr lang="en-GB" sz="1140">
                <a:solidFill>
                  <a:prstClr val="black"/>
                </a:solidFill>
                <a:latin typeface="Barlow" panose="00000500000000000000" pitchFamily="2" charset="0"/>
              </a:rPr>
              <a:t>= 2541, C-Suite/Exec = 273 </a:t>
            </a:r>
            <a:endParaRPr lang="en-GB" sz="1140" b="1">
              <a:solidFill>
                <a:prstClr val="black"/>
              </a:solidFill>
              <a:latin typeface="Barlow" panose="00000500000000000000" pitchFamily="2" charset="0"/>
            </a:endParaRPr>
          </a:p>
        </p:txBody>
      </p:sp>
      <p:sp>
        <p:nvSpPr>
          <p:cNvPr id="4" name="TextBox 3">
            <a:extLst>
              <a:ext uri="{FF2B5EF4-FFF2-40B4-BE49-F238E27FC236}">
                <a16:creationId xmlns:a16="http://schemas.microsoft.com/office/drawing/2014/main" id="{B6B7CD9D-03C9-20FE-844F-C887ED21E61A}"/>
              </a:ext>
            </a:extLst>
          </p:cNvPr>
          <p:cNvSpPr txBox="1"/>
          <p:nvPr/>
        </p:nvSpPr>
        <p:spPr>
          <a:xfrm>
            <a:off x="5152498" y="1550906"/>
            <a:ext cx="862034" cy="158377"/>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000" b="1"/>
              <a:t>C-Suite/Exec</a:t>
            </a:r>
          </a:p>
        </p:txBody>
      </p:sp>
      <p:sp>
        <p:nvSpPr>
          <p:cNvPr id="13" name="TextBox 12">
            <a:extLst>
              <a:ext uri="{FF2B5EF4-FFF2-40B4-BE49-F238E27FC236}">
                <a16:creationId xmlns:a16="http://schemas.microsoft.com/office/drawing/2014/main" id="{C92A8558-81AC-70C1-2554-273D2806BA0B}"/>
              </a:ext>
            </a:extLst>
          </p:cNvPr>
          <p:cNvSpPr txBox="1"/>
          <p:nvPr/>
        </p:nvSpPr>
        <p:spPr>
          <a:xfrm>
            <a:off x="6408422" y="2033586"/>
            <a:ext cx="862034" cy="158377"/>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000" b="1"/>
              <a:t>All</a:t>
            </a:r>
          </a:p>
        </p:txBody>
      </p:sp>
    </p:spTree>
    <p:extLst>
      <p:ext uri="{BB962C8B-B14F-4D97-AF65-F5344CB8AC3E}">
        <p14:creationId xmlns:p14="http://schemas.microsoft.com/office/powerpoint/2010/main" val="360164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853A-A16F-84FB-E750-B613ED0221B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937FD6B-CF92-E3B6-C237-85AF88B6930D}"/>
              </a:ext>
            </a:extLst>
          </p:cNvPr>
          <p:cNvSpPr txBox="1"/>
          <p:nvPr/>
        </p:nvSpPr>
        <p:spPr>
          <a:xfrm>
            <a:off x="515752" y="1681967"/>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6B331206-5A55-0A81-7F14-21E97F7ECAE8}"/>
              </a:ext>
            </a:extLst>
          </p:cNvPr>
          <p:cNvSpPr txBox="1"/>
          <p:nvPr/>
        </p:nvSpPr>
        <p:spPr>
          <a:xfrm>
            <a:off x="582800" y="4942888"/>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B82A05D8-9495-0C73-C7D5-71435C6514A5}"/>
              </a:ext>
            </a:extLst>
          </p:cNvPr>
          <p:cNvSpPr txBox="1"/>
          <p:nvPr/>
        </p:nvSpPr>
        <p:spPr>
          <a:xfrm>
            <a:off x="599302" y="5313302"/>
            <a:ext cx="3923749" cy="1244251"/>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With over half feeling that the human value cannot be replaced by AI in the profession, can elements of the job be dialled up in communications to engage, encourage and excite both those within the profession and those who may be considering it as a future career?</a:t>
            </a:r>
          </a:p>
          <a:p>
            <a:pPr defTabSz="871057">
              <a:lnSpc>
                <a:spcPct val="110000"/>
              </a:lnSpc>
              <a:spcBef>
                <a:spcPts val="381"/>
              </a:spcBef>
              <a:spcAft>
                <a:spcPts val="381"/>
              </a:spcAft>
              <a:buClr>
                <a:srgbClr val="2F469C"/>
              </a:buClr>
              <a:buSzPct val="200000"/>
            </a:pPr>
            <a:endParaRPr lang="en-GB" sz="1143">
              <a:solidFill>
                <a:prstClr val="black"/>
              </a:solidFill>
              <a:latin typeface="Barlow" panose="00000500000000000000" pitchFamily="2" charset="0"/>
            </a:endParaRPr>
          </a:p>
        </p:txBody>
      </p:sp>
      <p:sp>
        <p:nvSpPr>
          <p:cNvPr id="30" name="TextBox 29">
            <a:extLst>
              <a:ext uri="{FF2B5EF4-FFF2-40B4-BE49-F238E27FC236}">
                <a16:creationId xmlns:a16="http://schemas.microsoft.com/office/drawing/2014/main" id="{4ABA9F7B-FB16-B04D-8776-3560DB2FC8E8}"/>
              </a:ext>
            </a:extLst>
          </p:cNvPr>
          <p:cNvSpPr txBox="1"/>
          <p:nvPr/>
        </p:nvSpPr>
        <p:spPr>
          <a:xfrm>
            <a:off x="525047" y="1974539"/>
            <a:ext cx="3920659" cy="1266309"/>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Chartered Accountants surveyed see AI as a technology that will augment rather than replace their role. </a:t>
            </a:r>
          </a:p>
          <a:p>
            <a:pPr marL="163323" indent="-163323" defTabSz="871057">
              <a:buFont typeface="Arial" panose="020B0604020202020204" pitchFamily="34" charset="0"/>
              <a:buChar char="•"/>
            </a:pPr>
            <a:r>
              <a:rPr lang="en-GB" sz="1200" dirty="0"/>
              <a:t>Survey participants are split on how prepared they feel for the impact of AI. This divide might be linked to how often Chartered Accountants use AI in their daily tasks, which may affect their sense of </a:t>
            </a:r>
            <a:r>
              <a:rPr lang="en-GB" sz="1143" dirty="0">
                <a:solidFill>
                  <a:prstClr val="black"/>
                </a:solidFill>
                <a:latin typeface="Barlow" panose="00000500000000000000" pitchFamily="2" charset="0"/>
              </a:rPr>
              <a:t>preparedness. </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D81E31D0-9E49-CBC9-C83F-92CE0AC244F8}"/>
              </a:ext>
            </a:extLst>
          </p:cNvPr>
          <p:cNvGrpSpPr/>
          <p:nvPr/>
        </p:nvGrpSpPr>
        <p:grpSpPr>
          <a:xfrm>
            <a:off x="455035" y="3340583"/>
            <a:ext cx="4068016" cy="1467022"/>
            <a:chOff x="6057759" y="3027976"/>
            <a:chExt cx="4068016" cy="1467022"/>
          </a:xfrm>
        </p:grpSpPr>
        <p:sp>
          <p:nvSpPr>
            <p:cNvPr id="34" name="Contents Box 3">
              <a:extLst>
                <a:ext uri="{FF2B5EF4-FFF2-40B4-BE49-F238E27FC236}">
                  <a16:creationId xmlns:a16="http://schemas.microsoft.com/office/drawing/2014/main" id="{9A401058-9EEE-E224-7AB5-438298F7D614}"/>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3A087F38-D770-0B80-D16A-61DCBF6244A0}"/>
                </a:ext>
              </a:extLst>
            </p:cNvPr>
            <p:cNvSpPr txBox="1"/>
            <p:nvPr/>
          </p:nvSpPr>
          <p:spPr>
            <a:xfrm>
              <a:off x="6210830" y="3156154"/>
              <a:ext cx="3004016" cy="213648"/>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36" name="Rectangle 35">
              <a:extLst>
                <a:ext uri="{FF2B5EF4-FFF2-40B4-BE49-F238E27FC236}">
                  <a16:creationId xmlns:a16="http://schemas.microsoft.com/office/drawing/2014/main" id="{95049850-8F0D-FF01-9C7D-1B29030496B5}"/>
                </a:ext>
              </a:extLst>
            </p:cNvPr>
            <p:cNvSpPr/>
            <p:nvPr/>
          </p:nvSpPr>
          <p:spPr>
            <a:xfrm>
              <a:off x="6127280" y="3441065"/>
              <a:ext cx="3768995"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4400" b="1">
                  <a:solidFill>
                    <a:schemeClr val="bg1"/>
                  </a:solidFill>
                  <a:latin typeface="Barlow" panose="00000500000000000000" pitchFamily="2" charset="0"/>
                </a:rPr>
                <a:t>83%</a:t>
              </a:r>
            </a:p>
          </p:txBody>
        </p:sp>
        <p:sp>
          <p:nvSpPr>
            <p:cNvPr id="37" name="TextBox 36">
              <a:extLst>
                <a:ext uri="{FF2B5EF4-FFF2-40B4-BE49-F238E27FC236}">
                  <a16:creationId xmlns:a16="http://schemas.microsoft.com/office/drawing/2014/main" id="{463CFB8C-A068-0511-14EB-9F95A6A5B894}"/>
                </a:ext>
              </a:extLst>
            </p:cNvPr>
            <p:cNvSpPr txBox="1"/>
            <p:nvPr/>
          </p:nvSpPr>
          <p:spPr>
            <a:xfrm>
              <a:off x="7480979" y="3188960"/>
              <a:ext cx="2475609" cy="1198790"/>
            </a:xfrm>
            <a:prstGeom prst="rect">
              <a:avLst/>
            </a:prstGeom>
            <a:noFill/>
          </p:spPr>
          <p:txBody>
            <a:bodyPr wrap="square" lIns="0" tIns="0" rIns="0" bIns="0" rtlCol="0">
              <a:spAutoFit/>
            </a:bodyPr>
            <a:lstStyle/>
            <a:p>
              <a:pPr defTabSz="871057">
                <a:lnSpc>
                  <a:spcPct val="110000"/>
                </a:lnSpc>
              </a:pPr>
              <a:r>
                <a:rPr lang="en-GB" sz="1200">
                  <a:solidFill>
                    <a:schemeClr val="bg1"/>
                  </a:solidFill>
                  <a:latin typeface="Barlow" panose="00000500000000000000" pitchFamily="2" charset="0"/>
                </a:rPr>
                <a:t>of those aged 18-24 are using AI tools at least once a week. This high frequency of usage correlates with younger participants feeling more prepared for the impact of AI than older colleagues</a:t>
              </a:r>
            </a:p>
          </p:txBody>
        </p:sp>
      </p:grpSp>
      <p:cxnSp>
        <p:nvCxnSpPr>
          <p:cNvPr id="38" name="Straight Connector 37">
            <a:extLst>
              <a:ext uri="{FF2B5EF4-FFF2-40B4-BE49-F238E27FC236}">
                <a16:creationId xmlns:a16="http://schemas.microsoft.com/office/drawing/2014/main" id="{76D3A732-87A6-B317-EEE7-9CDE9C915EE3}"/>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B6A726B-4918-C2F1-8EDC-49A7D4E9E226}"/>
              </a:ext>
            </a:extLst>
          </p:cNvPr>
          <p:cNvSpPr txBox="1">
            <a:spLocks/>
          </p:cNvSpPr>
          <p:nvPr/>
        </p:nvSpPr>
        <p:spPr>
          <a:xfrm>
            <a:off x="515752" y="372278"/>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There is confidence that AI cannot completely replace Chartered Accountants, but not all are prepared for its impacts</a:t>
            </a:r>
          </a:p>
        </p:txBody>
      </p:sp>
      <p:sp>
        <p:nvSpPr>
          <p:cNvPr id="2" name="TextBox 1">
            <a:extLst>
              <a:ext uri="{FF2B5EF4-FFF2-40B4-BE49-F238E27FC236}">
                <a16:creationId xmlns:a16="http://schemas.microsoft.com/office/drawing/2014/main" id="{DB4C9429-1021-C801-9514-5F0C7D7CAE58}"/>
              </a:ext>
            </a:extLst>
          </p:cNvPr>
          <p:cNvSpPr txBox="1"/>
          <p:nvPr/>
        </p:nvSpPr>
        <p:spPr>
          <a:xfrm>
            <a:off x="5098333" y="640482"/>
            <a:ext cx="2982827" cy="321883"/>
          </a:xfrm>
          <a:prstGeom prst="rect">
            <a:avLst/>
          </a:prstGeom>
          <a:noFill/>
        </p:spPr>
        <p:txBody>
          <a:bodyPr wrap="square" lIns="0" tIns="0" rIns="0" bIns="0" rtlCol="0">
            <a:spAutoFit/>
          </a:bodyPr>
          <a:lstStyle/>
          <a:p>
            <a:pPr algn="ctr" defTabSz="871057">
              <a:lnSpc>
                <a:spcPct val="110000"/>
              </a:lnSpc>
              <a:spcBef>
                <a:spcPts val="381"/>
              </a:spcBef>
              <a:spcAft>
                <a:spcPts val="381"/>
              </a:spcAft>
            </a:pPr>
            <a:r>
              <a:rPr lang="en-GB" sz="1000" b="1">
                <a:solidFill>
                  <a:srgbClr val="000000">
                    <a:lumMod val="65000"/>
                    <a:lumOff val="35000"/>
                  </a:srgbClr>
                </a:solidFill>
              </a:rPr>
              <a:t>The value that accountants provide can be replaced by automated systems (%)  </a:t>
            </a:r>
            <a:r>
              <a:rPr lang="en-GB" sz="1000" b="0" i="0" u="none" strike="noStrike" kern="1200" spc="0" baseline="0">
                <a:solidFill>
                  <a:srgbClr val="000000">
                    <a:lumMod val="65000"/>
                    <a:lumOff val="35000"/>
                  </a:srgbClr>
                </a:solidFill>
                <a:latin typeface="+mn-lt"/>
                <a:ea typeface="+mn-ea"/>
                <a:cs typeface="+mn-cs"/>
              </a:rPr>
              <a:t>| Base: All = 2386</a:t>
            </a:r>
            <a:endParaRPr lang="en-GB" sz="1000" b="1">
              <a:solidFill>
                <a:srgbClr val="000000">
                  <a:lumMod val="65000"/>
                  <a:lumOff val="35000"/>
                </a:srgbClr>
              </a:solidFill>
            </a:endParaRPr>
          </a:p>
        </p:txBody>
      </p:sp>
      <p:graphicFrame>
        <p:nvGraphicFramePr>
          <p:cNvPr id="5" name="Chart 4">
            <a:extLst>
              <a:ext uri="{FF2B5EF4-FFF2-40B4-BE49-F238E27FC236}">
                <a16:creationId xmlns:a16="http://schemas.microsoft.com/office/drawing/2014/main" id="{F1062797-AFD5-8D08-EFA6-FC2B72DEE9D7}"/>
              </a:ext>
            </a:extLst>
          </p:cNvPr>
          <p:cNvGraphicFramePr/>
          <p:nvPr>
            <p:extLst>
              <p:ext uri="{D42A27DB-BD31-4B8C-83A1-F6EECF244321}">
                <p14:modId xmlns:p14="http://schemas.microsoft.com/office/powerpoint/2010/main" val="1602202291"/>
              </p:ext>
            </p:extLst>
          </p:nvPr>
        </p:nvGraphicFramePr>
        <p:xfrm>
          <a:off x="4694403" y="984810"/>
          <a:ext cx="3638221" cy="2633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1B0D4BF-D92B-20AE-6CAC-51AE60B10685}"/>
              </a:ext>
            </a:extLst>
          </p:cNvPr>
          <p:cNvGraphicFramePr/>
          <p:nvPr>
            <p:extLst>
              <p:ext uri="{D42A27DB-BD31-4B8C-83A1-F6EECF244321}">
                <p14:modId xmlns:p14="http://schemas.microsoft.com/office/powerpoint/2010/main" val="2586548190"/>
              </p:ext>
            </p:extLst>
          </p:nvPr>
        </p:nvGraphicFramePr>
        <p:xfrm>
          <a:off x="8453250" y="505295"/>
          <a:ext cx="3517595" cy="3177114"/>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F32F8998-0244-80F9-A5C4-66A10DB6D076}"/>
              </a:ext>
            </a:extLst>
          </p:cNvPr>
          <p:cNvCxnSpPr>
            <a:cxnSpLocks/>
          </p:cNvCxnSpPr>
          <p:nvPr/>
        </p:nvCxnSpPr>
        <p:spPr>
          <a:xfrm>
            <a:off x="8214846" y="446878"/>
            <a:ext cx="0" cy="598249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07C99D-F209-89D6-1399-C15BC513A9C8}"/>
              </a:ext>
            </a:extLst>
          </p:cNvPr>
          <p:cNvCxnSpPr>
            <a:cxnSpLocks/>
          </p:cNvCxnSpPr>
          <p:nvPr/>
        </p:nvCxnSpPr>
        <p:spPr>
          <a:xfrm flipH="1">
            <a:off x="4647933" y="3411156"/>
            <a:ext cx="3566913" cy="1336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EFF99006-89F7-EB75-DCC0-280C7B6569C8}"/>
              </a:ext>
            </a:extLst>
          </p:cNvPr>
          <p:cNvGraphicFramePr/>
          <p:nvPr>
            <p:extLst>
              <p:ext uri="{D42A27DB-BD31-4B8C-83A1-F6EECF244321}">
                <p14:modId xmlns:p14="http://schemas.microsoft.com/office/powerpoint/2010/main" val="2376433287"/>
              </p:ext>
            </p:extLst>
          </p:nvPr>
        </p:nvGraphicFramePr>
        <p:xfrm>
          <a:off x="4723785" y="3827190"/>
          <a:ext cx="3357377" cy="2525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Table 17">
            <a:extLst>
              <a:ext uri="{FF2B5EF4-FFF2-40B4-BE49-F238E27FC236}">
                <a16:creationId xmlns:a16="http://schemas.microsoft.com/office/drawing/2014/main" id="{BE8CE94E-7F81-6482-3F0C-19706D712CB4}"/>
              </a:ext>
            </a:extLst>
          </p:cNvPr>
          <p:cNvGraphicFramePr>
            <a:graphicFrameLocks noGrp="1"/>
          </p:cNvGraphicFramePr>
          <p:nvPr>
            <p:extLst>
              <p:ext uri="{D42A27DB-BD31-4B8C-83A1-F6EECF244321}">
                <p14:modId xmlns:p14="http://schemas.microsoft.com/office/powerpoint/2010/main" val="4014515604"/>
              </p:ext>
            </p:extLst>
          </p:nvPr>
        </p:nvGraphicFramePr>
        <p:xfrm>
          <a:off x="8412731" y="3852665"/>
          <a:ext cx="3360222" cy="2174911"/>
        </p:xfrm>
        <a:graphic>
          <a:graphicData uri="http://schemas.openxmlformats.org/drawingml/2006/table">
            <a:tbl>
              <a:tblPr>
                <a:tableStyleId>{8EC20E35-A176-4012-BC5E-935CFFF8708E}</a:tableStyleId>
              </a:tblPr>
              <a:tblGrid>
                <a:gridCol w="1120074">
                  <a:extLst>
                    <a:ext uri="{9D8B030D-6E8A-4147-A177-3AD203B41FA5}">
                      <a16:colId xmlns:a16="http://schemas.microsoft.com/office/drawing/2014/main" val="4228476497"/>
                    </a:ext>
                  </a:extLst>
                </a:gridCol>
                <a:gridCol w="1120074">
                  <a:extLst>
                    <a:ext uri="{9D8B030D-6E8A-4147-A177-3AD203B41FA5}">
                      <a16:colId xmlns:a16="http://schemas.microsoft.com/office/drawing/2014/main" val="1661701871"/>
                    </a:ext>
                  </a:extLst>
                </a:gridCol>
                <a:gridCol w="1120074">
                  <a:extLst>
                    <a:ext uri="{9D8B030D-6E8A-4147-A177-3AD203B41FA5}">
                      <a16:colId xmlns:a16="http://schemas.microsoft.com/office/drawing/2014/main" val="2234645281"/>
                    </a:ext>
                  </a:extLst>
                </a:gridCol>
              </a:tblGrid>
              <a:tr h="887482">
                <a:tc>
                  <a:txBody>
                    <a:bodyPr/>
                    <a:lstStyle/>
                    <a:p>
                      <a:pPr algn="l" fontAlgn="b"/>
                      <a:r>
                        <a:rPr lang="en-GB" sz="1000" b="1" u="none" strike="noStrike" dirty="0">
                          <a:solidFill>
                            <a:srgbClr val="000000"/>
                          </a:solidFill>
                          <a:effectLst/>
                        </a:rPr>
                        <a:t> </a:t>
                      </a:r>
                      <a:endParaRPr lang="en-GB" sz="10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dirty="0">
                          <a:solidFill>
                            <a:schemeClr val="dk1"/>
                          </a:solidFill>
                          <a:effectLst/>
                          <a:latin typeface="+mn-lt"/>
                          <a:ea typeface="+mn-ea"/>
                          <a:cs typeface="+mn-cs"/>
                        </a:rPr>
                        <a:t>Entry-level/</a:t>
                      </a:r>
                    </a:p>
                    <a:p>
                      <a:pPr marL="0" algn="ctr" defTabSz="914400" rtl="0" eaLnBrk="1" fontAlgn="b" latinLnBrk="0" hangingPunct="1"/>
                      <a:r>
                        <a:rPr lang="en-GB" sz="1000" b="0" u="none" strike="noStrike" kern="1200" dirty="0">
                          <a:solidFill>
                            <a:schemeClr val="dk1"/>
                          </a:solidFill>
                          <a:effectLst/>
                          <a:latin typeface="+mn-lt"/>
                          <a:ea typeface="+mn-ea"/>
                          <a:cs typeface="+mn-cs"/>
                        </a:rPr>
                        <a:t>Junior</a:t>
                      </a:r>
                    </a:p>
                    <a:p>
                      <a:pPr marL="0" algn="ctr" defTabSz="914400" rtl="0" eaLnBrk="1" fontAlgn="b" latinLnBrk="0" hangingPunct="1"/>
                      <a:r>
                        <a:rPr lang="en-GB" sz="1000" b="0" u="none" strike="noStrike" kern="1200" dirty="0">
                          <a:solidFill>
                            <a:schemeClr val="dk1"/>
                          </a:solidFill>
                          <a:effectLst/>
                          <a:latin typeface="+mn-lt"/>
                          <a:ea typeface="+mn-ea"/>
                          <a:cs typeface="+mn-cs"/>
                        </a:rPr>
                        <a:t>Base: 124 </a:t>
                      </a:r>
                    </a:p>
                  </a:txBody>
                  <a:tcPr marL="4578" marR="4578" marT="4578"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pt-BR" sz="1000" b="0" u="none" strike="noStrike" kern="1200" dirty="0">
                          <a:solidFill>
                            <a:schemeClr val="dk1"/>
                          </a:solidFill>
                          <a:effectLst/>
                          <a:latin typeface="+mn-lt"/>
                          <a:ea typeface="+mn-ea"/>
                          <a:cs typeface="+mn-cs"/>
                        </a:rPr>
                        <a:t>Executive/C-Suite</a:t>
                      </a:r>
                    </a:p>
                    <a:p>
                      <a:pPr marL="0" algn="ctr" defTabSz="914400" rtl="0" eaLnBrk="1" fontAlgn="b" latinLnBrk="0" hangingPunct="1"/>
                      <a:r>
                        <a:rPr lang="pt-BR" sz="1000" b="0" u="none" strike="noStrike" kern="1200" dirty="0">
                          <a:solidFill>
                            <a:schemeClr val="dk1"/>
                          </a:solidFill>
                          <a:effectLst/>
                          <a:latin typeface="+mn-lt"/>
                          <a:ea typeface="+mn-ea"/>
                          <a:cs typeface="+mn-cs"/>
                        </a:rPr>
                        <a:t>Base: 273</a:t>
                      </a:r>
                    </a:p>
                  </a:txBody>
                  <a:tcPr marL="4578" marR="4578" marT="457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952796"/>
                  </a:ext>
                </a:extLst>
              </a:tr>
              <a:tr h="372181">
                <a:tc>
                  <a:txBody>
                    <a:bodyPr/>
                    <a:lstStyle/>
                    <a:p>
                      <a:pPr algn="l" fontAlgn="t"/>
                      <a:r>
                        <a:rPr lang="en-GB" sz="1000" b="0" i="0" u="none" strike="noStrike">
                          <a:solidFill>
                            <a:srgbClr val="000000"/>
                          </a:solidFill>
                          <a:effectLst/>
                          <a:latin typeface="Calibri" panose="020F0502020204030204" pitchFamily="34" charset="0"/>
                        </a:rPr>
                        <a:t>Base:</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Calibri" panose="020F0502020204030204" pitchFamily="34" charset="0"/>
                        </a:rPr>
                        <a:t>124</a:t>
                      </a:r>
                    </a:p>
                  </a:txBody>
                  <a:tcPr marL="4578" marR="4578" marT="457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Calibri" panose="020F0502020204030204" pitchFamily="34" charset="0"/>
                        </a:rPr>
                        <a:t>273</a:t>
                      </a:r>
                    </a:p>
                  </a:txBody>
                  <a:tcPr marL="4578" marR="4578" marT="457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228912"/>
                  </a:ext>
                </a:extLst>
              </a:tr>
              <a:tr h="45762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NET: </a:t>
                      </a:r>
                      <a:r>
                        <a:rPr lang="en-GB" sz="1000" b="1" u="none" strike="noStrike" dirty="0">
                          <a:solidFill>
                            <a:srgbClr val="000000"/>
                          </a:solidFill>
                          <a:effectLst/>
                        </a:rPr>
                        <a:t>Prepared</a:t>
                      </a:r>
                    </a:p>
                    <a:p>
                      <a:pPr algn="l" fontAlgn="t"/>
                      <a:endParaRPr lang="en-GB" sz="1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fontAlgn="ctr"/>
                      <a:r>
                        <a:rPr lang="en-GB" sz="1000" b="0" u="none" strike="noStrike">
                          <a:effectLst/>
                        </a:rPr>
                        <a:t>54%</a:t>
                      </a:r>
                      <a:endParaRPr lang="en-GB" sz="1000" b="0" i="0" u="none" strike="noStrike">
                        <a:solidFill>
                          <a:srgbClr val="000000"/>
                        </a:solidFill>
                        <a:effectLst/>
                        <a:latin typeface="Calibri" panose="020F0502020204030204" pitchFamily="34" charset="0"/>
                      </a:endParaRPr>
                    </a:p>
                  </a:txBody>
                  <a:tcPr marL="4578" marR="4578" marT="4578" marB="0" anchor="ctr">
                    <a:lnT w="12700" cap="flat" cmpd="sng" algn="ctr">
                      <a:solidFill>
                        <a:schemeClr val="tx1"/>
                      </a:solidFill>
                      <a:prstDash val="solid"/>
                      <a:round/>
                      <a:headEnd type="none" w="med" len="med"/>
                      <a:tailEnd type="none" w="med" len="med"/>
                    </a:lnT>
                    <a:solidFill>
                      <a:srgbClr val="53D0B9"/>
                    </a:solidFill>
                  </a:tcPr>
                </a:tc>
                <a:tc>
                  <a:txBody>
                    <a:bodyPr/>
                    <a:lstStyle/>
                    <a:p>
                      <a:pPr algn="ctr" fontAlgn="ctr"/>
                      <a:r>
                        <a:rPr lang="en-GB" sz="1000" b="0" u="none" strike="noStrike" dirty="0">
                          <a:effectLst/>
                        </a:rPr>
                        <a:t>43%</a:t>
                      </a:r>
                      <a:endParaRPr lang="en-GB" sz="1000" b="0" i="0" u="none" strike="noStrike" dirty="0">
                        <a:solidFill>
                          <a:srgbClr val="000000"/>
                        </a:solidFill>
                        <a:effectLst/>
                        <a:latin typeface="Calibri" panose="020F0502020204030204" pitchFamily="34" charset="0"/>
                      </a:endParaRPr>
                    </a:p>
                  </a:txBody>
                  <a:tcPr marL="4578" marR="4578" marT="4578" marB="0" anchor="ct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985116617"/>
                  </a:ext>
                </a:extLst>
              </a:tr>
              <a:tr h="45762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NET: </a:t>
                      </a:r>
                      <a:r>
                        <a:rPr lang="en-GB" sz="1000" b="1" u="none" strike="noStrike" dirty="0">
                          <a:solidFill>
                            <a:srgbClr val="000000"/>
                          </a:solidFill>
                          <a:effectLst/>
                        </a:rPr>
                        <a:t>Not prepared</a:t>
                      </a:r>
                    </a:p>
                    <a:p>
                      <a:pPr algn="l" fontAlgn="t"/>
                      <a:endParaRPr lang="en-GB"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GB" sz="1000" b="0" u="none" strike="noStrike">
                          <a:effectLst/>
                        </a:rPr>
                        <a:t>42%</a:t>
                      </a:r>
                      <a:endParaRPr lang="en-GB" sz="1000" b="0" i="0" u="none" strike="noStrike">
                        <a:solidFill>
                          <a:srgbClr val="000000"/>
                        </a:solidFill>
                        <a:effectLst/>
                        <a:latin typeface="Calibri" panose="020F0502020204030204" pitchFamily="34" charset="0"/>
                      </a:endParaRPr>
                    </a:p>
                  </a:txBody>
                  <a:tcPr marL="4578" marR="4578" marT="4578" marB="0" anchor="ctr">
                    <a:solidFill>
                      <a:schemeClr val="accent5">
                        <a:lumMod val="20000"/>
                        <a:lumOff val="80000"/>
                      </a:schemeClr>
                    </a:solidFill>
                  </a:tcPr>
                </a:tc>
                <a:tc>
                  <a:txBody>
                    <a:bodyPr/>
                    <a:lstStyle/>
                    <a:p>
                      <a:pPr algn="ctr" fontAlgn="ctr"/>
                      <a:r>
                        <a:rPr lang="en-GB" sz="1000" b="0" u="none" strike="noStrike" dirty="0">
                          <a:effectLst/>
                        </a:rPr>
                        <a:t>53%</a:t>
                      </a:r>
                      <a:endParaRPr lang="en-GB" sz="1000" b="0" i="0" u="none" strike="noStrike" dirty="0">
                        <a:solidFill>
                          <a:srgbClr val="000000"/>
                        </a:solidFill>
                        <a:effectLst/>
                        <a:latin typeface="Calibri" panose="020F0502020204030204" pitchFamily="34" charset="0"/>
                      </a:endParaRPr>
                    </a:p>
                  </a:txBody>
                  <a:tcPr marL="4578" marR="4578" marT="4578" marB="0" anchor="ctr">
                    <a:solidFill>
                      <a:srgbClr val="FE5897"/>
                    </a:solidFill>
                  </a:tcPr>
                </a:tc>
                <a:extLst>
                  <a:ext uri="{0D108BD9-81ED-4DB2-BD59-A6C34878D82A}">
                    <a16:rowId xmlns:a16="http://schemas.microsoft.com/office/drawing/2014/main" val="1738820969"/>
                  </a:ext>
                </a:extLst>
              </a:tr>
            </a:tbl>
          </a:graphicData>
        </a:graphic>
      </p:graphicFrame>
      <p:sp>
        <p:nvSpPr>
          <p:cNvPr id="3" name="Rectangle 2">
            <a:extLst>
              <a:ext uri="{FF2B5EF4-FFF2-40B4-BE49-F238E27FC236}">
                <a16:creationId xmlns:a16="http://schemas.microsoft.com/office/drawing/2014/main" id="{5F48C42D-B2E5-9FDF-52E0-BD459A37BB97}"/>
              </a:ext>
            </a:extLst>
          </p:cNvPr>
          <p:cNvSpPr/>
          <p:nvPr/>
        </p:nvSpPr>
        <p:spPr>
          <a:xfrm>
            <a:off x="8583776" y="3567399"/>
            <a:ext cx="2414016" cy="246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1000" b="1" dirty="0">
                <a:solidFill>
                  <a:srgbClr val="000000">
                    <a:lumMod val="65000"/>
                    <a:lumOff val="35000"/>
                  </a:srgbClr>
                </a:solidFill>
              </a:rPr>
              <a:t>Preparedness by job level…</a:t>
            </a:r>
          </a:p>
        </p:txBody>
      </p:sp>
    </p:spTree>
    <p:extLst>
      <p:ext uri="{BB962C8B-B14F-4D97-AF65-F5344CB8AC3E}">
        <p14:creationId xmlns:p14="http://schemas.microsoft.com/office/powerpoint/2010/main" val="372974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CFE985C-D152-4E7C-E465-3365B2718B8B}"/>
              </a:ext>
            </a:extLst>
          </p:cNvPr>
          <p:cNvSpPr txBox="1"/>
          <p:nvPr/>
        </p:nvSpPr>
        <p:spPr>
          <a:xfrm>
            <a:off x="542842" y="1500598"/>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429834" y="503241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446336" y="5402828"/>
            <a:ext cx="3923749" cy="1050800"/>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With 70% of participants who use AI at least once a month  using publicly available </a:t>
            </a:r>
            <a:r>
              <a:rPr lang="en-GB" sz="1143" dirty="0" err="1">
                <a:solidFill>
                  <a:prstClr val="black"/>
                </a:solidFill>
                <a:latin typeface="Barlow" panose="00000500000000000000" pitchFamily="2" charset="0"/>
              </a:rPr>
              <a:t>GenAI</a:t>
            </a:r>
            <a:r>
              <a:rPr lang="en-GB" sz="1143" dirty="0">
                <a:solidFill>
                  <a:prstClr val="black"/>
                </a:solidFill>
                <a:latin typeface="Barlow" panose="00000500000000000000" pitchFamily="2" charset="0"/>
              </a:rPr>
              <a:t>, is there a need for enhanced education and training around data security to ensure compliance in roles? </a:t>
            </a:r>
          </a:p>
          <a:p>
            <a:pPr defTabSz="871057">
              <a:lnSpc>
                <a:spcPct val="110000"/>
              </a:lnSpc>
              <a:spcBef>
                <a:spcPts val="381"/>
              </a:spcBef>
              <a:spcAft>
                <a:spcPts val="381"/>
              </a:spcAft>
              <a:buClr>
                <a:srgbClr val="2F469C"/>
              </a:buClr>
              <a:buSzPct val="200000"/>
            </a:pPr>
            <a:endParaRPr lang="en-GB" sz="1143" dirty="0">
              <a:solidFill>
                <a:prstClr val="black"/>
              </a:solidFill>
              <a:latin typeface="Barlow" panose="00000500000000000000" pitchFamily="2" charset="0"/>
            </a:endParaRPr>
          </a:p>
        </p:txBody>
      </p:sp>
      <p:sp>
        <p:nvSpPr>
          <p:cNvPr id="30" name="TextBox 29">
            <a:extLst>
              <a:ext uri="{FF2B5EF4-FFF2-40B4-BE49-F238E27FC236}">
                <a16:creationId xmlns:a16="http://schemas.microsoft.com/office/drawing/2014/main" id="{89DBA27F-6E8D-97B0-405B-C364DF981161}"/>
              </a:ext>
            </a:extLst>
          </p:cNvPr>
          <p:cNvSpPr txBox="1"/>
          <p:nvPr/>
        </p:nvSpPr>
        <p:spPr>
          <a:xfrm>
            <a:off x="549382" y="1757824"/>
            <a:ext cx="3920659" cy="1934697"/>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Participants are predominantly using generic AI tools for general productivity in their daily workflow and simple tasks, rather than technical work.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Programs or tools already in use are the most likely conduits for exposure to AI. For example, professional accountants in business (PAIB) are often using AI via business intelligence tools and professional accountants in practice (PAIP) via accounting software, suggesting that AI adoption will be driven by the capabilities of these products for many. </a:t>
            </a:r>
          </a:p>
          <a:p>
            <a:pPr defTabSz="871057"/>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E6671EB7-B7D0-DAE7-4713-3E90E9276798}"/>
              </a:ext>
            </a:extLst>
          </p:cNvPr>
          <p:cNvGrpSpPr/>
          <p:nvPr/>
        </p:nvGrpSpPr>
        <p:grpSpPr>
          <a:xfrm>
            <a:off x="416562" y="3678255"/>
            <a:ext cx="4156870" cy="1158696"/>
            <a:chOff x="6057759" y="3027976"/>
            <a:chExt cx="4156870" cy="1467022"/>
          </a:xfrm>
        </p:grpSpPr>
        <p:sp>
          <p:nvSpPr>
            <p:cNvPr id="34" name="Contents Box 3">
              <a:extLst>
                <a:ext uri="{FF2B5EF4-FFF2-40B4-BE49-F238E27FC236}">
                  <a16:creationId xmlns:a16="http://schemas.microsoft.com/office/drawing/2014/main" id="{39670C77-A060-5C0F-0BEC-76CD04C1DEF1}"/>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9E1FC7F7-4DBB-521B-DB32-ABC96AFF5E79}"/>
                </a:ext>
              </a:extLst>
            </p:cNvPr>
            <p:cNvSpPr txBox="1"/>
            <p:nvPr/>
          </p:nvSpPr>
          <p:spPr>
            <a:xfrm>
              <a:off x="6302510" y="310976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schemeClr val="bg1"/>
                  </a:solidFill>
                  <a:latin typeface="Barlow" panose="00000500000000000000" pitchFamily="2" charset="0"/>
                </a:rPr>
                <a:t>Key findings</a:t>
              </a:r>
            </a:p>
          </p:txBody>
        </p:sp>
        <p:sp>
          <p:nvSpPr>
            <p:cNvPr id="36" name="Rectangle 35">
              <a:extLst>
                <a:ext uri="{FF2B5EF4-FFF2-40B4-BE49-F238E27FC236}">
                  <a16:creationId xmlns:a16="http://schemas.microsoft.com/office/drawing/2014/main" id="{68C48356-E332-8BA3-33B8-805A2438CAFF}"/>
                </a:ext>
              </a:extLst>
            </p:cNvPr>
            <p:cNvSpPr/>
            <p:nvPr/>
          </p:nvSpPr>
          <p:spPr>
            <a:xfrm>
              <a:off x="6213339" y="3293513"/>
              <a:ext cx="1024554"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70%</a:t>
              </a:r>
            </a:p>
          </p:txBody>
        </p:sp>
        <p:sp>
          <p:nvSpPr>
            <p:cNvPr id="37" name="TextBox 36">
              <a:extLst>
                <a:ext uri="{FF2B5EF4-FFF2-40B4-BE49-F238E27FC236}">
                  <a16:creationId xmlns:a16="http://schemas.microsoft.com/office/drawing/2014/main" id="{32E74653-F430-112D-51C5-06AFA82F9429}"/>
                </a:ext>
              </a:extLst>
            </p:cNvPr>
            <p:cNvSpPr txBox="1"/>
            <p:nvPr/>
          </p:nvSpPr>
          <p:spPr>
            <a:xfrm>
              <a:off x="6225746" y="3994692"/>
              <a:ext cx="3988883" cy="465744"/>
            </a:xfrm>
            <a:prstGeom prst="rect">
              <a:avLst/>
            </a:prstGeom>
            <a:noFill/>
          </p:spPr>
          <p:txBody>
            <a:bodyPr wrap="square" lIns="0" tIns="0" rIns="0" bIns="0" rtlCol="0">
              <a:spAutoFit/>
            </a:bodyPr>
            <a:lstStyle/>
            <a:p>
              <a:pPr defTabSz="871057">
                <a:lnSpc>
                  <a:spcPct val="110000"/>
                </a:lnSpc>
              </a:pPr>
              <a:r>
                <a:rPr lang="en-GB" sz="1143">
                  <a:solidFill>
                    <a:schemeClr val="bg1"/>
                  </a:solidFill>
                  <a:latin typeface="Barlow" panose="00000500000000000000" pitchFamily="2" charset="0"/>
                </a:rPr>
                <a:t>Of survey participants use publicly available </a:t>
              </a:r>
              <a:r>
                <a:rPr lang="en-GB" sz="1143" err="1">
                  <a:solidFill>
                    <a:schemeClr val="bg1"/>
                  </a:solidFill>
                  <a:latin typeface="Barlow" panose="00000500000000000000" pitchFamily="2" charset="0"/>
                </a:rPr>
                <a:t>GenAI</a:t>
              </a:r>
              <a:r>
                <a:rPr lang="en-GB" sz="1143">
                  <a:solidFill>
                    <a:schemeClr val="bg1"/>
                  </a:solidFill>
                  <a:latin typeface="Barlow" panose="00000500000000000000" pitchFamily="2" charset="0"/>
                </a:rPr>
                <a:t> chatbots, like ChatGPT or Gemini, at least once or twice a month </a:t>
              </a:r>
            </a:p>
          </p:txBody>
        </p:sp>
      </p:gr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768126-7FB2-3408-5883-1340E8E5AF5B}"/>
              </a:ext>
            </a:extLst>
          </p:cNvPr>
          <p:cNvCxnSpPr>
            <a:cxnSpLocks/>
          </p:cNvCxnSpPr>
          <p:nvPr/>
        </p:nvCxnSpPr>
        <p:spPr>
          <a:xfrm flipH="1">
            <a:off x="4656737" y="3137035"/>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FBEAF72-0627-F709-5296-C2C6BBBA8059}"/>
              </a:ext>
            </a:extLst>
          </p:cNvPr>
          <p:cNvSpPr txBox="1">
            <a:spLocks/>
          </p:cNvSpPr>
          <p:nvPr/>
        </p:nvSpPr>
        <p:spPr>
          <a:xfrm>
            <a:off x="529298" y="428198"/>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Chartered Accountants are still in the early stages of discovering the more technical applications of AI</a:t>
            </a:r>
          </a:p>
        </p:txBody>
      </p:sp>
      <p:graphicFrame>
        <p:nvGraphicFramePr>
          <p:cNvPr id="5" name="Chart 4">
            <a:extLst>
              <a:ext uri="{FF2B5EF4-FFF2-40B4-BE49-F238E27FC236}">
                <a16:creationId xmlns:a16="http://schemas.microsoft.com/office/drawing/2014/main" id="{EFF99006-89F7-EB75-DCC0-280C7B6569C8}"/>
              </a:ext>
            </a:extLst>
          </p:cNvPr>
          <p:cNvGraphicFramePr/>
          <p:nvPr>
            <p:extLst>
              <p:ext uri="{D42A27DB-BD31-4B8C-83A1-F6EECF244321}">
                <p14:modId xmlns:p14="http://schemas.microsoft.com/office/powerpoint/2010/main" val="367222273"/>
              </p:ext>
            </p:extLst>
          </p:nvPr>
        </p:nvGraphicFramePr>
        <p:xfrm>
          <a:off x="4765364" y="3321241"/>
          <a:ext cx="3561622" cy="303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8AAB7337-5887-C10B-D1D8-E4E60E2249A3}"/>
              </a:ext>
            </a:extLst>
          </p:cNvPr>
          <p:cNvGraphicFramePr/>
          <p:nvPr>
            <p:extLst>
              <p:ext uri="{D42A27DB-BD31-4B8C-83A1-F6EECF244321}">
                <p14:modId xmlns:p14="http://schemas.microsoft.com/office/powerpoint/2010/main" val="2128121565"/>
              </p:ext>
            </p:extLst>
          </p:nvPr>
        </p:nvGraphicFramePr>
        <p:xfrm>
          <a:off x="4957435" y="344271"/>
          <a:ext cx="6818434" cy="2997175"/>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6E0C85B6-C42C-FD9F-757C-937E2E1122DE}"/>
              </a:ext>
            </a:extLst>
          </p:cNvPr>
          <p:cNvCxnSpPr>
            <a:cxnSpLocks/>
          </p:cNvCxnSpPr>
          <p:nvPr/>
        </p:nvCxnSpPr>
        <p:spPr>
          <a:xfrm flipV="1">
            <a:off x="8437861" y="3125797"/>
            <a:ext cx="0" cy="322687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AE1D915-BD3F-0716-A128-5A7E8F500709}"/>
              </a:ext>
            </a:extLst>
          </p:cNvPr>
          <p:cNvSpPr/>
          <p:nvPr/>
        </p:nvSpPr>
        <p:spPr>
          <a:xfrm>
            <a:off x="8817825" y="3429001"/>
            <a:ext cx="2989586" cy="245600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1000" dirty="0">
                <a:solidFill>
                  <a:srgbClr val="000000">
                    <a:lumMod val="65000"/>
                    <a:lumOff val="35000"/>
                  </a:srgbClr>
                </a:solidFill>
              </a:rPr>
              <a:t>Name of the AI integrated accounting software you are using?  | Base: All who have used AI integrated software and use AI at least once a month = 155</a:t>
            </a:r>
          </a:p>
        </p:txBody>
      </p:sp>
      <p:graphicFrame>
        <p:nvGraphicFramePr>
          <p:cNvPr id="4" name="Table 3">
            <a:extLst>
              <a:ext uri="{FF2B5EF4-FFF2-40B4-BE49-F238E27FC236}">
                <a16:creationId xmlns:a16="http://schemas.microsoft.com/office/drawing/2014/main" id="{86CD75FF-784D-6D18-8856-756AD3F75CC8}"/>
              </a:ext>
            </a:extLst>
          </p:cNvPr>
          <p:cNvGraphicFramePr>
            <a:graphicFrameLocks noGrp="1"/>
          </p:cNvGraphicFramePr>
          <p:nvPr>
            <p:extLst>
              <p:ext uri="{D42A27DB-BD31-4B8C-83A1-F6EECF244321}">
                <p14:modId xmlns:p14="http://schemas.microsoft.com/office/powerpoint/2010/main" val="226052614"/>
              </p:ext>
            </p:extLst>
          </p:nvPr>
        </p:nvGraphicFramePr>
        <p:xfrm>
          <a:off x="8817825" y="4001245"/>
          <a:ext cx="2989585" cy="2234565"/>
        </p:xfrm>
        <a:graphic>
          <a:graphicData uri="http://schemas.openxmlformats.org/drawingml/2006/table">
            <a:tbl>
              <a:tblPr firstRow="1" bandRow="1">
                <a:tableStyleId>{93296810-A885-4BE3-A3E7-6D5BEEA58F35}</a:tableStyleId>
              </a:tblPr>
              <a:tblGrid>
                <a:gridCol w="1862875">
                  <a:extLst>
                    <a:ext uri="{9D8B030D-6E8A-4147-A177-3AD203B41FA5}">
                      <a16:colId xmlns:a16="http://schemas.microsoft.com/office/drawing/2014/main" val="393255237"/>
                    </a:ext>
                  </a:extLst>
                </a:gridCol>
                <a:gridCol w="1126710">
                  <a:extLst>
                    <a:ext uri="{9D8B030D-6E8A-4147-A177-3AD203B41FA5}">
                      <a16:colId xmlns:a16="http://schemas.microsoft.com/office/drawing/2014/main" val="1918421597"/>
                    </a:ext>
                  </a:extLst>
                </a:gridCol>
              </a:tblGrid>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Name </a:t>
                      </a:r>
                      <a:endParaRPr lang="en-GB" sz="1000" kern="1200">
                        <a:solidFill>
                          <a:srgbClr val="000000">
                            <a:lumMod val="65000"/>
                            <a:lumOff val="35000"/>
                          </a:srgbClr>
                        </a:solidFill>
                        <a:latin typeface="+mn-lt"/>
                        <a:ea typeface="+mn-ea"/>
                        <a:cs typeface="+mn-cs"/>
                      </a:endParaRPr>
                    </a:p>
                  </a:txBody>
                  <a:tcPr/>
                </a:tc>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 </a:t>
                      </a:r>
                      <a:endParaRPr lang="en-GB" sz="1000" kern="1200">
                        <a:solidFill>
                          <a:srgbClr val="000000">
                            <a:lumMod val="65000"/>
                            <a:lumOff val="35000"/>
                          </a:srgbClr>
                        </a:solidFill>
                        <a:latin typeface="+mn-lt"/>
                        <a:ea typeface="+mn-ea"/>
                        <a:cs typeface="+mn-cs"/>
                      </a:endParaRPr>
                    </a:p>
                  </a:txBody>
                  <a:tcPr/>
                </a:tc>
                <a:extLst>
                  <a:ext uri="{0D108BD9-81ED-4DB2-BD59-A6C34878D82A}">
                    <a16:rowId xmlns:a16="http://schemas.microsoft.com/office/drawing/2014/main" val="3684519897"/>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Xero </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23%</a:t>
                      </a:r>
                    </a:p>
                  </a:txBody>
                  <a:tcPr marL="6350" marR="6350" marT="6350" marB="0" anchor="ctr"/>
                </a:tc>
                <a:extLst>
                  <a:ext uri="{0D108BD9-81ED-4DB2-BD59-A6C34878D82A}">
                    <a16:rowId xmlns:a16="http://schemas.microsoft.com/office/drawing/2014/main" val="3643219718"/>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QuickBooks </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15%</a:t>
                      </a:r>
                    </a:p>
                  </a:txBody>
                  <a:tcPr marL="6350" marR="6350" marT="6350" marB="0" anchor="ctr"/>
                </a:tc>
                <a:extLst>
                  <a:ext uri="{0D108BD9-81ED-4DB2-BD59-A6C34878D82A}">
                    <a16:rowId xmlns:a16="http://schemas.microsoft.com/office/drawing/2014/main" val="4070060224"/>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Sage</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12%</a:t>
                      </a:r>
                    </a:p>
                  </a:txBody>
                  <a:tcPr marL="6350" marR="6350" marT="6350" marB="0" anchor="ctr"/>
                </a:tc>
                <a:extLst>
                  <a:ext uri="{0D108BD9-81ED-4DB2-BD59-A6C34878D82A}">
                    <a16:rowId xmlns:a16="http://schemas.microsoft.com/office/drawing/2014/main" val="3642462558"/>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Microsoft / CoPilot </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9%</a:t>
                      </a:r>
                    </a:p>
                  </a:txBody>
                  <a:tcPr marL="6350" marR="6350" marT="6350" marB="0" anchor="ctr"/>
                </a:tc>
                <a:extLst>
                  <a:ext uri="{0D108BD9-81ED-4DB2-BD59-A6C34878D82A}">
                    <a16:rowId xmlns:a16="http://schemas.microsoft.com/office/drawing/2014/main" val="1330050386"/>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ChatGPT</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6%</a:t>
                      </a:r>
                    </a:p>
                  </a:txBody>
                  <a:tcPr marL="6350" marR="6350" marT="6350" marB="0" anchor="ctr"/>
                </a:tc>
                <a:extLst>
                  <a:ext uri="{0D108BD9-81ED-4DB2-BD59-A6C34878D82A}">
                    <a16:rowId xmlns:a16="http://schemas.microsoft.com/office/drawing/2014/main" val="1437330400"/>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SAP </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6%</a:t>
                      </a:r>
                    </a:p>
                  </a:txBody>
                  <a:tcPr marL="6350" marR="6350" marT="6350" marB="0" anchor="ctr"/>
                </a:tc>
                <a:extLst>
                  <a:ext uri="{0D108BD9-81ED-4DB2-BD59-A6C34878D82A}">
                    <a16:rowId xmlns:a16="http://schemas.microsoft.com/office/drawing/2014/main" val="1699545219"/>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Dext  </a:t>
                      </a:r>
                      <a:endParaRPr lang="en-GB" sz="1000" kern="1200">
                        <a:solidFill>
                          <a:srgbClr val="000000">
                            <a:lumMod val="65000"/>
                            <a:lumOff val="35000"/>
                          </a:srgbClr>
                        </a:solidFill>
                        <a:latin typeface="+mn-lt"/>
                        <a:ea typeface="+mn-ea"/>
                        <a:cs typeface="+mn-cs"/>
                      </a:endParaRPr>
                    </a:p>
                  </a:txBody>
                  <a:tcPr/>
                </a:tc>
                <a:tc>
                  <a:txBody>
                    <a:bodyPr/>
                    <a:lstStyle/>
                    <a:p>
                      <a:pPr marL="0" algn="ctr" defTabSz="914400" rtl="0" eaLnBrk="1" fontAlgn="b" latinLnBrk="0" hangingPunct="1">
                        <a:lnSpc>
                          <a:spcPct val="115000"/>
                        </a:lnSpc>
                        <a:spcBef>
                          <a:spcPts val="400"/>
                        </a:spcBef>
                        <a:spcAft>
                          <a:spcPts val="400"/>
                        </a:spcAft>
                      </a:pPr>
                      <a:r>
                        <a:rPr lang="en-GB" sz="1000" kern="1200">
                          <a:solidFill>
                            <a:srgbClr val="000000">
                              <a:lumMod val="65000"/>
                              <a:lumOff val="35000"/>
                            </a:srgbClr>
                          </a:solidFill>
                          <a:latin typeface="+mn-lt"/>
                          <a:ea typeface="+mn-ea"/>
                          <a:cs typeface="+mn-cs"/>
                        </a:rPr>
                        <a:t>5%</a:t>
                      </a:r>
                    </a:p>
                  </a:txBody>
                  <a:tcPr marL="6350" marR="6350" marT="6350" marB="0" anchor="ctr"/>
                </a:tc>
                <a:extLst>
                  <a:ext uri="{0D108BD9-81ED-4DB2-BD59-A6C34878D82A}">
                    <a16:rowId xmlns:a16="http://schemas.microsoft.com/office/drawing/2014/main" val="493109535"/>
                  </a:ext>
                </a:extLst>
              </a:tr>
              <a:tr h="176668">
                <a:tc>
                  <a:txBody>
                    <a:bodyPr/>
                    <a:lstStyle/>
                    <a:p>
                      <a:pPr marL="0" algn="l" defTabSz="914400" rtl="0" eaLnBrk="1" latinLnBrk="0" hangingPunct="1">
                        <a:lnSpc>
                          <a:spcPct val="115000"/>
                        </a:lnSpc>
                        <a:spcBef>
                          <a:spcPts val="400"/>
                        </a:spcBef>
                        <a:spcAft>
                          <a:spcPts val="400"/>
                        </a:spcAft>
                      </a:pPr>
                      <a:r>
                        <a:rPr lang="en-GB" sz="1000" kern="1200">
                          <a:solidFill>
                            <a:srgbClr val="000000">
                              <a:lumMod val="65000"/>
                              <a:lumOff val="35000"/>
                            </a:srgbClr>
                          </a:solidFill>
                        </a:rPr>
                        <a:t>Internal </a:t>
                      </a:r>
                    </a:p>
                  </a:txBody>
                  <a:tcPr/>
                </a:tc>
                <a:tc>
                  <a:txBody>
                    <a:bodyPr/>
                    <a:lstStyle/>
                    <a:p>
                      <a:pPr marL="0" algn="ctr" defTabSz="914400" rtl="0" eaLnBrk="1" fontAlgn="b" latinLnBrk="0" hangingPunct="1">
                        <a:lnSpc>
                          <a:spcPct val="115000"/>
                        </a:lnSpc>
                        <a:spcBef>
                          <a:spcPts val="400"/>
                        </a:spcBef>
                        <a:spcAft>
                          <a:spcPts val="400"/>
                        </a:spcAft>
                      </a:pPr>
                      <a:r>
                        <a:rPr lang="en-GB" sz="1000" kern="1200" dirty="0">
                          <a:solidFill>
                            <a:srgbClr val="000000">
                              <a:lumMod val="65000"/>
                              <a:lumOff val="35000"/>
                            </a:srgbClr>
                          </a:solidFill>
                          <a:latin typeface="+mn-lt"/>
                          <a:ea typeface="+mn-ea"/>
                          <a:cs typeface="+mn-cs"/>
                        </a:rPr>
                        <a:t>4%</a:t>
                      </a:r>
                    </a:p>
                  </a:txBody>
                  <a:tcPr marL="6350" marR="6350" marT="6350" marB="0" anchor="ctr"/>
                </a:tc>
                <a:extLst>
                  <a:ext uri="{0D108BD9-81ED-4DB2-BD59-A6C34878D82A}">
                    <a16:rowId xmlns:a16="http://schemas.microsoft.com/office/drawing/2014/main" val="3426908444"/>
                  </a:ext>
                </a:extLst>
              </a:tr>
            </a:tbl>
          </a:graphicData>
        </a:graphic>
      </p:graphicFrame>
      <p:sp>
        <p:nvSpPr>
          <p:cNvPr id="6" name="Rectangle 5">
            <a:extLst>
              <a:ext uri="{FF2B5EF4-FFF2-40B4-BE49-F238E27FC236}">
                <a16:creationId xmlns:a16="http://schemas.microsoft.com/office/drawing/2014/main" id="{30B3086C-3A7E-A606-DF61-A019A5D7ECAF}"/>
              </a:ext>
            </a:extLst>
          </p:cNvPr>
          <p:cNvSpPr/>
          <p:nvPr/>
        </p:nvSpPr>
        <p:spPr>
          <a:xfrm>
            <a:off x="5780270" y="4337019"/>
            <a:ext cx="492436" cy="1600937"/>
          </a:xfrm>
          <a:prstGeom prst="rect">
            <a:avLst/>
          </a:prstGeom>
          <a:noFill/>
          <a:ln w="19050">
            <a:solidFill>
              <a:srgbClr val="52B1DD"/>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 name="Rectangle 2">
            <a:extLst>
              <a:ext uri="{FF2B5EF4-FFF2-40B4-BE49-F238E27FC236}">
                <a16:creationId xmlns:a16="http://schemas.microsoft.com/office/drawing/2014/main" id="{64BDE396-296B-4FEB-034B-7F64B17E9F24}"/>
              </a:ext>
            </a:extLst>
          </p:cNvPr>
          <p:cNvSpPr/>
          <p:nvPr/>
        </p:nvSpPr>
        <p:spPr>
          <a:xfrm>
            <a:off x="6771857" y="4695825"/>
            <a:ext cx="506230" cy="1233975"/>
          </a:xfrm>
          <a:prstGeom prst="rect">
            <a:avLst/>
          </a:prstGeom>
          <a:noFill/>
          <a:ln w="19050">
            <a:solidFill>
              <a:srgbClr val="E3D8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Tree>
    <p:extLst>
      <p:ext uri="{BB962C8B-B14F-4D97-AF65-F5344CB8AC3E}">
        <p14:creationId xmlns:p14="http://schemas.microsoft.com/office/powerpoint/2010/main" val="172060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D04F80-6472-86B4-7CDE-25DF4A7E4526}"/>
              </a:ext>
            </a:extLst>
          </p:cNvPr>
          <p:cNvGrpSpPr/>
          <p:nvPr/>
        </p:nvGrpSpPr>
        <p:grpSpPr>
          <a:xfrm>
            <a:off x="8618773" y="3920354"/>
            <a:ext cx="452601" cy="280137"/>
            <a:chOff x="8543842" y="3241461"/>
            <a:chExt cx="452601" cy="280137"/>
          </a:xfrm>
        </p:grpSpPr>
        <p:sp>
          <p:nvSpPr>
            <p:cNvPr id="19" name="Freeform: Shape 18">
              <a:extLst>
                <a:ext uri="{FF2B5EF4-FFF2-40B4-BE49-F238E27FC236}">
                  <a16:creationId xmlns:a16="http://schemas.microsoft.com/office/drawing/2014/main" id="{42CDC01E-8A2F-CC2A-5666-C23BEE74AFE4}"/>
                </a:ext>
              </a:extLst>
            </p:cNvPr>
            <p:cNvSpPr/>
            <p:nvPr/>
          </p:nvSpPr>
          <p:spPr>
            <a:xfrm rot="10800000">
              <a:off x="8543842" y="3241461"/>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E543AE92-D0A4-F939-BD22-59E53AD45712}"/>
                </a:ext>
              </a:extLst>
            </p:cNvPr>
            <p:cNvSpPr/>
            <p:nvPr/>
          </p:nvSpPr>
          <p:spPr>
            <a:xfrm rot="10800000">
              <a:off x="8787977" y="3241461"/>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grpSp>
      <p:sp>
        <p:nvSpPr>
          <p:cNvPr id="17" name="Freeform: Shape 16">
            <a:extLst>
              <a:ext uri="{FF2B5EF4-FFF2-40B4-BE49-F238E27FC236}">
                <a16:creationId xmlns:a16="http://schemas.microsoft.com/office/drawing/2014/main" id="{6829FD61-FE9C-6286-437A-492FB4075EE5}"/>
              </a:ext>
            </a:extLst>
          </p:cNvPr>
          <p:cNvSpPr/>
          <p:nvPr/>
        </p:nvSpPr>
        <p:spPr>
          <a:xfrm rot="10800000">
            <a:off x="8618773" y="5323222"/>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18" name="Freeform: Shape 17">
            <a:extLst>
              <a:ext uri="{FF2B5EF4-FFF2-40B4-BE49-F238E27FC236}">
                <a16:creationId xmlns:a16="http://schemas.microsoft.com/office/drawing/2014/main" id="{44642FE0-D8DA-E4A4-A175-4DB12F8B88F3}"/>
              </a:ext>
            </a:extLst>
          </p:cNvPr>
          <p:cNvSpPr/>
          <p:nvPr/>
        </p:nvSpPr>
        <p:spPr>
          <a:xfrm rot="10800000">
            <a:off x="8862908" y="5323222"/>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27" name="TextBox 26">
            <a:extLst>
              <a:ext uri="{FF2B5EF4-FFF2-40B4-BE49-F238E27FC236}">
                <a16:creationId xmlns:a16="http://schemas.microsoft.com/office/drawing/2014/main" id="{ECFE985C-D152-4E7C-E465-3365B2718B8B}"/>
              </a:ext>
            </a:extLst>
          </p:cNvPr>
          <p:cNvSpPr txBox="1"/>
          <p:nvPr/>
        </p:nvSpPr>
        <p:spPr>
          <a:xfrm>
            <a:off x="529298" y="1482456"/>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dirty="0">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96653" y="4807041"/>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620915" y="5112672"/>
            <a:ext cx="3923749" cy="1540293"/>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Excitement about the potential uses of AI should be tapped into by showcasing what it can do in streamlining technical Accountancy tasks. </a:t>
            </a:r>
          </a:p>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What is the most effective way of improving access to AI tools? Buy it in? Develop in house? Keep in mind that this may be different depending on size of business.</a:t>
            </a:r>
          </a:p>
          <a:p>
            <a:pPr defTabSz="871057">
              <a:lnSpc>
                <a:spcPct val="110000"/>
              </a:lnSpc>
              <a:spcBef>
                <a:spcPts val="381"/>
              </a:spcBef>
              <a:spcAft>
                <a:spcPts val="381"/>
              </a:spcAft>
              <a:buClr>
                <a:srgbClr val="2F469C"/>
              </a:buClr>
              <a:buSzPct val="200000"/>
            </a:pPr>
            <a:endParaRPr lang="en-GB" sz="1143" dirty="0">
              <a:solidFill>
                <a:prstClr val="black"/>
              </a:solidFill>
              <a:latin typeface="Barlow" panose="00000500000000000000" pitchFamily="2" charset="0"/>
            </a:endParaRPr>
          </a:p>
        </p:txBody>
      </p:sp>
      <p:sp>
        <p:nvSpPr>
          <p:cNvPr id="30" name="TextBox 29">
            <a:extLst>
              <a:ext uri="{FF2B5EF4-FFF2-40B4-BE49-F238E27FC236}">
                <a16:creationId xmlns:a16="http://schemas.microsoft.com/office/drawing/2014/main" id="{89DBA27F-6E8D-97B0-405B-C364DF981161}"/>
              </a:ext>
            </a:extLst>
          </p:cNvPr>
          <p:cNvSpPr txBox="1"/>
          <p:nvPr/>
        </p:nvSpPr>
        <p:spPr>
          <a:xfrm>
            <a:off x="535838" y="1739682"/>
            <a:ext cx="3920659" cy="1758815"/>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AI adoption often begins as a grassroots effort, with individuals and teams leveraging the technology to improve personal efficiency, rather than a top-down directed initiative.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Those who use AI frequently cite excitement and personal reasons for doing so, as well as spending their own time to self-teach. This suggests that current adoption is being driven more so by individuals' initiative than organisational innovation. </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E6671EB7-B7D0-DAE7-4713-3E90E9276798}"/>
              </a:ext>
            </a:extLst>
          </p:cNvPr>
          <p:cNvGrpSpPr/>
          <p:nvPr/>
        </p:nvGrpSpPr>
        <p:grpSpPr>
          <a:xfrm>
            <a:off x="482741" y="3443919"/>
            <a:ext cx="4068016" cy="1291140"/>
            <a:chOff x="6057759" y="3027976"/>
            <a:chExt cx="4068016" cy="1467022"/>
          </a:xfrm>
        </p:grpSpPr>
        <p:sp>
          <p:nvSpPr>
            <p:cNvPr id="34" name="Contents Box 3">
              <a:extLst>
                <a:ext uri="{FF2B5EF4-FFF2-40B4-BE49-F238E27FC236}">
                  <a16:creationId xmlns:a16="http://schemas.microsoft.com/office/drawing/2014/main" id="{39670C77-A060-5C0F-0BEC-76CD04C1DEF1}"/>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9E1FC7F7-4DBB-521B-DB32-ABC96AFF5E79}"/>
                </a:ext>
              </a:extLst>
            </p:cNvPr>
            <p:cNvSpPr txBox="1"/>
            <p:nvPr/>
          </p:nvSpPr>
          <p:spPr>
            <a:xfrm>
              <a:off x="6327372" y="3163393"/>
              <a:ext cx="3004016" cy="198165"/>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dirty="0">
                  <a:solidFill>
                    <a:schemeClr val="bg1"/>
                  </a:solidFill>
                  <a:latin typeface="Barlow" panose="00000500000000000000" pitchFamily="2" charset="0"/>
                </a:rPr>
                <a:t>Just under</a:t>
              </a:r>
            </a:p>
          </p:txBody>
        </p:sp>
        <p:sp>
          <p:nvSpPr>
            <p:cNvPr id="36" name="Rectangle 35">
              <a:extLst>
                <a:ext uri="{FF2B5EF4-FFF2-40B4-BE49-F238E27FC236}">
                  <a16:creationId xmlns:a16="http://schemas.microsoft.com/office/drawing/2014/main" id="{68C48356-E332-8BA3-33B8-805A2438CAFF}"/>
                </a:ext>
              </a:extLst>
            </p:cNvPr>
            <p:cNvSpPr/>
            <p:nvPr/>
          </p:nvSpPr>
          <p:spPr>
            <a:xfrm>
              <a:off x="6213338" y="3293513"/>
              <a:ext cx="1495279"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1 in 2</a:t>
              </a:r>
            </a:p>
          </p:txBody>
        </p:sp>
        <p:sp>
          <p:nvSpPr>
            <p:cNvPr id="37" name="TextBox 36">
              <a:extLst>
                <a:ext uri="{FF2B5EF4-FFF2-40B4-BE49-F238E27FC236}">
                  <a16:creationId xmlns:a16="http://schemas.microsoft.com/office/drawing/2014/main" id="{32E74653-F430-112D-51C5-06AFA82F9429}"/>
                </a:ext>
              </a:extLst>
            </p:cNvPr>
            <p:cNvSpPr txBox="1"/>
            <p:nvPr/>
          </p:nvSpPr>
          <p:spPr>
            <a:xfrm>
              <a:off x="6336721" y="3941170"/>
              <a:ext cx="3576760" cy="417968"/>
            </a:xfrm>
            <a:prstGeom prst="rect">
              <a:avLst/>
            </a:prstGeom>
            <a:noFill/>
          </p:spPr>
          <p:txBody>
            <a:bodyPr wrap="square" lIns="0" tIns="0" rIns="0" bIns="0" rtlCol="0">
              <a:spAutoFit/>
            </a:bodyPr>
            <a:lstStyle/>
            <a:p>
              <a:pPr defTabSz="871057">
                <a:lnSpc>
                  <a:spcPct val="110000"/>
                </a:lnSpc>
              </a:pPr>
              <a:r>
                <a:rPr lang="en-GB" sz="1143" dirty="0">
                  <a:solidFill>
                    <a:schemeClr val="bg1"/>
                  </a:solidFill>
                  <a:latin typeface="Barlow" panose="00000500000000000000" pitchFamily="2" charset="0"/>
                </a:rPr>
                <a:t>Survey participants are already finding AI is helping them work more effectively </a:t>
              </a:r>
            </a:p>
          </p:txBody>
        </p:sp>
      </p:gr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FBEAF72-0627-F709-5296-C2C6BBBA8059}"/>
              </a:ext>
            </a:extLst>
          </p:cNvPr>
          <p:cNvSpPr txBox="1">
            <a:spLocks/>
          </p:cNvSpPr>
          <p:nvPr/>
        </p:nvSpPr>
        <p:spPr>
          <a:xfrm>
            <a:off x="514917" y="510381"/>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Usage of AI is more likely to be driven by individual proactivity than organisational change</a:t>
            </a:r>
          </a:p>
        </p:txBody>
      </p:sp>
      <p:graphicFrame>
        <p:nvGraphicFramePr>
          <p:cNvPr id="3" name="Chart 2">
            <a:extLst>
              <a:ext uri="{FF2B5EF4-FFF2-40B4-BE49-F238E27FC236}">
                <a16:creationId xmlns:a16="http://schemas.microsoft.com/office/drawing/2014/main" id="{BA95C040-82FA-9E21-0A0A-56CBA02894A1}"/>
              </a:ext>
            </a:extLst>
          </p:cNvPr>
          <p:cNvGraphicFramePr/>
          <p:nvPr>
            <p:extLst>
              <p:ext uri="{D42A27DB-BD31-4B8C-83A1-F6EECF244321}">
                <p14:modId xmlns:p14="http://schemas.microsoft.com/office/powerpoint/2010/main" val="983803560"/>
              </p:ext>
            </p:extLst>
          </p:nvPr>
        </p:nvGraphicFramePr>
        <p:xfrm>
          <a:off x="4550757" y="3252981"/>
          <a:ext cx="3988882" cy="30650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4637441-369A-2DB6-CA6F-E5169EE0EC66}"/>
              </a:ext>
            </a:extLst>
          </p:cNvPr>
          <p:cNvGraphicFramePr/>
          <p:nvPr>
            <p:extLst>
              <p:ext uri="{D42A27DB-BD31-4B8C-83A1-F6EECF244321}">
                <p14:modId xmlns:p14="http://schemas.microsoft.com/office/powerpoint/2010/main" val="611914911"/>
              </p:ext>
            </p:extLst>
          </p:nvPr>
        </p:nvGraphicFramePr>
        <p:xfrm>
          <a:off x="4934087" y="751452"/>
          <a:ext cx="6807154" cy="216482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D20C5CCA-8F09-5D0A-5F31-662237F54BB8}"/>
              </a:ext>
            </a:extLst>
          </p:cNvPr>
          <p:cNvCxnSpPr>
            <a:cxnSpLocks/>
          </p:cNvCxnSpPr>
          <p:nvPr/>
        </p:nvCxnSpPr>
        <p:spPr>
          <a:xfrm flipH="1">
            <a:off x="4656737" y="3125797"/>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38349A-CE2C-ED68-33DE-039BEE19C486}"/>
              </a:ext>
            </a:extLst>
          </p:cNvPr>
          <p:cNvCxnSpPr>
            <a:cxnSpLocks/>
          </p:cNvCxnSpPr>
          <p:nvPr/>
        </p:nvCxnSpPr>
        <p:spPr>
          <a:xfrm flipV="1">
            <a:off x="8437861" y="3125797"/>
            <a:ext cx="0" cy="322687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FBEADD-E8F5-D4A2-40BD-F5B745C4F4A2}"/>
              </a:ext>
            </a:extLst>
          </p:cNvPr>
          <p:cNvSpPr txBox="1"/>
          <p:nvPr/>
        </p:nvSpPr>
        <p:spPr>
          <a:xfrm>
            <a:off x="9026946" y="5302283"/>
            <a:ext cx="2714296" cy="1169551"/>
          </a:xfrm>
          <a:prstGeom prst="rect">
            <a:avLst/>
          </a:prstGeom>
          <a:noFill/>
        </p:spPr>
        <p:txBody>
          <a:bodyPr wrap="square">
            <a:spAutoFit/>
          </a:bodyPr>
          <a:lstStyle/>
          <a:p>
            <a:r>
              <a:rPr lang="en-GB" sz="1000" dirty="0"/>
              <a:t>Participating in internal training courses, leveraging external knowledge like Gartner and consultants (Accenture, Boston Consulting Group etc.), looking to the art of the possible to streamline processes, deliver insights and value for my main client.” </a:t>
            </a:r>
            <a:r>
              <a:rPr lang="en-GB" sz="1000" i="1" dirty="0"/>
              <a:t>Freelancer /Solo Trader</a:t>
            </a:r>
          </a:p>
        </p:txBody>
      </p:sp>
      <p:sp>
        <p:nvSpPr>
          <p:cNvPr id="16" name="TextBox 15">
            <a:extLst>
              <a:ext uri="{FF2B5EF4-FFF2-40B4-BE49-F238E27FC236}">
                <a16:creationId xmlns:a16="http://schemas.microsoft.com/office/drawing/2014/main" id="{C80897A5-6A97-F690-DD47-18485DAE3DDA}"/>
              </a:ext>
            </a:extLst>
          </p:cNvPr>
          <p:cNvSpPr txBox="1"/>
          <p:nvPr/>
        </p:nvSpPr>
        <p:spPr>
          <a:xfrm>
            <a:off x="9052427" y="3867743"/>
            <a:ext cx="2879741" cy="1323439"/>
          </a:xfrm>
          <a:prstGeom prst="rect">
            <a:avLst/>
          </a:prstGeom>
          <a:noFill/>
        </p:spPr>
        <p:txBody>
          <a:bodyPr wrap="square">
            <a:spAutoFit/>
          </a:bodyPr>
          <a:lstStyle/>
          <a:p>
            <a:r>
              <a:rPr lang="en-GB" sz="1000" dirty="0"/>
              <a:t>Peer to peer knowledge sharing, CPD activities including webinars and conferences from various providers (including own Institute), reading relevant material in various business, science and Accountancy publications, experimenting with tools in a safe environment using anonymised, non-sensitive practice datasets.” </a:t>
            </a:r>
            <a:r>
              <a:rPr lang="en-GB" sz="1000" i="1" dirty="0"/>
              <a:t>Senior Manager</a:t>
            </a:r>
            <a:endParaRPr lang="en-GB" sz="1000" i="1" dirty="0">
              <a:highlight>
                <a:srgbClr val="FFFF00"/>
              </a:highlight>
            </a:endParaRPr>
          </a:p>
        </p:txBody>
      </p:sp>
      <p:sp>
        <p:nvSpPr>
          <p:cNvPr id="4" name="TextBox 3">
            <a:extLst>
              <a:ext uri="{FF2B5EF4-FFF2-40B4-BE49-F238E27FC236}">
                <a16:creationId xmlns:a16="http://schemas.microsoft.com/office/drawing/2014/main" id="{8D3EB7BD-FAF4-B1AC-0657-26819122C9AF}"/>
              </a:ext>
            </a:extLst>
          </p:cNvPr>
          <p:cNvSpPr txBox="1"/>
          <p:nvPr/>
        </p:nvSpPr>
        <p:spPr>
          <a:xfrm>
            <a:off x="8609223" y="3318093"/>
            <a:ext cx="3241080"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pPr>
            <a:r>
              <a:rPr lang="en-GB" sz="1000" b="1">
                <a:solidFill>
                  <a:srgbClr val="000000">
                    <a:lumMod val="65000"/>
                    <a:lumOff val="35000"/>
                  </a:srgbClr>
                </a:solidFill>
              </a:rPr>
              <a:t>If you are already prepared for - or are in the process of preparing - what sort of activities have you done/been doing, including specific training/learning courses? </a:t>
            </a:r>
          </a:p>
        </p:txBody>
      </p:sp>
    </p:spTree>
    <p:extLst>
      <p:ext uri="{BB962C8B-B14F-4D97-AF65-F5344CB8AC3E}">
        <p14:creationId xmlns:p14="http://schemas.microsoft.com/office/powerpoint/2010/main" val="203808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929ED9E-E36B-84C1-4A2D-C18CF39D6225}"/>
              </a:ext>
            </a:extLst>
          </p:cNvPr>
          <p:cNvGraphicFramePr/>
          <p:nvPr>
            <p:extLst>
              <p:ext uri="{D42A27DB-BD31-4B8C-83A1-F6EECF244321}">
                <p14:modId xmlns:p14="http://schemas.microsoft.com/office/powerpoint/2010/main" val="64288953"/>
              </p:ext>
            </p:extLst>
          </p:nvPr>
        </p:nvGraphicFramePr>
        <p:xfrm>
          <a:off x="5000625" y="621612"/>
          <a:ext cx="6849678" cy="2504702"/>
        </p:xfrm>
        <a:graphic>
          <a:graphicData uri="http://schemas.openxmlformats.org/drawingml/2006/chart">
            <c:chart xmlns:c="http://schemas.openxmlformats.org/drawingml/2006/chart" xmlns:r="http://schemas.openxmlformats.org/officeDocument/2006/relationships" r:id="rId3"/>
          </a:graphicData>
        </a:graphic>
      </p:graphicFrame>
      <p:sp>
        <p:nvSpPr>
          <p:cNvPr id="41" name="Title 1">
            <a:extLst>
              <a:ext uri="{FF2B5EF4-FFF2-40B4-BE49-F238E27FC236}">
                <a16:creationId xmlns:a16="http://schemas.microsoft.com/office/drawing/2014/main" id="{36FFE989-BEA2-7CF7-AFC5-2DCE5456655B}"/>
              </a:ext>
            </a:extLst>
          </p:cNvPr>
          <p:cNvSpPr txBox="1">
            <a:spLocks/>
          </p:cNvSpPr>
          <p:nvPr/>
        </p:nvSpPr>
        <p:spPr>
          <a:xfrm>
            <a:off x="535838" y="478301"/>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Similar levels of concerns around skills and data security arise when thinking about barriers to personal usage, and to adoption by the profession as a whole</a:t>
            </a:r>
          </a:p>
          <a:p>
            <a:endParaRPr lang="en-GB" sz="2000">
              <a:highlight>
                <a:srgbClr val="FFFF00"/>
              </a:highlight>
              <a:latin typeface="Barlow" panose="00000500000000000000" pitchFamily="2" charset="0"/>
            </a:endParaRPr>
          </a:p>
          <a:p>
            <a:endParaRPr lang="en-GB" sz="2000">
              <a:highlight>
                <a:srgbClr val="FFFF00"/>
              </a:highlight>
              <a:latin typeface="Barlow" panose="00000500000000000000" pitchFamily="2" charset="0"/>
            </a:endParaRPr>
          </a:p>
        </p:txBody>
      </p:sp>
      <p:grpSp>
        <p:nvGrpSpPr>
          <p:cNvPr id="6" name="Group 5">
            <a:extLst>
              <a:ext uri="{FF2B5EF4-FFF2-40B4-BE49-F238E27FC236}">
                <a16:creationId xmlns:a16="http://schemas.microsoft.com/office/drawing/2014/main" id="{E18DA9F5-1CF3-6988-DE15-63CEA9E65449}"/>
              </a:ext>
            </a:extLst>
          </p:cNvPr>
          <p:cNvGrpSpPr/>
          <p:nvPr/>
        </p:nvGrpSpPr>
        <p:grpSpPr>
          <a:xfrm>
            <a:off x="8666106" y="3571638"/>
            <a:ext cx="452601" cy="280137"/>
            <a:chOff x="8833522" y="3522427"/>
            <a:chExt cx="452601" cy="280137"/>
          </a:xfrm>
        </p:grpSpPr>
        <p:sp>
          <p:nvSpPr>
            <p:cNvPr id="12" name="Freeform: Shape 11">
              <a:extLst>
                <a:ext uri="{FF2B5EF4-FFF2-40B4-BE49-F238E27FC236}">
                  <a16:creationId xmlns:a16="http://schemas.microsoft.com/office/drawing/2014/main" id="{6DE4223D-9760-5410-2E85-F8EE214193E5}"/>
                </a:ext>
              </a:extLst>
            </p:cNvPr>
            <p:cNvSpPr/>
            <p:nvPr/>
          </p:nvSpPr>
          <p:spPr>
            <a:xfrm rot="10800000">
              <a:off x="8833522" y="3522427"/>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C0CF353A-DEEE-478D-4B0B-DFF3E0859A57}"/>
                </a:ext>
              </a:extLst>
            </p:cNvPr>
            <p:cNvSpPr/>
            <p:nvPr/>
          </p:nvSpPr>
          <p:spPr>
            <a:xfrm rot="10800000">
              <a:off x="9077657" y="3522427"/>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grpSp>
      <p:graphicFrame>
        <p:nvGraphicFramePr>
          <p:cNvPr id="4" name="Chart 3">
            <a:extLst>
              <a:ext uri="{FF2B5EF4-FFF2-40B4-BE49-F238E27FC236}">
                <a16:creationId xmlns:a16="http://schemas.microsoft.com/office/drawing/2014/main" id="{52AF34D1-9D2F-BBD9-5A05-EBB27DEDFFA8}"/>
              </a:ext>
            </a:extLst>
          </p:cNvPr>
          <p:cNvGraphicFramePr/>
          <p:nvPr>
            <p:extLst>
              <p:ext uri="{D42A27DB-BD31-4B8C-83A1-F6EECF244321}">
                <p14:modId xmlns:p14="http://schemas.microsoft.com/office/powerpoint/2010/main" val="3123389575"/>
              </p:ext>
            </p:extLst>
          </p:nvPr>
        </p:nvGraphicFramePr>
        <p:xfrm>
          <a:off x="4620475" y="3238502"/>
          <a:ext cx="3853885" cy="304944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ECFE985C-D152-4E7C-E465-3365B2718B8B}"/>
              </a:ext>
            </a:extLst>
          </p:cNvPr>
          <p:cNvSpPr txBox="1"/>
          <p:nvPr/>
        </p:nvSpPr>
        <p:spPr>
          <a:xfrm>
            <a:off x="535838" y="2024300"/>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72918" y="5530721"/>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72918" y="5828685"/>
            <a:ext cx="3923749" cy="857351"/>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Where does the responsibility lie for upskilling the profession? Is it organisational change? Or is it the qualifications that need to be updated? </a:t>
            </a:r>
          </a:p>
          <a:p>
            <a:pPr defTabSz="871057">
              <a:lnSpc>
                <a:spcPct val="110000"/>
              </a:lnSpc>
              <a:spcBef>
                <a:spcPts val="381"/>
              </a:spcBef>
              <a:spcAft>
                <a:spcPts val="381"/>
              </a:spcAft>
              <a:buClr>
                <a:srgbClr val="2F469C"/>
              </a:buClr>
              <a:buSzPct val="200000"/>
            </a:pPr>
            <a:endParaRPr lang="en-GB" sz="1143">
              <a:solidFill>
                <a:prstClr val="black"/>
              </a:solidFill>
              <a:latin typeface="Barlow" panose="00000500000000000000" pitchFamily="2" charset="0"/>
            </a:endParaRPr>
          </a:p>
        </p:txBody>
      </p:sp>
      <p:sp>
        <p:nvSpPr>
          <p:cNvPr id="30" name="TextBox 29">
            <a:extLst>
              <a:ext uri="{FF2B5EF4-FFF2-40B4-BE49-F238E27FC236}">
                <a16:creationId xmlns:a16="http://schemas.microsoft.com/office/drawing/2014/main" id="{89DBA27F-6E8D-97B0-405B-C364DF981161}"/>
              </a:ext>
            </a:extLst>
          </p:cNvPr>
          <p:cNvSpPr txBox="1"/>
          <p:nvPr/>
        </p:nvSpPr>
        <p:spPr>
          <a:xfrm>
            <a:off x="542378" y="2281526"/>
            <a:ext cx="3920659" cy="2136932"/>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Since Chartered Accountants are mainly using external tools, data security is seen as a primary barrier to adoption.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Another major barrier is lack of skills. Perceived lack of skills reinforces the picture where usage is personally driven rather than organisationally driven. </a:t>
            </a:r>
          </a:p>
          <a:p>
            <a:pPr marL="163323" indent="-163323" defTabSz="871057">
              <a:buFont typeface="Arial" panose="020B0604020202020204" pitchFamily="34" charset="0"/>
              <a:buChar char="•"/>
            </a:pPr>
            <a:r>
              <a:rPr lang="en-GB" sz="1200" dirty="0"/>
              <a:t>Although there are some opposing views, concerns about the reliability of AI technology are not among the top barriers to its adoption.</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Junior roles are less worried about skills / data security as a barrier. Coupled with feeling more prepared, it suggests a natural upskilling of the profession will occur over time.</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E6671EB7-B7D0-DAE7-4713-3E90E9276798}"/>
              </a:ext>
            </a:extLst>
          </p:cNvPr>
          <p:cNvGrpSpPr/>
          <p:nvPr/>
        </p:nvGrpSpPr>
        <p:grpSpPr>
          <a:xfrm>
            <a:off x="500254" y="4301433"/>
            <a:ext cx="4068016" cy="1118859"/>
            <a:chOff x="6000011" y="4365804"/>
            <a:chExt cx="4068016" cy="1467022"/>
          </a:xfrm>
        </p:grpSpPr>
        <p:sp>
          <p:nvSpPr>
            <p:cNvPr id="34" name="Contents Box 3">
              <a:extLst>
                <a:ext uri="{FF2B5EF4-FFF2-40B4-BE49-F238E27FC236}">
                  <a16:creationId xmlns:a16="http://schemas.microsoft.com/office/drawing/2014/main" id="{39670C77-A060-5C0F-0BEC-76CD04C1DEF1}"/>
                </a:ext>
              </a:extLst>
            </p:cNvPr>
            <p:cNvSpPr/>
            <p:nvPr/>
          </p:nvSpPr>
          <p:spPr>
            <a:xfrm rot="5400000">
              <a:off x="7300508" y="3065307"/>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9E1FC7F7-4DBB-521B-DB32-ABC96AFF5E79}"/>
                </a:ext>
              </a:extLst>
            </p:cNvPr>
            <p:cNvSpPr txBox="1"/>
            <p:nvPr/>
          </p:nvSpPr>
          <p:spPr>
            <a:xfrm>
              <a:off x="6132568" y="4454214"/>
              <a:ext cx="3004016" cy="244653"/>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37" name="TextBox 36">
              <a:extLst>
                <a:ext uri="{FF2B5EF4-FFF2-40B4-BE49-F238E27FC236}">
                  <a16:creationId xmlns:a16="http://schemas.microsoft.com/office/drawing/2014/main" id="{32E74653-F430-112D-51C5-06AFA82F9429}"/>
                </a:ext>
              </a:extLst>
            </p:cNvPr>
            <p:cNvSpPr txBox="1"/>
            <p:nvPr/>
          </p:nvSpPr>
          <p:spPr>
            <a:xfrm>
              <a:off x="6144653" y="4799377"/>
              <a:ext cx="3830612" cy="735974"/>
            </a:xfrm>
            <a:prstGeom prst="rect">
              <a:avLst/>
            </a:prstGeom>
            <a:noFill/>
          </p:spPr>
          <p:txBody>
            <a:bodyPr wrap="square" lIns="0" tIns="0" rIns="0" bIns="0" rtlCol="0">
              <a:spAutoFit/>
            </a:bodyPr>
            <a:lstStyle/>
            <a:p>
              <a:pPr defTabSz="871057">
                <a:lnSpc>
                  <a:spcPct val="110000"/>
                </a:lnSpc>
              </a:pPr>
              <a:r>
                <a:rPr lang="en-GB" sz="1143" dirty="0">
                  <a:solidFill>
                    <a:schemeClr val="bg1"/>
                  </a:solidFill>
                  <a:latin typeface="Barlow" panose="00000500000000000000" pitchFamily="2" charset="0"/>
                </a:rPr>
                <a:t>52% of Surveyed Charted Accountant members state that the biggest barrier to AI adoption in Accountancy are insufficient skills and training. </a:t>
              </a:r>
            </a:p>
          </p:txBody>
        </p:sp>
      </p:gr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358963-BD25-51CD-CD24-39E256B147C5}"/>
              </a:ext>
            </a:extLst>
          </p:cNvPr>
          <p:cNvCxnSpPr>
            <a:cxnSpLocks/>
          </p:cNvCxnSpPr>
          <p:nvPr/>
        </p:nvCxnSpPr>
        <p:spPr>
          <a:xfrm flipH="1">
            <a:off x="4656737" y="3127806"/>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9BDF17-EBFF-64C1-5958-ECF55F25C967}"/>
              </a:ext>
            </a:extLst>
          </p:cNvPr>
          <p:cNvSpPr txBox="1"/>
          <p:nvPr/>
        </p:nvSpPr>
        <p:spPr>
          <a:xfrm>
            <a:off x="8910241" y="3889153"/>
            <a:ext cx="2508016" cy="1592744"/>
          </a:xfrm>
          <a:prstGeom prst="rect">
            <a:avLst/>
          </a:prstGeom>
          <a:noFill/>
        </p:spPr>
        <p:txBody>
          <a:bodyPr wrap="square">
            <a:spAutoFit/>
          </a:bodyPr>
          <a:lstStyle/>
          <a:p>
            <a:r>
              <a:rPr lang="en-GB" sz="1050" dirty="0"/>
              <a:t>AI is not mature enough or reliable enough to place reliance on it within the next five years for important tasks. </a:t>
            </a:r>
            <a:r>
              <a:rPr lang="en-GB" sz="1200" b="1" dirty="0"/>
              <a:t>People are buying the hype rather than the reality</a:t>
            </a:r>
            <a:r>
              <a:rPr lang="en-GB" sz="1050" dirty="0"/>
              <a:t>. The liability issues of relying on AI decisions far outweigh the benefits in this time horizon. Longer term it will make a significant difference.” </a:t>
            </a:r>
            <a:r>
              <a:rPr lang="en-GB" sz="1050" i="1" dirty="0"/>
              <a:t>Executive</a:t>
            </a:r>
          </a:p>
        </p:txBody>
      </p:sp>
      <p:cxnSp>
        <p:nvCxnSpPr>
          <p:cNvPr id="14" name="Straight Connector 13">
            <a:extLst>
              <a:ext uri="{FF2B5EF4-FFF2-40B4-BE49-F238E27FC236}">
                <a16:creationId xmlns:a16="http://schemas.microsoft.com/office/drawing/2014/main" id="{90261EA3-DC31-88A8-B33C-01B58CFF557F}"/>
              </a:ext>
            </a:extLst>
          </p:cNvPr>
          <p:cNvCxnSpPr>
            <a:cxnSpLocks/>
          </p:cNvCxnSpPr>
          <p:nvPr/>
        </p:nvCxnSpPr>
        <p:spPr>
          <a:xfrm flipV="1">
            <a:off x="8437861" y="3125797"/>
            <a:ext cx="0" cy="322687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6E157BE-E482-CCE3-332C-4E9ECAAF686C}"/>
              </a:ext>
            </a:extLst>
          </p:cNvPr>
          <p:cNvSpPr/>
          <p:nvPr/>
        </p:nvSpPr>
        <p:spPr>
          <a:xfrm>
            <a:off x="4848484" y="4329267"/>
            <a:ext cx="3028949" cy="53159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Tree>
    <p:extLst>
      <p:ext uri="{BB962C8B-B14F-4D97-AF65-F5344CB8AC3E}">
        <p14:creationId xmlns:p14="http://schemas.microsoft.com/office/powerpoint/2010/main" val="202770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AC6-61D0-4C5E-4C18-C53342F58FC9}"/>
              </a:ext>
            </a:extLst>
          </p:cNvPr>
          <p:cNvSpPr>
            <a:spLocks noGrp="1"/>
          </p:cNvSpPr>
          <p:nvPr>
            <p:ph type="title"/>
          </p:nvPr>
        </p:nvSpPr>
        <p:spPr>
          <a:xfrm>
            <a:off x="456713" y="1478721"/>
            <a:ext cx="9981697" cy="1882317"/>
          </a:xfrm>
        </p:spPr>
        <p:txBody>
          <a:bodyPr/>
          <a:lstStyle/>
          <a:p>
            <a:r>
              <a:rPr lang="en-GB" sz="2800">
                <a:solidFill>
                  <a:schemeClr val="bg1"/>
                </a:solidFill>
              </a:rPr>
              <a:t>2. The barriers to adoption</a:t>
            </a:r>
            <a:br>
              <a:rPr lang="en-GB" sz="2800">
                <a:solidFill>
                  <a:schemeClr val="bg1"/>
                </a:solidFill>
              </a:rPr>
            </a:br>
            <a:r>
              <a:rPr lang="en-GB" sz="2800" b="0">
                <a:solidFill>
                  <a:schemeClr val="bg1"/>
                </a:solidFill>
              </a:rPr>
              <a:t>Exploring training, the skills shortage, and concerns on data security</a:t>
            </a:r>
            <a:br>
              <a:rPr lang="en-GB" sz="2800">
                <a:solidFill>
                  <a:schemeClr val="bg1"/>
                </a:solidFill>
                <a:highlight>
                  <a:srgbClr val="FFFF00"/>
                </a:highlight>
              </a:rPr>
            </a:br>
            <a:endParaRPr lang="en-GB" b="0">
              <a:solidFill>
                <a:schemeClr val="bg1"/>
              </a:solidFill>
              <a:highlight>
                <a:srgbClr val="FFFF00"/>
              </a:highlight>
            </a:endParaRPr>
          </a:p>
        </p:txBody>
      </p:sp>
      <p:sp>
        <p:nvSpPr>
          <p:cNvPr id="4" name="Parallelogram">
            <a:extLst>
              <a:ext uri="{FF2B5EF4-FFF2-40B4-BE49-F238E27FC236}">
                <a16:creationId xmlns:a16="http://schemas.microsoft.com/office/drawing/2014/main" id="{A3FADF6E-A57E-85C4-3CA2-D4B95A2BF9CA}"/>
              </a:ext>
              <a:ext uri="{C183D7F6-B498-43B3-948B-1728B52AA6E4}">
                <adec:decorative xmlns:adec="http://schemas.microsoft.com/office/drawing/2017/decorative" val="1"/>
              </a:ext>
            </a:extLst>
          </p:cNvPr>
          <p:cNvSpPr/>
          <p:nvPr/>
        </p:nvSpPr>
        <p:spPr>
          <a:xfrm rot="8100000">
            <a:off x="8522171"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prstClr val="black"/>
              </a:solidFill>
              <a:effectLst/>
              <a:uLnTx/>
              <a:uFillTx/>
              <a:ea typeface="+mn-ea"/>
              <a:cs typeface="+mn-cs"/>
            </a:endParaRPr>
          </a:p>
        </p:txBody>
      </p:sp>
    </p:spTree>
    <p:extLst>
      <p:ext uri="{BB962C8B-B14F-4D97-AF65-F5344CB8AC3E}">
        <p14:creationId xmlns:p14="http://schemas.microsoft.com/office/powerpoint/2010/main" val="73156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0DB6-38AC-5ECF-5F32-02C91B063D06}"/>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58B6F08-4A9F-E1D9-2E56-6A8CB626F2B5}"/>
              </a:ext>
            </a:extLst>
          </p:cNvPr>
          <p:cNvSpPr txBox="1"/>
          <p:nvPr/>
        </p:nvSpPr>
        <p:spPr>
          <a:xfrm>
            <a:off x="529298" y="160375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D9F2E7C6-3C80-36AD-BDCE-8F1102C805DC}"/>
              </a:ext>
            </a:extLst>
          </p:cNvPr>
          <p:cNvSpPr txBox="1"/>
          <p:nvPr/>
        </p:nvSpPr>
        <p:spPr>
          <a:xfrm>
            <a:off x="582800" y="5438653"/>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F380E21D-F1E5-DB50-C238-68E969694A61}"/>
              </a:ext>
            </a:extLst>
          </p:cNvPr>
          <p:cNvSpPr txBox="1"/>
          <p:nvPr/>
        </p:nvSpPr>
        <p:spPr>
          <a:xfrm>
            <a:off x="599302" y="5753982"/>
            <a:ext cx="3923749" cy="561308"/>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What steps are necessary to educate and reassure the profession about AI's potential while ensuring compliance with complex data security regulations?</a:t>
            </a:r>
          </a:p>
        </p:txBody>
      </p:sp>
      <p:sp>
        <p:nvSpPr>
          <p:cNvPr id="30" name="TextBox 29">
            <a:extLst>
              <a:ext uri="{FF2B5EF4-FFF2-40B4-BE49-F238E27FC236}">
                <a16:creationId xmlns:a16="http://schemas.microsoft.com/office/drawing/2014/main" id="{9606BDCF-DB7F-2B61-6D5B-5AA881EDD29F}"/>
              </a:ext>
            </a:extLst>
          </p:cNvPr>
          <p:cNvSpPr txBox="1"/>
          <p:nvPr/>
        </p:nvSpPr>
        <p:spPr>
          <a:xfrm>
            <a:off x="535838" y="1860985"/>
            <a:ext cx="3920659" cy="2031325"/>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200"/>
              <a:t>CAW members interviewed identify three primary approaches to AI adoption:</a:t>
            </a:r>
          </a:p>
          <a:p>
            <a:pPr marL="228600" indent="-228600" defTabSz="871057">
              <a:buFont typeface="+mj-lt"/>
              <a:buAutoNum type="arabicPeriod"/>
            </a:pPr>
            <a:r>
              <a:rPr lang="en-GB" sz="1200"/>
              <a:t>Integration based on trust in established, security-approved systems, such as Microsoft, which naturally extends to tools like Microsoft Co-Pilot.</a:t>
            </a:r>
          </a:p>
          <a:p>
            <a:pPr marL="228600" indent="-228600" defTabSz="871057">
              <a:buFont typeface="+mj-lt"/>
              <a:buAutoNum type="arabicPeriod"/>
            </a:pPr>
            <a:r>
              <a:rPr lang="en-GB" sz="1200"/>
              <a:t>Integration guided by unique internal approval processes, such as working forums focused on standards and governance.</a:t>
            </a:r>
          </a:p>
          <a:p>
            <a:pPr marL="228600" indent="-228600" defTabSz="871057">
              <a:buFont typeface="+mj-lt"/>
              <a:buAutoNum type="arabicPeriod"/>
            </a:pPr>
            <a:r>
              <a:rPr lang="en-GB" sz="1200"/>
              <a:t>Limited integration driven by caution, with hesitancy stemming from the increasing complexities of cross-national data security regulations.</a:t>
            </a:r>
            <a:endParaRPr lang="en-GB" sz="1143">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A40D2742-C459-2EAC-D2A6-7F09544BE248}"/>
              </a:ext>
            </a:extLst>
          </p:cNvPr>
          <p:cNvGrpSpPr/>
          <p:nvPr/>
        </p:nvGrpSpPr>
        <p:grpSpPr>
          <a:xfrm>
            <a:off x="446231" y="3910494"/>
            <a:ext cx="4068016" cy="1467022"/>
            <a:chOff x="6057759" y="3027976"/>
            <a:chExt cx="4068016" cy="1467022"/>
          </a:xfrm>
        </p:grpSpPr>
        <p:sp>
          <p:nvSpPr>
            <p:cNvPr id="34" name="Contents Box 3">
              <a:extLst>
                <a:ext uri="{FF2B5EF4-FFF2-40B4-BE49-F238E27FC236}">
                  <a16:creationId xmlns:a16="http://schemas.microsoft.com/office/drawing/2014/main" id="{AF068C52-BBDC-C4F8-B37B-4DE5C18E7220}"/>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BB2038C1-601D-4F54-5657-B71E9DB70EED}"/>
                </a:ext>
              </a:extLst>
            </p:cNvPr>
            <p:cNvSpPr txBox="1"/>
            <p:nvPr/>
          </p:nvSpPr>
          <p:spPr>
            <a:xfrm>
              <a:off x="6302510" y="3109764"/>
              <a:ext cx="3442868"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schemeClr val="bg1"/>
                  </a:solidFill>
                  <a:latin typeface="Barlow" panose="00000500000000000000" pitchFamily="2" charset="0"/>
                </a:rPr>
                <a:t>Data security is more of a concern for senior roles</a:t>
              </a:r>
            </a:p>
          </p:txBody>
        </p:sp>
        <p:sp>
          <p:nvSpPr>
            <p:cNvPr id="36" name="Rectangle 35">
              <a:extLst>
                <a:ext uri="{FF2B5EF4-FFF2-40B4-BE49-F238E27FC236}">
                  <a16:creationId xmlns:a16="http://schemas.microsoft.com/office/drawing/2014/main" id="{86BDA1C6-3789-93F2-1FD4-A41B19CB5B54}"/>
                </a:ext>
              </a:extLst>
            </p:cNvPr>
            <p:cNvSpPr/>
            <p:nvPr/>
          </p:nvSpPr>
          <p:spPr>
            <a:xfrm>
              <a:off x="6213339" y="3293513"/>
              <a:ext cx="1350814"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34%</a:t>
              </a:r>
            </a:p>
          </p:txBody>
        </p:sp>
        <p:sp>
          <p:nvSpPr>
            <p:cNvPr id="37" name="TextBox 36">
              <a:extLst>
                <a:ext uri="{FF2B5EF4-FFF2-40B4-BE49-F238E27FC236}">
                  <a16:creationId xmlns:a16="http://schemas.microsoft.com/office/drawing/2014/main" id="{009A8C8B-5C91-F89B-2782-134C91810B4A}"/>
                </a:ext>
              </a:extLst>
            </p:cNvPr>
            <p:cNvSpPr txBox="1"/>
            <p:nvPr/>
          </p:nvSpPr>
          <p:spPr>
            <a:xfrm>
              <a:off x="7293656" y="3375553"/>
              <a:ext cx="2627201" cy="442044"/>
            </a:xfrm>
            <a:prstGeom prst="rect">
              <a:avLst/>
            </a:prstGeom>
            <a:noFill/>
          </p:spPr>
          <p:txBody>
            <a:bodyPr wrap="square" lIns="0" tIns="0" rIns="0" bIns="0" rtlCol="0">
              <a:spAutoFit/>
            </a:bodyPr>
            <a:lstStyle/>
            <a:p>
              <a:pPr defTabSz="871057">
                <a:lnSpc>
                  <a:spcPct val="110000"/>
                </a:lnSpc>
              </a:pPr>
              <a:r>
                <a:rPr lang="en-GB" sz="900" dirty="0">
                  <a:solidFill>
                    <a:schemeClr val="bg1"/>
                  </a:solidFill>
                  <a:latin typeface="Barlow" panose="00000500000000000000" pitchFamily="2" charset="0"/>
                </a:rPr>
                <a:t>of C-suite respondents say reassurance about data security would make them use AI more in their role vs 24% of junior roles</a:t>
              </a:r>
            </a:p>
          </p:txBody>
        </p:sp>
        <p:sp>
          <p:nvSpPr>
            <p:cNvPr id="5" name="Rectangle 4">
              <a:extLst>
                <a:ext uri="{FF2B5EF4-FFF2-40B4-BE49-F238E27FC236}">
                  <a16:creationId xmlns:a16="http://schemas.microsoft.com/office/drawing/2014/main" id="{C6A9EDA3-AD61-E7EE-40A8-DFF480372859}"/>
                </a:ext>
              </a:extLst>
            </p:cNvPr>
            <p:cNvSpPr/>
            <p:nvPr/>
          </p:nvSpPr>
          <p:spPr>
            <a:xfrm>
              <a:off x="6205044" y="3842604"/>
              <a:ext cx="1350814"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36%</a:t>
              </a:r>
            </a:p>
          </p:txBody>
        </p:sp>
        <p:sp>
          <p:nvSpPr>
            <p:cNvPr id="6" name="TextBox 5">
              <a:extLst>
                <a:ext uri="{FF2B5EF4-FFF2-40B4-BE49-F238E27FC236}">
                  <a16:creationId xmlns:a16="http://schemas.microsoft.com/office/drawing/2014/main" id="{5F3C4C9C-A639-53BB-B25E-8272B3F29174}"/>
                </a:ext>
              </a:extLst>
            </p:cNvPr>
            <p:cNvSpPr txBox="1"/>
            <p:nvPr/>
          </p:nvSpPr>
          <p:spPr>
            <a:xfrm>
              <a:off x="7285361" y="3924644"/>
              <a:ext cx="2627201" cy="442044"/>
            </a:xfrm>
            <a:prstGeom prst="rect">
              <a:avLst/>
            </a:prstGeom>
            <a:noFill/>
          </p:spPr>
          <p:txBody>
            <a:bodyPr wrap="square" lIns="0" tIns="0" rIns="0" bIns="0" rtlCol="0">
              <a:spAutoFit/>
            </a:bodyPr>
            <a:lstStyle/>
            <a:p>
              <a:pPr defTabSz="871057">
                <a:lnSpc>
                  <a:spcPct val="110000"/>
                </a:lnSpc>
              </a:pPr>
              <a:r>
                <a:rPr lang="en-GB" sz="900" dirty="0">
                  <a:solidFill>
                    <a:schemeClr val="bg1"/>
                  </a:solidFill>
                  <a:latin typeface="Barlow" panose="00000500000000000000" pitchFamily="2" charset="0"/>
                </a:rPr>
                <a:t>of C-suite respondents say data security concerns are the main reason they don’t use AI on a more frequent basis</a:t>
              </a:r>
            </a:p>
          </p:txBody>
        </p:sp>
      </p:grpSp>
      <p:cxnSp>
        <p:nvCxnSpPr>
          <p:cNvPr id="38" name="Straight Connector 37">
            <a:extLst>
              <a:ext uri="{FF2B5EF4-FFF2-40B4-BE49-F238E27FC236}">
                <a16:creationId xmlns:a16="http://schemas.microsoft.com/office/drawing/2014/main" id="{2B999869-4557-3583-2ADF-E9AAACC140C2}"/>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Title 1">
            <a:extLst>
              <a:ext uri="{FF2B5EF4-FFF2-40B4-BE49-F238E27FC236}">
                <a16:creationId xmlns:a16="http://schemas.microsoft.com/office/drawing/2014/main" id="{CF777046-C657-29A3-20BE-60976182F527}"/>
              </a:ext>
            </a:extLst>
          </p:cNvPr>
          <p:cNvSpPr txBox="1">
            <a:spLocks/>
          </p:cNvSpPr>
          <p:nvPr/>
        </p:nvSpPr>
        <p:spPr>
          <a:xfrm>
            <a:off x="521879" y="453601"/>
            <a:ext cx="4068015" cy="108902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Accountants stated they rely on 1) established tools, 2) strict procedure or 3) avoidance, to address security concerns</a:t>
            </a:r>
          </a:p>
        </p:txBody>
      </p:sp>
      <p:cxnSp>
        <p:nvCxnSpPr>
          <p:cNvPr id="15" name="Straight Connector 14">
            <a:extLst>
              <a:ext uri="{FF2B5EF4-FFF2-40B4-BE49-F238E27FC236}">
                <a16:creationId xmlns:a16="http://schemas.microsoft.com/office/drawing/2014/main" id="{B3B44F51-3727-1241-D18A-A5A8963859CC}"/>
              </a:ext>
            </a:extLst>
          </p:cNvPr>
          <p:cNvCxnSpPr>
            <a:cxnSpLocks/>
          </p:cNvCxnSpPr>
          <p:nvPr/>
        </p:nvCxnSpPr>
        <p:spPr>
          <a:xfrm flipH="1">
            <a:off x="4682031" y="2743448"/>
            <a:ext cx="7089032" cy="889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FB0D3-C3DE-FF58-9DA9-F4178C175F8E}"/>
              </a:ext>
            </a:extLst>
          </p:cNvPr>
          <p:cNvCxnSpPr>
            <a:cxnSpLocks/>
          </p:cNvCxnSpPr>
          <p:nvPr/>
        </p:nvCxnSpPr>
        <p:spPr>
          <a:xfrm flipH="1">
            <a:off x="4682031" y="4666546"/>
            <a:ext cx="7089032" cy="889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2086649-5A98-AE34-659C-B5BD939D4D99}"/>
              </a:ext>
            </a:extLst>
          </p:cNvPr>
          <p:cNvSpPr txBox="1"/>
          <p:nvPr/>
        </p:nvSpPr>
        <p:spPr>
          <a:xfrm>
            <a:off x="4982249" y="1122050"/>
            <a:ext cx="6399475" cy="354071"/>
          </a:xfrm>
          <a:prstGeom prst="rect">
            <a:avLst/>
          </a:prstGeom>
          <a:noFill/>
        </p:spPr>
        <p:txBody>
          <a:bodyPr wrap="square" lIns="0" tIns="0" rIns="0" bIns="0" rtlCol="0">
            <a:spAutoFit/>
          </a:bodyPr>
          <a:lstStyle/>
          <a:p>
            <a:pP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100" b="1">
                <a:solidFill>
                  <a:srgbClr val="000000">
                    <a:lumMod val="65000"/>
                    <a:lumOff val="35000"/>
                  </a:srgbClr>
                </a:solidFill>
              </a:rPr>
              <a:t>Leaning on previously used and trusted platforms that incorporate AI allow simpler adoption than newer platforms, and reduce the administrative burden around further security assurances… </a:t>
            </a:r>
          </a:p>
        </p:txBody>
      </p:sp>
      <p:sp>
        <p:nvSpPr>
          <p:cNvPr id="20" name="TextBox 19">
            <a:extLst>
              <a:ext uri="{FF2B5EF4-FFF2-40B4-BE49-F238E27FC236}">
                <a16:creationId xmlns:a16="http://schemas.microsoft.com/office/drawing/2014/main" id="{1542AA2F-A7D9-910F-3320-67240FAE055D}"/>
              </a:ext>
            </a:extLst>
          </p:cNvPr>
          <p:cNvSpPr txBox="1"/>
          <p:nvPr/>
        </p:nvSpPr>
        <p:spPr>
          <a:xfrm>
            <a:off x="5004146" y="4840564"/>
            <a:ext cx="6654454" cy="167866"/>
          </a:xfrm>
          <a:prstGeom prst="rect">
            <a:avLst/>
          </a:prstGeom>
          <a:noFill/>
        </p:spPr>
        <p:txBody>
          <a:bodyPr wrap="square" lIns="0" tIns="0" rIns="0" bIns="0" rtlCol="0">
            <a:spAutoFit/>
          </a:bodyPr>
          <a:lstStyle/>
          <a:p>
            <a:pP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100" b="1">
                <a:solidFill>
                  <a:srgbClr val="000000">
                    <a:lumMod val="65000"/>
                    <a:lumOff val="35000"/>
                  </a:srgbClr>
                </a:solidFill>
              </a:rPr>
              <a:t>While others show reluctance to advance due to the growing complexities of trans-national regulations.</a:t>
            </a:r>
          </a:p>
        </p:txBody>
      </p:sp>
      <p:sp>
        <p:nvSpPr>
          <p:cNvPr id="21" name="TextBox 20">
            <a:extLst>
              <a:ext uri="{FF2B5EF4-FFF2-40B4-BE49-F238E27FC236}">
                <a16:creationId xmlns:a16="http://schemas.microsoft.com/office/drawing/2014/main" id="{F965143F-138E-2533-1459-8A5726BA28B5}"/>
              </a:ext>
            </a:extLst>
          </p:cNvPr>
          <p:cNvSpPr txBox="1"/>
          <p:nvPr/>
        </p:nvSpPr>
        <p:spPr>
          <a:xfrm>
            <a:off x="5004146" y="2917466"/>
            <a:ext cx="6399474" cy="354071"/>
          </a:xfrm>
          <a:prstGeom prst="rect">
            <a:avLst/>
          </a:prstGeom>
          <a:noFill/>
        </p:spPr>
        <p:txBody>
          <a:bodyPr wrap="square" lIns="0" tIns="0" rIns="0" bIns="0" rtlCol="0">
            <a:spAutoFit/>
          </a:bodyPr>
          <a:lstStyle/>
          <a:p>
            <a:pP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100" b="1">
                <a:solidFill>
                  <a:srgbClr val="000000">
                    <a:lumMod val="65000"/>
                    <a:lumOff val="35000"/>
                  </a:srgbClr>
                </a:solidFill>
              </a:rPr>
              <a:t>One company has established internal frameworks, emphasising standards and governance, to ensure a rigorous approach involving multiple senior stakeholders and relevant expertise…</a:t>
            </a:r>
          </a:p>
        </p:txBody>
      </p:sp>
      <p:sp>
        <p:nvSpPr>
          <p:cNvPr id="26" name="TextBox 25">
            <a:extLst>
              <a:ext uri="{FF2B5EF4-FFF2-40B4-BE49-F238E27FC236}">
                <a16:creationId xmlns:a16="http://schemas.microsoft.com/office/drawing/2014/main" id="{05E43C7F-BC2D-5953-8469-BA22A8254E95}"/>
              </a:ext>
            </a:extLst>
          </p:cNvPr>
          <p:cNvSpPr txBox="1"/>
          <p:nvPr/>
        </p:nvSpPr>
        <p:spPr>
          <a:xfrm>
            <a:off x="6568716" y="3492310"/>
            <a:ext cx="4821828" cy="104323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000" dirty="0"/>
              <a:t>We've got an AI forum [that is] made-up of more senior people in our in our team, mostly the management and executive team, and take every single AI product that we use [through] our processes… We've got a 5-page document asking questions about the technology at hand. And you have to submit that to the AI forum, [which then goes] through a formalised approval process. [After that] the compliance team takes it through [their] whole process.” – </a:t>
            </a:r>
            <a:r>
              <a:rPr lang="en-GB" sz="1000" i="1" dirty="0"/>
              <a:t>Senior Manager, SAICA Member</a:t>
            </a:r>
          </a:p>
        </p:txBody>
      </p:sp>
      <p:sp>
        <p:nvSpPr>
          <p:cNvPr id="32" name="TextBox 31">
            <a:extLst>
              <a:ext uri="{FF2B5EF4-FFF2-40B4-BE49-F238E27FC236}">
                <a16:creationId xmlns:a16="http://schemas.microsoft.com/office/drawing/2014/main" id="{1247F1A4-8FC6-4210-2D09-5E15C2069A92}"/>
              </a:ext>
            </a:extLst>
          </p:cNvPr>
          <p:cNvSpPr txBox="1"/>
          <p:nvPr/>
        </p:nvSpPr>
        <p:spPr>
          <a:xfrm>
            <a:off x="6581793" y="1697263"/>
            <a:ext cx="4821828" cy="689291"/>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000" dirty="0"/>
              <a:t>It's essentially an add on to the previous contract. Since we already know and use Microsoft accounts for all our shared drives, the Co-pilot feature is just embedded within each file. We rely on the initial security setup we have in place.” – </a:t>
            </a:r>
            <a:r>
              <a:rPr lang="en-GB" sz="1000" i="1" dirty="0"/>
              <a:t>Partner, ISCA Member</a:t>
            </a:r>
          </a:p>
        </p:txBody>
      </p:sp>
      <p:sp>
        <p:nvSpPr>
          <p:cNvPr id="39" name="TextBox 38">
            <a:extLst>
              <a:ext uri="{FF2B5EF4-FFF2-40B4-BE49-F238E27FC236}">
                <a16:creationId xmlns:a16="http://schemas.microsoft.com/office/drawing/2014/main" id="{646C33F4-80A8-01E1-F56D-F3FB87FD08C6}"/>
              </a:ext>
            </a:extLst>
          </p:cNvPr>
          <p:cNvSpPr txBox="1"/>
          <p:nvPr/>
        </p:nvSpPr>
        <p:spPr>
          <a:xfrm>
            <a:off x="6581793" y="5185743"/>
            <a:ext cx="4821828" cy="1145826"/>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000" dirty="0"/>
              <a:t>You've got private data there. You've got all of your customers names, all of the amounts they pay to you, all of their bank details, and all the kind of reference details, which is a sort of hackers dream… [and] for most customers [AI models] are not allowed to be trained on their data or custom, [so] the board says no, we don't want them seeing all that information.“ – </a:t>
            </a:r>
            <a:r>
              <a:rPr lang="en-GB" sz="1000" i="1" dirty="0"/>
              <a:t>Manager, ICAS Member</a:t>
            </a:r>
          </a:p>
          <a:p>
            <a:pPr algn="l">
              <a:lnSpc>
                <a:spcPct val="115000"/>
              </a:lnSpc>
              <a:spcBef>
                <a:spcPts val="400"/>
              </a:spcBef>
              <a:spcAft>
                <a:spcPts val="400"/>
              </a:spcAft>
              <a:buSzPct val="100000"/>
            </a:pPr>
            <a:endParaRPr lang="en-GB" sz="1000" dirty="0"/>
          </a:p>
        </p:txBody>
      </p:sp>
      <p:sp>
        <p:nvSpPr>
          <p:cNvPr id="40" name="Freeform: Shape 39">
            <a:extLst>
              <a:ext uri="{FF2B5EF4-FFF2-40B4-BE49-F238E27FC236}">
                <a16:creationId xmlns:a16="http://schemas.microsoft.com/office/drawing/2014/main" id="{FC8E2319-9180-1B60-25BE-78E99E8AE4CB}"/>
              </a:ext>
            </a:extLst>
          </p:cNvPr>
          <p:cNvSpPr/>
          <p:nvPr/>
        </p:nvSpPr>
        <p:spPr>
          <a:xfrm rot="10800000">
            <a:off x="6050747" y="1582673"/>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1" name="Freeform: Shape 40">
            <a:extLst>
              <a:ext uri="{FF2B5EF4-FFF2-40B4-BE49-F238E27FC236}">
                <a16:creationId xmlns:a16="http://schemas.microsoft.com/office/drawing/2014/main" id="{20AB169A-6CFF-82CA-A671-455689C83F1A}"/>
              </a:ext>
            </a:extLst>
          </p:cNvPr>
          <p:cNvSpPr/>
          <p:nvPr/>
        </p:nvSpPr>
        <p:spPr>
          <a:xfrm rot="10800000">
            <a:off x="6294882" y="1582673"/>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2" name="Freeform: Shape 41">
            <a:extLst>
              <a:ext uri="{FF2B5EF4-FFF2-40B4-BE49-F238E27FC236}">
                <a16:creationId xmlns:a16="http://schemas.microsoft.com/office/drawing/2014/main" id="{F1DB0C38-7A40-21CF-96BC-FAA380FA44D5}"/>
              </a:ext>
            </a:extLst>
          </p:cNvPr>
          <p:cNvSpPr/>
          <p:nvPr/>
        </p:nvSpPr>
        <p:spPr>
          <a:xfrm rot="10800000">
            <a:off x="6050747" y="3424975"/>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3" name="Freeform: Shape 42">
            <a:extLst>
              <a:ext uri="{FF2B5EF4-FFF2-40B4-BE49-F238E27FC236}">
                <a16:creationId xmlns:a16="http://schemas.microsoft.com/office/drawing/2014/main" id="{69C1DF98-E346-8DD1-3ECF-7BD728DFA066}"/>
              </a:ext>
            </a:extLst>
          </p:cNvPr>
          <p:cNvSpPr/>
          <p:nvPr/>
        </p:nvSpPr>
        <p:spPr>
          <a:xfrm rot="10800000">
            <a:off x="6294882" y="3424975"/>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4" name="Freeform: Shape 43">
            <a:extLst>
              <a:ext uri="{FF2B5EF4-FFF2-40B4-BE49-F238E27FC236}">
                <a16:creationId xmlns:a16="http://schemas.microsoft.com/office/drawing/2014/main" id="{77EF3981-B956-A61E-BFD1-A2B97B90F6DB}"/>
              </a:ext>
            </a:extLst>
          </p:cNvPr>
          <p:cNvSpPr/>
          <p:nvPr/>
        </p:nvSpPr>
        <p:spPr>
          <a:xfrm rot="10800000">
            <a:off x="6050747" y="5100122"/>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5" name="Freeform: Shape 44">
            <a:extLst>
              <a:ext uri="{FF2B5EF4-FFF2-40B4-BE49-F238E27FC236}">
                <a16:creationId xmlns:a16="http://schemas.microsoft.com/office/drawing/2014/main" id="{4D7C4102-7FBF-2A59-17B1-8704203FCF03}"/>
              </a:ext>
            </a:extLst>
          </p:cNvPr>
          <p:cNvSpPr/>
          <p:nvPr/>
        </p:nvSpPr>
        <p:spPr>
          <a:xfrm rot="10800000">
            <a:off x="6294882" y="5100122"/>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solidFill>
            <a:schemeClr val="tx2">
              <a:lumMod val="40000"/>
              <a:lumOff val="60000"/>
            </a:schemeClr>
          </a:solid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2" name="Rectangle 1">
            <a:extLst>
              <a:ext uri="{FF2B5EF4-FFF2-40B4-BE49-F238E27FC236}">
                <a16:creationId xmlns:a16="http://schemas.microsoft.com/office/drawing/2014/main" id="{2B1D91B4-4EDD-A686-D429-DF55D5607359}"/>
              </a:ext>
            </a:extLst>
          </p:cNvPr>
          <p:cNvSpPr/>
          <p:nvPr/>
        </p:nvSpPr>
        <p:spPr>
          <a:xfrm>
            <a:off x="4790424" y="6130788"/>
            <a:ext cx="4934721" cy="262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900">
                <a:solidFill>
                  <a:schemeClr val="tx1"/>
                </a:solidFill>
              </a:rPr>
              <a:t>*</a:t>
            </a:r>
            <a:r>
              <a:rPr lang="en-GB" sz="800" i="1">
                <a:solidFill>
                  <a:schemeClr val="tx1"/>
                </a:solidFill>
              </a:rPr>
              <a:t>Findings taken from qualitative follow-up interviews</a:t>
            </a:r>
            <a:endParaRPr lang="en-GB" sz="900" i="1">
              <a:solidFill>
                <a:schemeClr val="tx1"/>
              </a:solidFill>
            </a:endParaRPr>
          </a:p>
        </p:txBody>
      </p:sp>
      <p:pic>
        <p:nvPicPr>
          <p:cNvPr id="4" name="Graphic 3" descr="Badge 3 with solid fill">
            <a:extLst>
              <a:ext uri="{FF2B5EF4-FFF2-40B4-BE49-F238E27FC236}">
                <a16:creationId xmlns:a16="http://schemas.microsoft.com/office/drawing/2014/main" id="{67E1999A-4362-6024-A4CB-BEBD72DC1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249" y="5179731"/>
            <a:ext cx="914400" cy="914400"/>
          </a:xfrm>
          <a:prstGeom prst="rect">
            <a:avLst/>
          </a:prstGeom>
        </p:spPr>
      </p:pic>
      <p:pic>
        <p:nvPicPr>
          <p:cNvPr id="8" name="Graphic 7" descr="Badge with solid fill">
            <a:extLst>
              <a:ext uri="{FF2B5EF4-FFF2-40B4-BE49-F238E27FC236}">
                <a16:creationId xmlns:a16="http://schemas.microsoft.com/office/drawing/2014/main" id="{8577D48E-8114-9611-D11B-4BD9255FA1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249" y="3339199"/>
            <a:ext cx="914400" cy="914400"/>
          </a:xfrm>
          <a:prstGeom prst="rect">
            <a:avLst/>
          </a:prstGeom>
        </p:spPr>
      </p:pic>
      <p:pic>
        <p:nvPicPr>
          <p:cNvPr id="10" name="Graphic 9" descr="Badge 1 with solid fill">
            <a:extLst>
              <a:ext uri="{FF2B5EF4-FFF2-40B4-BE49-F238E27FC236}">
                <a16:creationId xmlns:a16="http://schemas.microsoft.com/office/drawing/2014/main" id="{A366E55B-8600-D389-2E9F-68B490BF85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2249" y="1498667"/>
            <a:ext cx="914400" cy="914400"/>
          </a:xfrm>
          <a:prstGeom prst="rect">
            <a:avLst/>
          </a:prstGeom>
        </p:spPr>
      </p:pic>
      <p:sp>
        <p:nvSpPr>
          <p:cNvPr id="7" name="Title 1">
            <a:extLst>
              <a:ext uri="{FF2B5EF4-FFF2-40B4-BE49-F238E27FC236}">
                <a16:creationId xmlns:a16="http://schemas.microsoft.com/office/drawing/2014/main" id="{071E1ACA-33AA-A3B6-3D04-0F52001873CE}"/>
              </a:ext>
            </a:extLst>
          </p:cNvPr>
          <p:cNvSpPr txBox="1">
            <a:spLocks/>
          </p:cNvSpPr>
          <p:nvPr/>
        </p:nvSpPr>
        <p:spPr>
          <a:xfrm>
            <a:off x="4998885" y="475248"/>
            <a:ext cx="6671236"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Different approaches to dealing with security concerns became clear during the qualitative interviews… </a:t>
            </a:r>
          </a:p>
        </p:txBody>
      </p:sp>
    </p:spTree>
    <p:extLst>
      <p:ext uri="{BB962C8B-B14F-4D97-AF65-F5344CB8AC3E}">
        <p14:creationId xmlns:p14="http://schemas.microsoft.com/office/powerpoint/2010/main" val="248450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B5D34BE-51EB-D7D1-450A-116925EA0365}"/>
              </a:ext>
            </a:extLst>
          </p:cNvPr>
          <p:cNvSpPr txBox="1">
            <a:spLocks/>
          </p:cNvSpPr>
          <p:nvPr/>
        </p:nvSpPr>
        <p:spPr>
          <a:xfrm>
            <a:off x="515751" y="406229"/>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Given the reported lack of AI training from employers, skills shortages are unsurprising</a:t>
            </a:r>
          </a:p>
        </p:txBody>
      </p:sp>
      <p:cxnSp>
        <p:nvCxnSpPr>
          <p:cNvPr id="14" name="Straight Connector 13">
            <a:extLst>
              <a:ext uri="{FF2B5EF4-FFF2-40B4-BE49-F238E27FC236}">
                <a16:creationId xmlns:a16="http://schemas.microsoft.com/office/drawing/2014/main" id="{CEFBD047-7662-AF55-9A37-11E2700D29B8}"/>
              </a:ext>
            </a:extLst>
          </p:cNvPr>
          <p:cNvCxnSpPr>
            <a:cxnSpLocks/>
          </p:cNvCxnSpPr>
          <p:nvPr/>
        </p:nvCxnSpPr>
        <p:spPr>
          <a:xfrm flipH="1">
            <a:off x="4656737" y="3429000"/>
            <a:ext cx="7089032" cy="889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89796C58-4D40-78C9-45F5-247D8DCB78B5}"/>
              </a:ext>
            </a:extLst>
          </p:cNvPr>
          <p:cNvGraphicFramePr/>
          <p:nvPr>
            <p:extLst>
              <p:ext uri="{D42A27DB-BD31-4B8C-83A1-F6EECF244321}">
                <p14:modId xmlns:p14="http://schemas.microsoft.com/office/powerpoint/2010/main" val="3811993585"/>
              </p:ext>
            </p:extLst>
          </p:nvPr>
        </p:nvGraphicFramePr>
        <p:xfrm>
          <a:off x="5125471" y="1175362"/>
          <a:ext cx="3089375" cy="20045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87FCBD-F02C-97C4-CB55-C1D05A9F68BB}"/>
              </a:ext>
            </a:extLst>
          </p:cNvPr>
          <p:cNvSpPr txBox="1"/>
          <p:nvPr/>
        </p:nvSpPr>
        <p:spPr>
          <a:xfrm>
            <a:off x="4964360" y="753404"/>
            <a:ext cx="2982827"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a:solidFill>
                  <a:srgbClr val="000000">
                    <a:lumMod val="65000"/>
                    <a:lumOff val="35000"/>
                  </a:srgbClr>
                </a:solidFill>
              </a:rPr>
              <a:t>Have you participated in any AI-related training programs offered through your organisation? (%) </a:t>
            </a:r>
            <a:r>
              <a:rPr lang="en-GB" sz="1000" b="0" i="0" u="none" strike="noStrike" kern="1200" spc="0" baseline="0">
                <a:solidFill>
                  <a:srgbClr val="000000">
                    <a:lumMod val="65000"/>
                    <a:lumOff val="35000"/>
                  </a:srgbClr>
                </a:solidFill>
                <a:latin typeface="+mn-lt"/>
                <a:ea typeface="+mn-ea"/>
                <a:cs typeface="+mn-cs"/>
              </a:rPr>
              <a:t>Base:</a:t>
            </a:r>
            <a:r>
              <a:rPr lang="en-GB" sz="1000" b="1">
                <a:solidFill>
                  <a:srgbClr val="000000">
                    <a:lumMod val="65000"/>
                    <a:lumOff val="35000"/>
                  </a:srgbClr>
                </a:solidFill>
              </a:rPr>
              <a:t> </a:t>
            </a:r>
            <a:r>
              <a:rPr lang="en-GB" sz="1000">
                <a:solidFill>
                  <a:srgbClr val="000000">
                    <a:lumMod val="65000"/>
                    <a:lumOff val="35000"/>
                  </a:srgbClr>
                </a:solidFill>
              </a:rPr>
              <a:t>All = 2252</a:t>
            </a:r>
          </a:p>
        </p:txBody>
      </p:sp>
      <p:sp>
        <p:nvSpPr>
          <p:cNvPr id="9" name="TextBox 8">
            <a:extLst>
              <a:ext uri="{FF2B5EF4-FFF2-40B4-BE49-F238E27FC236}">
                <a16:creationId xmlns:a16="http://schemas.microsoft.com/office/drawing/2014/main" id="{27D3DDC6-412D-909F-7606-5C9371927CE4}"/>
              </a:ext>
            </a:extLst>
          </p:cNvPr>
          <p:cNvSpPr txBox="1"/>
          <p:nvPr/>
        </p:nvSpPr>
        <p:spPr>
          <a:xfrm>
            <a:off x="8727221" y="706052"/>
            <a:ext cx="3054517" cy="660437"/>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dirty="0">
                <a:solidFill>
                  <a:srgbClr val="000000">
                    <a:lumMod val="65000"/>
                    <a:lumOff val="35000"/>
                  </a:srgbClr>
                </a:solidFill>
              </a:rPr>
              <a:t>How effective, if at all, have you found the AI-training programs offered through your organisation? (%) </a:t>
            </a:r>
            <a:r>
              <a:rPr lang="en-GB" sz="1000" b="0" i="0" u="none" strike="noStrike" kern="1200" spc="0" baseline="0" dirty="0">
                <a:solidFill>
                  <a:srgbClr val="000000">
                    <a:lumMod val="65000"/>
                    <a:lumOff val="35000"/>
                  </a:srgbClr>
                </a:solidFill>
                <a:latin typeface="+mn-lt"/>
                <a:ea typeface="+mn-ea"/>
                <a:cs typeface="+mn-cs"/>
              </a:rPr>
              <a:t> Base: </a:t>
            </a:r>
            <a:r>
              <a:rPr lang="en-GB" sz="1000" dirty="0">
                <a:solidFill>
                  <a:srgbClr val="000000">
                    <a:lumMod val="65000"/>
                    <a:lumOff val="35000"/>
                  </a:srgbClr>
                </a:solidFill>
              </a:rPr>
              <a:t>Those who participated </a:t>
            </a:r>
            <a:r>
              <a:rPr lang="en-GB" sz="1000" b="0" i="0" u="none" strike="noStrike" kern="1200" spc="0" baseline="0" dirty="0">
                <a:solidFill>
                  <a:srgbClr val="000000">
                    <a:lumMod val="65000"/>
                    <a:lumOff val="35000"/>
                  </a:srgbClr>
                </a:solidFill>
                <a:latin typeface="+mn-lt"/>
                <a:ea typeface="+mn-ea"/>
                <a:cs typeface="+mn-cs"/>
              </a:rPr>
              <a:t>in training: All</a:t>
            </a:r>
            <a:r>
              <a:rPr lang="en-GB" sz="1000" dirty="0">
                <a:solidFill>
                  <a:srgbClr val="000000">
                    <a:lumMod val="65000"/>
                    <a:lumOff val="35000"/>
                  </a:srgbClr>
                </a:solidFill>
              </a:rPr>
              <a:t> = </a:t>
            </a:r>
            <a:r>
              <a:rPr lang="en-GB" sz="1000" b="0" i="0" u="none" strike="noStrike" kern="1200" spc="0" baseline="0" dirty="0">
                <a:solidFill>
                  <a:srgbClr val="000000">
                    <a:lumMod val="65000"/>
                    <a:lumOff val="35000"/>
                  </a:srgbClr>
                </a:solidFill>
                <a:latin typeface="+mn-lt"/>
                <a:ea typeface="+mn-ea"/>
                <a:cs typeface="+mn-cs"/>
              </a:rPr>
              <a:t>693, PAIB = 258, PAIP</a:t>
            </a:r>
            <a:r>
              <a:rPr lang="en-GB" sz="1000" dirty="0">
                <a:solidFill>
                  <a:srgbClr val="000000">
                    <a:lumMod val="65000"/>
                    <a:lumOff val="35000"/>
                  </a:srgbClr>
                </a:solidFill>
              </a:rPr>
              <a:t> = </a:t>
            </a:r>
            <a:r>
              <a:rPr lang="en-GB" sz="1000" b="0" i="0" u="none" strike="noStrike" kern="1200" spc="0" baseline="0" dirty="0">
                <a:solidFill>
                  <a:srgbClr val="000000">
                    <a:lumMod val="65000"/>
                    <a:lumOff val="35000"/>
                  </a:srgbClr>
                </a:solidFill>
                <a:latin typeface="+mn-lt"/>
                <a:ea typeface="+mn-ea"/>
                <a:cs typeface="+mn-cs"/>
              </a:rPr>
              <a:t>236</a:t>
            </a:r>
            <a:endParaRPr lang="en-GB" sz="1000" b="1" dirty="0">
              <a:solidFill>
                <a:srgbClr val="000000">
                  <a:lumMod val="65000"/>
                  <a:lumOff val="35000"/>
                </a:srgbClr>
              </a:solidFill>
            </a:endParaRPr>
          </a:p>
        </p:txBody>
      </p:sp>
      <p:sp>
        <p:nvSpPr>
          <p:cNvPr id="18" name="TextBox 17">
            <a:extLst>
              <a:ext uri="{FF2B5EF4-FFF2-40B4-BE49-F238E27FC236}">
                <a16:creationId xmlns:a16="http://schemas.microsoft.com/office/drawing/2014/main" id="{2D5FFF0B-BCC5-D6B6-7E68-0EEF7B3BFE7B}"/>
              </a:ext>
            </a:extLst>
          </p:cNvPr>
          <p:cNvSpPr txBox="1"/>
          <p:nvPr/>
        </p:nvSpPr>
        <p:spPr>
          <a:xfrm>
            <a:off x="4965772" y="487768"/>
            <a:ext cx="6257281"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Workplace </a:t>
            </a:r>
          </a:p>
        </p:txBody>
      </p:sp>
      <p:sp>
        <p:nvSpPr>
          <p:cNvPr id="27" name="TextBox 26">
            <a:extLst>
              <a:ext uri="{FF2B5EF4-FFF2-40B4-BE49-F238E27FC236}">
                <a16:creationId xmlns:a16="http://schemas.microsoft.com/office/drawing/2014/main" id="{ECFE985C-D152-4E7C-E465-3365B2718B8B}"/>
              </a:ext>
            </a:extLst>
          </p:cNvPr>
          <p:cNvSpPr txBox="1"/>
          <p:nvPr/>
        </p:nvSpPr>
        <p:spPr>
          <a:xfrm>
            <a:off x="515751" y="1633436"/>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78168" y="4781128"/>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94670" y="5044538"/>
            <a:ext cx="3923749" cy="1244251"/>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How can organisations be encouraged or incentivised to offer effective AI training, particularly given its importance for modern Accountancy practices?</a:t>
            </a:r>
          </a:p>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What steps should be taken to ensure training meets the needs of professionals in different functions and with different levels of seniority?</a:t>
            </a:r>
          </a:p>
        </p:txBody>
      </p:sp>
      <p:sp>
        <p:nvSpPr>
          <p:cNvPr id="30" name="TextBox 29">
            <a:extLst>
              <a:ext uri="{FF2B5EF4-FFF2-40B4-BE49-F238E27FC236}">
                <a16:creationId xmlns:a16="http://schemas.microsoft.com/office/drawing/2014/main" id="{89DBA27F-6E8D-97B0-405B-C364DF981161}"/>
              </a:ext>
            </a:extLst>
          </p:cNvPr>
          <p:cNvSpPr txBox="1"/>
          <p:nvPr/>
        </p:nvSpPr>
        <p:spPr>
          <a:xfrm>
            <a:off x="522291" y="1890662"/>
            <a:ext cx="3920659" cy="1231171"/>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Fewer employees have received AI training at work than are willing to participate in future programs, highlighting the need for organizations to improve their offerings.</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While most find AI training effective, some report they did not. Feedback on why training is not effective will inform content for the future to make sure it is relevant for the disparate roles that Chartered Accountants perform. </a:t>
            </a:r>
          </a:p>
        </p:txBody>
      </p:sp>
      <p:grpSp>
        <p:nvGrpSpPr>
          <p:cNvPr id="33" name="Group 32">
            <a:extLst>
              <a:ext uri="{FF2B5EF4-FFF2-40B4-BE49-F238E27FC236}">
                <a16:creationId xmlns:a16="http://schemas.microsoft.com/office/drawing/2014/main" id="{E6671EB7-B7D0-DAE7-4713-3E90E9276798}"/>
              </a:ext>
            </a:extLst>
          </p:cNvPr>
          <p:cNvGrpSpPr/>
          <p:nvPr/>
        </p:nvGrpSpPr>
        <p:grpSpPr>
          <a:xfrm>
            <a:off x="446231" y="3373826"/>
            <a:ext cx="4068016" cy="1200390"/>
            <a:chOff x="6057759" y="3027976"/>
            <a:chExt cx="4068016" cy="1467022"/>
          </a:xfrm>
        </p:grpSpPr>
        <p:sp>
          <p:nvSpPr>
            <p:cNvPr id="34" name="Contents Box 3">
              <a:extLst>
                <a:ext uri="{FF2B5EF4-FFF2-40B4-BE49-F238E27FC236}">
                  <a16:creationId xmlns:a16="http://schemas.microsoft.com/office/drawing/2014/main" id="{39670C77-A060-5C0F-0BEC-76CD04C1DEF1}"/>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9E1FC7F7-4DBB-521B-DB32-ABC96AFF5E79}"/>
                </a:ext>
              </a:extLst>
            </p:cNvPr>
            <p:cNvSpPr txBox="1"/>
            <p:nvPr/>
          </p:nvSpPr>
          <p:spPr>
            <a:xfrm>
              <a:off x="6213339" y="3108620"/>
              <a:ext cx="3004016" cy="261104"/>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37" name="TextBox 36">
              <a:extLst>
                <a:ext uri="{FF2B5EF4-FFF2-40B4-BE49-F238E27FC236}">
                  <a16:creationId xmlns:a16="http://schemas.microsoft.com/office/drawing/2014/main" id="{32E74653-F430-112D-51C5-06AFA82F9429}"/>
                </a:ext>
              </a:extLst>
            </p:cNvPr>
            <p:cNvSpPr txBox="1"/>
            <p:nvPr/>
          </p:nvSpPr>
          <p:spPr>
            <a:xfrm>
              <a:off x="6213338" y="3464893"/>
              <a:ext cx="3745889" cy="887848"/>
            </a:xfrm>
            <a:prstGeom prst="rect">
              <a:avLst/>
            </a:prstGeom>
            <a:noFill/>
          </p:spPr>
          <p:txBody>
            <a:bodyPr wrap="square" lIns="0" tIns="0" rIns="0" bIns="0" rtlCol="0">
              <a:spAutoFit/>
            </a:bodyPr>
            <a:lstStyle/>
            <a:p>
              <a:pPr defTabSz="871057">
                <a:lnSpc>
                  <a:spcPct val="110000"/>
                </a:lnSpc>
              </a:pPr>
              <a:r>
                <a:rPr lang="en-GB" sz="1100">
                  <a:solidFill>
                    <a:schemeClr val="bg1"/>
                  </a:solidFill>
                  <a:latin typeface="Barlow" panose="00000500000000000000" pitchFamily="2" charset="0"/>
                </a:rPr>
                <a:t>Training is currently more effective in PAIP than PAIB. Business will struggle to offer the same specificity of training for finance employees as practice can, so it is likely the onus is on institutes to offer a way for PAIB to keep upskilling.</a:t>
              </a:r>
            </a:p>
          </p:txBody>
        </p:sp>
      </p:gr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1014FC-4F6F-2695-A5AB-AB3F0C6DD625}"/>
              </a:ext>
            </a:extLst>
          </p:cNvPr>
          <p:cNvCxnSpPr>
            <a:cxnSpLocks/>
          </p:cNvCxnSpPr>
          <p:nvPr/>
        </p:nvCxnSpPr>
        <p:spPr>
          <a:xfrm>
            <a:off x="6096000" y="3110725"/>
            <a:ext cx="0" cy="477710"/>
          </a:xfrm>
          <a:prstGeom prst="straightConnector1">
            <a:avLst/>
          </a:prstGeom>
          <a:ln w="5715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95C7DB2-A56A-476A-5A91-A001E3986167}"/>
              </a:ext>
            </a:extLst>
          </p:cNvPr>
          <p:cNvSpPr txBox="1"/>
          <p:nvPr/>
        </p:nvSpPr>
        <p:spPr>
          <a:xfrm>
            <a:off x="5005743" y="3720377"/>
            <a:ext cx="2982827" cy="660437"/>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a:solidFill>
                  <a:srgbClr val="000000">
                    <a:lumMod val="65000"/>
                    <a:lumOff val="35000"/>
                  </a:srgbClr>
                </a:solidFill>
              </a:rPr>
              <a:t>You said that you have not participated in any AI-related training programs offered through your organisation. Why is that? (Top 5.%)  </a:t>
            </a:r>
            <a:r>
              <a:rPr lang="en-GB" sz="1000" b="0" i="0" u="none" strike="noStrike" kern="1200" spc="0" baseline="0">
                <a:solidFill>
                  <a:srgbClr val="000000">
                    <a:lumMod val="65000"/>
                    <a:lumOff val="35000"/>
                  </a:srgbClr>
                </a:solidFill>
                <a:latin typeface="+mn-lt"/>
                <a:ea typeface="+mn-ea"/>
                <a:cs typeface="+mn-cs"/>
              </a:rPr>
              <a:t>| Base, All who have not participated in training </a:t>
            </a:r>
            <a:r>
              <a:rPr lang="en-GB" sz="1000">
                <a:solidFill>
                  <a:srgbClr val="000000">
                    <a:lumMod val="65000"/>
                    <a:lumOff val="35000"/>
                  </a:srgbClr>
                </a:solidFill>
              </a:rPr>
              <a:t>= </a:t>
            </a:r>
            <a:r>
              <a:rPr lang="en-GB" sz="1000" b="0" i="0" u="none" strike="noStrike" kern="1200" spc="0" baseline="0">
                <a:solidFill>
                  <a:srgbClr val="000000">
                    <a:lumMod val="65000"/>
                    <a:lumOff val="35000"/>
                  </a:srgbClr>
                </a:solidFill>
                <a:latin typeface="+mn-lt"/>
                <a:ea typeface="+mn-ea"/>
                <a:cs typeface="+mn-cs"/>
              </a:rPr>
              <a:t>1581</a:t>
            </a:r>
            <a:endParaRPr lang="en-GB" sz="1000" b="1">
              <a:solidFill>
                <a:srgbClr val="000000">
                  <a:lumMod val="65000"/>
                  <a:lumOff val="35000"/>
                </a:srgbClr>
              </a:solidFill>
            </a:endParaRPr>
          </a:p>
        </p:txBody>
      </p:sp>
      <p:graphicFrame>
        <p:nvGraphicFramePr>
          <p:cNvPr id="24" name="Chart 23">
            <a:extLst>
              <a:ext uri="{FF2B5EF4-FFF2-40B4-BE49-F238E27FC236}">
                <a16:creationId xmlns:a16="http://schemas.microsoft.com/office/drawing/2014/main" id="{3715E3E4-5CF3-A61F-DA84-9CEF8A15EB50}"/>
              </a:ext>
            </a:extLst>
          </p:cNvPr>
          <p:cNvGraphicFramePr/>
          <p:nvPr>
            <p:extLst>
              <p:ext uri="{D42A27DB-BD31-4B8C-83A1-F6EECF244321}">
                <p14:modId xmlns:p14="http://schemas.microsoft.com/office/powerpoint/2010/main" val="3531886902"/>
              </p:ext>
            </p:extLst>
          </p:nvPr>
        </p:nvGraphicFramePr>
        <p:xfrm>
          <a:off x="4856979" y="4512756"/>
          <a:ext cx="3239999" cy="17428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47BE66A-F5A9-5496-CE12-A031E2CE1DC1}"/>
              </a:ext>
            </a:extLst>
          </p:cNvPr>
          <p:cNvGraphicFramePr/>
          <p:nvPr>
            <p:extLst>
              <p:ext uri="{D42A27DB-BD31-4B8C-83A1-F6EECF244321}">
                <p14:modId xmlns:p14="http://schemas.microsoft.com/office/powerpoint/2010/main" val="3901356101"/>
              </p:ext>
            </p:extLst>
          </p:nvPr>
        </p:nvGraphicFramePr>
        <p:xfrm>
          <a:off x="8523057" y="1291198"/>
          <a:ext cx="3240000" cy="205838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9A7F4204-71E8-6C72-72D9-2946B678F0CE}"/>
              </a:ext>
            </a:extLst>
          </p:cNvPr>
          <p:cNvSpPr txBox="1"/>
          <p:nvPr/>
        </p:nvSpPr>
        <p:spPr>
          <a:xfrm>
            <a:off x="8481926" y="3690621"/>
            <a:ext cx="3168111"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a:solidFill>
                  <a:srgbClr val="000000">
                    <a:lumMod val="65000"/>
                    <a:lumOff val="35000"/>
                  </a:srgbClr>
                </a:solidFill>
              </a:rPr>
              <a:t>How likely are you to participate in future AI-related training programs offered by your organisation? (%) </a:t>
            </a:r>
            <a:r>
              <a:rPr lang="en-GB" sz="1000" b="0" i="0" u="none" strike="noStrike" kern="1200" spc="0" baseline="0">
                <a:solidFill>
                  <a:srgbClr val="000000">
                    <a:lumMod val="65000"/>
                    <a:lumOff val="35000"/>
                  </a:srgbClr>
                </a:solidFill>
                <a:latin typeface="+mn-lt"/>
                <a:ea typeface="+mn-ea"/>
                <a:cs typeface="+mn-cs"/>
              </a:rPr>
              <a:t>Base, All  = 2238</a:t>
            </a:r>
            <a:endParaRPr lang="en-GB" sz="1000" b="1">
              <a:solidFill>
                <a:srgbClr val="000000">
                  <a:lumMod val="65000"/>
                  <a:lumOff val="35000"/>
                </a:srgbClr>
              </a:solidFill>
            </a:endParaRPr>
          </a:p>
        </p:txBody>
      </p:sp>
      <p:graphicFrame>
        <p:nvGraphicFramePr>
          <p:cNvPr id="5" name="Chart 4">
            <a:extLst>
              <a:ext uri="{FF2B5EF4-FFF2-40B4-BE49-F238E27FC236}">
                <a16:creationId xmlns:a16="http://schemas.microsoft.com/office/drawing/2014/main" id="{6A9A160C-7A6A-6D55-BAD6-BDE47CC6573E}"/>
              </a:ext>
            </a:extLst>
          </p:cNvPr>
          <p:cNvGraphicFramePr/>
          <p:nvPr>
            <p:extLst>
              <p:ext uri="{D42A27DB-BD31-4B8C-83A1-F6EECF244321}">
                <p14:modId xmlns:p14="http://schemas.microsoft.com/office/powerpoint/2010/main" val="255256102"/>
              </p:ext>
            </p:extLst>
          </p:nvPr>
        </p:nvGraphicFramePr>
        <p:xfrm>
          <a:off x="8445982" y="4016402"/>
          <a:ext cx="3240000" cy="2239200"/>
        </p:xfrm>
        <a:graphic>
          <a:graphicData uri="http://schemas.openxmlformats.org/drawingml/2006/chart">
            <c:chart xmlns:c="http://schemas.openxmlformats.org/drawingml/2006/chart" xmlns:r="http://schemas.openxmlformats.org/officeDocument/2006/relationships" r:id="rId6"/>
          </a:graphicData>
        </a:graphic>
      </p:graphicFrame>
      <p:cxnSp>
        <p:nvCxnSpPr>
          <p:cNvPr id="13" name="Straight Connector 12">
            <a:extLst>
              <a:ext uri="{FF2B5EF4-FFF2-40B4-BE49-F238E27FC236}">
                <a16:creationId xmlns:a16="http://schemas.microsoft.com/office/drawing/2014/main" id="{E94CBA9C-DB6B-F754-EE85-540C4098B56D}"/>
              </a:ext>
            </a:extLst>
          </p:cNvPr>
          <p:cNvCxnSpPr>
            <a:cxnSpLocks/>
          </p:cNvCxnSpPr>
          <p:nvPr/>
        </p:nvCxnSpPr>
        <p:spPr>
          <a:xfrm>
            <a:off x="8298466" y="487768"/>
            <a:ext cx="0" cy="586490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BE67536-67C8-26B5-B8D8-D620057DEBE3}"/>
              </a:ext>
            </a:extLst>
          </p:cNvPr>
          <p:cNvCxnSpPr>
            <a:cxnSpLocks/>
          </p:cNvCxnSpPr>
          <p:nvPr/>
        </p:nvCxnSpPr>
        <p:spPr>
          <a:xfrm>
            <a:off x="7947187" y="2130570"/>
            <a:ext cx="508895" cy="0"/>
          </a:xfrm>
          <a:prstGeom prst="straightConnector1">
            <a:avLst/>
          </a:prstGeom>
          <a:ln w="57150">
            <a:solidFill>
              <a:srgbClr val="2DB574"/>
            </a:solidFill>
            <a:tailEnd type="triangle"/>
          </a:ln>
        </p:spPr>
        <p:style>
          <a:lnRef idx="1">
            <a:schemeClr val="dk1"/>
          </a:lnRef>
          <a:fillRef idx="0">
            <a:schemeClr val="dk1"/>
          </a:fillRef>
          <a:effectRef idx="0">
            <a:schemeClr val="dk1"/>
          </a:effectRef>
          <a:fontRef idx="minor">
            <a:schemeClr val="tx1"/>
          </a:fontRef>
        </p:style>
      </p:cxnSp>
      <p:sp>
        <p:nvSpPr>
          <p:cNvPr id="6" name="Rectangle: Rounded Corners 5">
            <a:extLst>
              <a:ext uri="{FF2B5EF4-FFF2-40B4-BE49-F238E27FC236}">
                <a16:creationId xmlns:a16="http://schemas.microsoft.com/office/drawing/2014/main" id="{03437B65-1BEF-4538-E4E9-C5A89ADFCE3C}"/>
              </a:ext>
            </a:extLst>
          </p:cNvPr>
          <p:cNvSpPr/>
          <p:nvPr/>
        </p:nvSpPr>
        <p:spPr>
          <a:xfrm>
            <a:off x="8773902" y="4259165"/>
            <a:ext cx="986857" cy="431920"/>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1000">
                <a:solidFill>
                  <a:schemeClr val="tx1"/>
                </a:solidFill>
              </a:rPr>
              <a:t>92% likely</a:t>
            </a:r>
          </a:p>
        </p:txBody>
      </p:sp>
      <p:graphicFrame>
        <p:nvGraphicFramePr>
          <p:cNvPr id="10" name="Table 9">
            <a:extLst>
              <a:ext uri="{FF2B5EF4-FFF2-40B4-BE49-F238E27FC236}">
                <a16:creationId xmlns:a16="http://schemas.microsoft.com/office/drawing/2014/main" id="{30B4AABD-E7F5-9190-71DD-FA8E5D523F3C}"/>
              </a:ext>
            </a:extLst>
          </p:cNvPr>
          <p:cNvGraphicFramePr>
            <a:graphicFrameLocks noGrp="1"/>
          </p:cNvGraphicFramePr>
          <p:nvPr>
            <p:extLst>
              <p:ext uri="{D42A27DB-BD31-4B8C-83A1-F6EECF244321}">
                <p14:modId xmlns:p14="http://schemas.microsoft.com/office/powerpoint/2010/main" val="1153361351"/>
              </p:ext>
            </p:extLst>
          </p:nvPr>
        </p:nvGraphicFramePr>
        <p:xfrm>
          <a:off x="8481926" y="2767827"/>
          <a:ext cx="2721658" cy="580672"/>
        </p:xfrm>
        <a:graphic>
          <a:graphicData uri="http://schemas.openxmlformats.org/drawingml/2006/table">
            <a:tbl>
              <a:tblPr firstRow="1" bandRow="1">
                <a:tableStyleId>{93296810-A885-4BE3-A3E7-6D5BEEA58F35}</a:tableStyleId>
              </a:tblPr>
              <a:tblGrid>
                <a:gridCol w="633507">
                  <a:extLst>
                    <a:ext uri="{9D8B030D-6E8A-4147-A177-3AD203B41FA5}">
                      <a16:colId xmlns:a16="http://schemas.microsoft.com/office/drawing/2014/main" val="517077828"/>
                    </a:ext>
                  </a:extLst>
                </a:gridCol>
                <a:gridCol w="563072">
                  <a:extLst>
                    <a:ext uri="{9D8B030D-6E8A-4147-A177-3AD203B41FA5}">
                      <a16:colId xmlns:a16="http://schemas.microsoft.com/office/drawing/2014/main" val="2730307184"/>
                    </a:ext>
                  </a:extLst>
                </a:gridCol>
                <a:gridCol w="703481">
                  <a:extLst>
                    <a:ext uri="{9D8B030D-6E8A-4147-A177-3AD203B41FA5}">
                      <a16:colId xmlns:a16="http://schemas.microsoft.com/office/drawing/2014/main" val="2903705432"/>
                    </a:ext>
                  </a:extLst>
                </a:gridCol>
                <a:gridCol w="821598">
                  <a:extLst>
                    <a:ext uri="{9D8B030D-6E8A-4147-A177-3AD203B41FA5}">
                      <a16:colId xmlns:a16="http://schemas.microsoft.com/office/drawing/2014/main" val="1764775314"/>
                    </a:ext>
                  </a:extLst>
                </a:gridCol>
              </a:tblGrid>
              <a:tr h="239124">
                <a:tc>
                  <a:txBody>
                    <a:bodyPr/>
                    <a:lstStyle/>
                    <a:p>
                      <a:pPr algn="ctr"/>
                      <a:endParaRPr lang="en-GB" sz="700" b="0">
                        <a:solidFill>
                          <a:schemeClr val="tx1"/>
                        </a:solidFill>
                      </a:endParaRPr>
                    </a:p>
                  </a:txBody>
                  <a:tcPr anchor="ctr"/>
                </a:tc>
                <a:tc>
                  <a:txBody>
                    <a:bodyPr/>
                    <a:lstStyle/>
                    <a:p>
                      <a:pPr algn="ctr"/>
                      <a:r>
                        <a:rPr lang="en-GB" sz="800" b="1">
                          <a:solidFill>
                            <a:schemeClr val="tx1"/>
                          </a:solidFill>
                        </a:rPr>
                        <a:t>All</a:t>
                      </a:r>
                    </a:p>
                  </a:txBody>
                  <a:tcPr anchor="ctr"/>
                </a:tc>
                <a:tc>
                  <a:txBody>
                    <a:bodyPr/>
                    <a:lstStyle/>
                    <a:p>
                      <a:pPr algn="ctr"/>
                      <a:r>
                        <a:rPr lang="en-GB" sz="800" b="1">
                          <a:solidFill>
                            <a:schemeClr val="tx1"/>
                          </a:solidFill>
                        </a:rPr>
                        <a:t>PAIB</a:t>
                      </a:r>
                    </a:p>
                  </a:txBody>
                  <a:tcPr anchor="ctr"/>
                </a:tc>
                <a:tc>
                  <a:txBody>
                    <a:bodyPr/>
                    <a:lstStyle/>
                    <a:p>
                      <a:pPr algn="ctr"/>
                      <a:r>
                        <a:rPr lang="en-GB" sz="800" b="1">
                          <a:solidFill>
                            <a:schemeClr val="tx1"/>
                          </a:solidFill>
                        </a:rPr>
                        <a:t>PAIP</a:t>
                      </a:r>
                    </a:p>
                  </a:txBody>
                  <a:tcPr anchor="ctr"/>
                </a:tc>
                <a:extLst>
                  <a:ext uri="{0D108BD9-81ED-4DB2-BD59-A6C34878D82A}">
                    <a16:rowId xmlns:a16="http://schemas.microsoft.com/office/drawing/2014/main" val="3129539682"/>
                  </a:ext>
                </a:extLst>
              </a:tr>
              <a:tr h="341548">
                <a:tc>
                  <a:txBody>
                    <a:bodyPr/>
                    <a:lstStyle/>
                    <a:p>
                      <a:pPr algn="ctr"/>
                      <a:r>
                        <a:rPr lang="en-GB" sz="800" b="0">
                          <a:solidFill>
                            <a:schemeClr val="tx1"/>
                          </a:solidFill>
                        </a:rPr>
                        <a:t>% effective</a:t>
                      </a:r>
                    </a:p>
                  </a:txBody>
                  <a:tcPr anchor="ctr"/>
                </a:tc>
                <a:tc>
                  <a:txBody>
                    <a:bodyPr/>
                    <a:lstStyle/>
                    <a:p>
                      <a:pPr algn="ctr"/>
                      <a:r>
                        <a:rPr lang="en-GB" sz="900" b="0">
                          <a:solidFill>
                            <a:schemeClr val="tx1"/>
                          </a:solidFill>
                        </a:rPr>
                        <a:t>80</a:t>
                      </a:r>
                    </a:p>
                  </a:txBody>
                  <a:tcPr anchor="ctr"/>
                </a:tc>
                <a:tc>
                  <a:txBody>
                    <a:bodyPr/>
                    <a:lstStyle/>
                    <a:p>
                      <a:pPr algn="ctr"/>
                      <a:r>
                        <a:rPr lang="en-GB" sz="900" b="0">
                          <a:solidFill>
                            <a:schemeClr val="tx1"/>
                          </a:solidFill>
                        </a:rPr>
                        <a:t>76</a:t>
                      </a:r>
                    </a:p>
                  </a:txBody>
                  <a:tcPr anchor="ctr"/>
                </a:tc>
                <a:tc>
                  <a:txBody>
                    <a:bodyPr/>
                    <a:lstStyle/>
                    <a:p>
                      <a:pPr algn="ctr"/>
                      <a:r>
                        <a:rPr lang="en-GB" sz="900" b="0" dirty="0">
                          <a:solidFill>
                            <a:schemeClr val="tx1"/>
                          </a:solidFill>
                        </a:rPr>
                        <a:t>84</a:t>
                      </a:r>
                    </a:p>
                  </a:txBody>
                  <a:tcPr anchor="ctr"/>
                </a:tc>
                <a:extLst>
                  <a:ext uri="{0D108BD9-81ED-4DB2-BD59-A6C34878D82A}">
                    <a16:rowId xmlns:a16="http://schemas.microsoft.com/office/drawing/2014/main" val="3934224051"/>
                  </a:ext>
                </a:extLst>
              </a:tr>
            </a:tbl>
          </a:graphicData>
        </a:graphic>
      </p:graphicFrame>
      <p:sp>
        <p:nvSpPr>
          <p:cNvPr id="11" name="Left Brace 10">
            <a:extLst>
              <a:ext uri="{FF2B5EF4-FFF2-40B4-BE49-F238E27FC236}">
                <a16:creationId xmlns:a16="http://schemas.microsoft.com/office/drawing/2014/main" id="{A3FC95E1-82A4-AF7D-5C29-9898CB61F449}"/>
              </a:ext>
            </a:extLst>
          </p:cNvPr>
          <p:cNvSpPr/>
          <p:nvPr/>
        </p:nvSpPr>
        <p:spPr>
          <a:xfrm rot="16200000">
            <a:off x="9191621" y="2309321"/>
            <a:ext cx="140957" cy="760018"/>
          </a:xfrm>
          <a:prstGeom prst="leftBrace">
            <a:avLst>
              <a:gd name="adj1" fmla="val 8333"/>
              <a:gd name="adj2" fmla="val 648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8508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2D180D0F-BDBE-367C-6905-50D074CC9760}"/>
              </a:ext>
            </a:extLst>
          </p:cNvPr>
          <p:cNvGraphicFramePr/>
          <p:nvPr>
            <p:extLst>
              <p:ext uri="{D42A27DB-BD31-4B8C-83A1-F6EECF244321}">
                <p14:modId xmlns:p14="http://schemas.microsoft.com/office/powerpoint/2010/main" val="109003638"/>
              </p:ext>
            </p:extLst>
          </p:nvPr>
        </p:nvGraphicFramePr>
        <p:xfrm>
          <a:off x="4837729" y="510381"/>
          <a:ext cx="7105119" cy="178350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ECFE985C-D152-4E7C-E465-3365B2718B8B}"/>
              </a:ext>
            </a:extLst>
          </p:cNvPr>
          <p:cNvSpPr txBox="1"/>
          <p:nvPr/>
        </p:nvSpPr>
        <p:spPr>
          <a:xfrm>
            <a:off x="529298" y="1454468"/>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82800" y="519580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99302" y="5566223"/>
            <a:ext cx="3923749" cy="367858"/>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How can CAW help individual country institutes to develop, deliver and co-ordinate AI education? </a:t>
            </a:r>
          </a:p>
        </p:txBody>
      </p:sp>
      <p:sp>
        <p:nvSpPr>
          <p:cNvPr id="30" name="TextBox 29">
            <a:extLst>
              <a:ext uri="{FF2B5EF4-FFF2-40B4-BE49-F238E27FC236}">
                <a16:creationId xmlns:a16="http://schemas.microsoft.com/office/drawing/2014/main" id="{89DBA27F-6E8D-97B0-405B-C364DF981161}"/>
              </a:ext>
            </a:extLst>
          </p:cNvPr>
          <p:cNvSpPr txBox="1"/>
          <p:nvPr/>
        </p:nvSpPr>
        <p:spPr>
          <a:xfrm>
            <a:off x="535838" y="1711694"/>
            <a:ext cx="3920659" cy="2462341"/>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Participants express the expectation that professional bodies should be providing training rather than employers. This stands true across all levels of seniority.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There is little expectation that government funding should be directed towards upskilling the profession.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Those who expect Accountancy bodies to provide training want to see the organisation involved in:</a:t>
            </a:r>
          </a:p>
          <a:p>
            <a:pPr marL="685800" lvl="1" indent="-228600" defTabSz="871057">
              <a:buFont typeface="+mj-lt"/>
              <a:buAutoNum type="arabicPeriod"/>
            </a:pPr>
            <a:r>
              <a:rPr lang="en-GB" sz="1143" dirty="0">
                <a:solidFill>
                  <a:prstClr val="black"/>
                </a:solidFill>
                <a:latin typeface="Barlow" panose="00000500000000000000" pitchFamily="2" charset="0"/>
              </a:rPr>
              <a:t>Actively enhancing CPD with AI integration</a:t>
            </a:r>
          </a:p>
          <a:p>
            <a:pPr marL="685800" lvl="1" indent="-228600" defTabSz="871057">
              <a:buFont typeface="+mj-lt"/>
              <a:buAutoNum type="arabicPeriod"/>
            </a:pPr>
            <a:r>
              <a:rPr lang="en-GB" sz="1143" dirty="0">
                <a:solidFill>
                  <a:prstClr val="black"/>
                </a:solidFill>
                <a:latin typeface="Barlow" panose="00000500000000000000" pitchFamily="2" charset="0"/>
              </a:rPr>
              <a:t>Create specialised AI courses, </a:t>
            </a:r>
          </a:p>
          <a:p>
            <a:pPr marL="685800" lvl="1" indent="-228600" defTabSz="871057">
              <a:buFont typeface="+mj-lt"/>
              <a:buAutoNum type="arabicPeriod"/>
            </a:pPr>
            <a:r>
              <a:rPr lang="en-GB" sz="1143" dirty="0">
                <a:solidFill>
                  <a:prstClr val="black"/>
                </a:solidFill>
                <a:latin typeface="Barlow" panose="00000500000000000000" pitchFamily="2" charset="0"/>
              </a:rPr>
              <a:t>Provide a suite of AI learning resources.</a:t>
            </a:r>
          </a:p>
          <a:p>
            <a:pPr lvl="1" defTabSz="871057"/>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B3BB955-8E41-C0A4-8E5B-E72AABA41EDC}"/>
              </a:ext>
            </a:extLst>
          </p:cNvPr>
          <p:cNvSpPr txBox="1">
            <a:spLocks/>
          </p:cNvSpPr>
          <p:nvPr/>
        </p:nvSpPr>
        <p:spPr>
          <a:xfrm>
            <a:off x="514917" y="510381"/>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Professional institutes, rather than employers, are expected to provide training</a:t>
            </a:r>
          </a:p>
        </p:txBody>
      </p:sp>
      <p:sp>
        <p:nvSpPr>
          <p:cNvPr id="9" name="TextBox 8">
            <a:extLst>
              <a:ext uri="{FF2B5EF4-FFF2-40B4-BE49-F238E27FC236}">
                <a16:creationId xmlns:a16="http://schemas.microsoft.com/office/drawing/2014/main" id="{C3B660D3-87DC-DD29-4122-6A9E88D3D69B}"/>
              </a:ext>
            </a:extLst>
          </p:cNvPr>
          <p:cNvSpPr txBox="1"/>
          <p:nvPr/>
        </p:nvSpPr>
        <p:spPr>
          <a:xfrm>
            <a:off x="6213319" y="336949"/>
            <a:ext cx="4686297" cy="321883"/>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dirty="0">
                <a:solidFill>
                  <a:srgbClr val="000000">
                    <a:lumMod val="65000"/>
                    <a:lumOff val="35000"/>
                  </a:srgbClr>
                </a:solidFill>
              </a:rPr>
              <a:t>Where do you expect Chartered Accountants to receive training on AI and its application in their work? (%) </a:t>
            </a:r>
            <a:r>
              <a:rPr lang="en-GB" sz="1000" b="0" i="0" u="none" strike="noStrike" kern="1200" spc="0" baseline="0" dirty="0">
                <a:solidFill>
                  <a:srgbClr val="000000">
                    <a:lumMod val="65000"/>
                    <a:lumOff val="35000"/>
                  </a:srgbClr>
                </a:solidFill>
                <a:latin typeface="+mn-lt"/>
                <a:ea typeface="+mn-ea"/>
                <a:cs typeface="+mn-cs"/>
              </a:rPr>
              <a:t>| Base: All = 2257</a:t>
            </a:r>
            <a:endParaRPr lang="en-GB" sz="1000" b="1" dirty="0">
              <a:solidFill>
                <a:srgbClr val="000000">
                  <a:lumMod val="65000"/>
                  <a:lumOff val="35000"/>
                </a:srgbClr>
              </a:solidFill>
            </a:endParaRPr>
          </a:p>
        </p:txBody>
      </p:sp>
      <p:sp>
        <p:nvSpPr>
          <p:cNvPr id="19" name="TextBox 18">
            <a:extLst>
              <a:ext uri="{FF2B5EF4-FFF2-40B4-BE49-F238E27FC236}">
                <a16:creationId xmlns:a16="http://schemas.microsoft.com/office/drawing/2014/main" id="{0AFFDC36-D558-F445-47B7-D2A85E45D472}"/>
              </a:ext>
            </a:extLst>
          </p:cNvPr>
          <p:cNvSpPr txBox="1"/>
          <p:nvPr/>
        </p:nvSpPr>
        <p:spPr>
          <a:xfrm>
            <a:off x="6213320" y="3594164"/>
            <a:ext cx="4686299" cy="491160"/>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dirty="0">
                <a:solidFill>
                  <a:srgbClr val="000000">
                    <a:lumMod val="65000"/>
                    <a:lumOff val="35000"/>
                  </a:srgbClr>
                </a:solidFill>
              </a:rPr>
              <a:t>How do you envision your professional body supporting Chartered Accountants in developing the necessary AI skills? (%)  </a:t>
            </a:r>
            <a:r>
              <a:rPr lang="en-GB" sz="1000" b="0" i="0" u="none" strike="noStrike" kern="1200" spc="0" baseline="0" dirty="0">
                <a:solidFill>
                  <a:srgbClr val="000000">
                    <a:lumMod val="65000"/>
                    <a:lumOff val="35000"/>
                  </a:srgbClr>
                </a:solidFill>
                <a:latin typeface="+mn-lt"/>
                <a:ea typeface="+mn-ea"/>
                <a:cs typeface="+mn-cs"/>
              </a:rPr>
              <a:t>| Base: Those who expect Professional Accountancy bodies to provide training: 1540</a:t>
            </a:r>
            <a:endParaRPr lang="en-GB" sz="1000" b="1" dirty="0">
              <a:solidFill>
                <a:srgbClr val="000000">
                  <a:lumMod val="65000"/>
                  <a:lumOff val="35000"/>
                </a:srgbClr>
              </a:solidFill>
            </a:endParaRPr>
          </a:p>
        </p:txBody>
      </p:sp>
      <p:graphicFrame>
        <p:nvGraphicFramePr>
          <p:cNvPr id="20" name="Chart 19">
            <a:extLst>
              <a:ext uri="{FF2B5EF4-FFF2-40B4-BE49-F238E27FC236}">
                <a16:creationId xmlns:a16="http://schemas.microsoft.com/office/drawing/2014/main" id="{2D706C57-7712-E9D2-816B-CA15E3239D8D}"/>
              </a:ext>
            </a:extLst>
          </p:cNvPr>
          <p:cNvGraphicFramePr/>
          <p:nvPr>
            <p:extLst>
              <p:ext uri="{D42A27DB-BD31-4B8C-83A1-F6EECF244321}">
                <p14:modId xmlns:p14="http://schemas.microsoft.com/office/powerpoint/2010/main" val="2122687853"/>
              </p:ext>
            </p:extLst>
          </p:nvPr>
        </p:nvGraphicFramePr>
        <p:xfrm>
          <a:off x="4856978" y="4036407"/>
          <a:ext cx="6888787" cy="204121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46B1E5A3-7832-44C2-549A-D6A44B13A9A7}"/>
              </a:ext>
            </a:extLst>
          </p:cNvPr>
          <p:cNvGrpSpPr/>
          <p:nvPr/>
        </p:nvGrpSpPr>
        <p:grpSpPr>
          <a:xfrm>
            <a:off x="446235" y="3798554"/>
            <a:ext cx="4268256" cy="1205288"/>
            <a:chOff x="6057759" y="3027976"/>
            <a:chExt cx="4268256" cy="1467022"/>
          </a:xfrm>
        </p:grpSpPr>
        <p:sp>
          <p:nvSpPr>
            <p:cNvPr id="7" name="Contents Box 3">
              <a:extLst>
                <a:ext uri="{FF2B5EF4-FFF2-40B4-BE49-F238E27FC236}">
                  <a16:creationId xmlns:a16="http://schemas.microsoft.com/office/drawing/2014/main" id="{7DC98036-F3B4-FEDA-7908-182C231DC252}"/>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8" name="TextBox 7">
              <a:extLst>
                <a:ext uri="{FF2B5EF4-FFF2-40B4-BE49-F238E27FC236}">
                  <a16:creationId xmlns:a16="http://schemas.microsoft.com/office/drawing/2014/main" id="{9D551C65-7E8C-F449-C926-573EA8B7AE6A}"/>
                </a:ext>
              </a:extLst>
            </p:cNvPr>
            <p:cNvSpPr txBox="1"/>
            <p:nvPr/>
          </p:nvSpPr>
          <p:spPr>
            <a:xfrm>
              <a:off x="6302510" y="310976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schemeClr val="bg1"/>
                  </a:solidFill>
                  <a:latin typeface="Barlow" panose="00000500000000000000" pitchFamily="2" charset="0"/>
                </a:rPr>
                <a:t>Key findings</a:t>
              </a:r>
            </a:p>
          </p:txBody>
        </p:sp>
        <p:sp>
          <p:nvSpPr>
            <p:cNvPr id="17" name="Rectangle 16">
              <a:extLst>
                <a:ext uri="{FF2B5EF4-FFF2-40B4-BE49-F238E27FC236}">
                  <a16:creationId xmlns:a16="http://schemas.microsoft.com/office/drawing/2014/main" id="{DA23801D-B20C-EF66-F69A-68A3391359C1}"/>
                </a:ext>
              </a:extLst>
            </p:cNvPr>
            <p:cNvSpPr/>
            <p:nvPr/>
          </p:nvSpPr>
          <p:spPr>
            <a:xfrm>
              <a:off x="6210826" y="3433396"/>
              <a:ext cx="1169835"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67%</a:t>
              </a:r>
            </a:p>
          </p:txBody>
        </p:sp>
        <p:sp>
          <p:nvSpPr>
            <p:cNvPr id="21" name="TextBox 20">
              <a:extLst>
                <a:ext uri="{FF2B5EF4-FFF2-40B4-BE49-F238E27FC236}">
                  <a16:creationId xmlns:a16="http://schemas.microsoft.com/office/drawing/2014/main" id="{C541D05F-56D0-73FB-6FC2-B8515C75428D}"/>
                </a:ext>
              </a:extLst>
            </p:cNvPr>
            <p:cNvSpPr txBox="1"/>
            <p:nvPr/>
          </p:nvSpPr>
          <p:spPr>
            <a:xfrm>
              <a:off x="7321999" y="3317480"/>
              <a:ext cx="3004016" cy="918657"/>
            </a:xfrm>
            <a:prstGeom prst="rect">
              <a:avLst/>
            </a:prstGeom>
            <a:noFill/>
          </p:spPr>
          <p:txBody>
            <a:bodyPr wrap="square" lIns="0" tIns="0" rIns="0" bIns="0" rtlCol="0">
              <a:spAutoFit/>
            </a:bodyPr>
            <a:lstStyle/>
            <a:p>
              <a:pPr defTabSz="871057">
                <a:lnSpc>
                  <a:spcPct val="110000"/>
                </a:lnSpc>
              </a:pPr>
              <a:r>
                <a:rPr lang="en-GB" sz="1143">
                  <a:solidFill>
                    <a:schemeClr val="bg1"/>
                  </a:solidFill>
                  <a:latin typeface="Barlow" panose="00000500000000000000" pitchFamily="2" charset="0"/>
                </a:rPr>
                <a:t>of those identifying as the primary decision maker regarding AI technology in their organisation expect professional bodies to provide AI training. </a:t>
              </a:r>
            </a:p>
          </p:txBody>
        </p:sp>
      </p:grpSp>
      <p:cxnSp>
        <p:nvCxnSpPr>
          <p:cNvPr id="3" name="Straight Connector 2">
            <a:extLst>
              <a:ext uri="{FF2B5EF4-FFF2-40B4-BE49-F238E27FC236}">
                <a16:creationId xmlns:a16="http://schemas.microsoft.com/office/drawing/2014/main" id="{15B2FF96-2F0B-BE4E-05C4-8EC0E5375774}"/>
              </a:ext>
            </a:extLst>
          </p:cNvPr>
          <p:cNvCxnSpPr>
            <a:cxnSpLocks/>
          </p:cNvCxnSpPr>
          <p:nvPr/>
        </p:nvCxnSpPr>
        <p:spPr>
          <a:xfrm flipH="1">
            <a:off x="4671874" y="3371242"/>
            <a:ext cx="7089032" cy="889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0AE39D83-F6E1-BD38-FDD8-7E95D866726A}"/>
              </a:ext>
            </a:extLst>
          </p:cNvPr>
          <p:cNvGraphicFramePr>
            <a:graphicFrameLocks noGrp="1"/>
          </p:cNvGraphicFramePr>
          <p:nvPr>
            <p:extLst>
              <p:ext uri="{D42A27DB-BD31-4B8C-83A1-F6EECF244321}">
                <p14:modId xmlns:p14="http://schemas.microsoft.com/office/powerpoint/2010/main" val="1903055228"/>
              </p:ext>
            </p:extLst>
          </p:nvPr>
        </p:nvGraphicFramePr>
        <p:xfrm>
          <a:off x="4823345" y="2373374"/>
          <a:ext cx="7275161" cy="939567"/>
        </p:xfrm>
        <a:graphic>
          <a:graphicData uri="http://schemas.openxmlformats.org/drawingml/2006/table">
            <a:tbl>
              <a:tblPr firstRow="1" firstCol="1" bandRow="1">
                <a:tableStyleId>{5C22544A-7EE6-4342-B048-85BDC9FD1C3A}</a:tableStyleId>
              </a:tblPr>
              <a:tblGrid>
                <a:gridCol w="1049936">
                  <a:extLst>
                    <a:ext uri="{9D8B030D-6E8A-4147-A177-3AD203B41FA5}">
                      <a16:colId xmlns:a16="http://schemas.microsoft.com/office/drawing/2014/main" val="2120186696"/>
                    </a:ext>
                  </a:extLst>
                </a:gridCol>
                <a:gridCol w="885937">
                  <a:extLst>
                    <a:ext uri="{9D8B030D-6E8A-4147-A177-3AD203B41FA5}">
                      <a16:colId xmlns:a16="http://schemas.microsoft.com/office/drawing/2014/main" val="3305807350"/>
                    </a:ext>
                  </a:extLst>
                </a:gridCol>
                <a:gridCol w="1049936">
                  <a:extLst>
                    <a:ext uri="{9D8B030D-6E8A-4147-A177-3AD203B41FA5}">
                      <a16:colId xmlns:a16="http://schemas.microsoft.com/office/drawing/2014/main" val="1989678790"/>
                    </a:ext>
                  </a:extLst>
                </a:gridCol>
                <a:gridCol w="1040637">
                  <a:extLst>
                    <a:ext uri="{9D8B030D-6E8A-4147-A177-3AD203B41FA5}">
                      <a16:colId xmlns:a16="http://schemas.microsoft.com/office/drawing/2014/main" val="4245804825"/>
                    </a:ext>
                  </a:extLst>
                </a:gridCol>
                <a:gridCol w="1082905">
                  <a:extLst>
                    <a:ext uri="{9D8B030D-6E8A-4147-A177-3AD203B41FA5}">
                      <a16:colId xmlns:a16="http://schemas.microsoft.com/office/drawing/2014/main" val="2579121975"/>
                    </a:ext>
                  </a:extLst>
                </a:gridCol>
                <a:gridCol w="1082905">
                  <a:extLst>
                    <a:ext uri="{9D8B030D-6E8A-4147-A177-3AD203B41FA5}">
                      <a16:colId xmlns:a16="http://schemas.microsoft.com/office/drawing/2014/main" val="189915491"/>
                    </a:ext>
                  </a:extLst>
                </a:gridCol>
                <a:gridCol w="1082905">
                  <a:extLst>
                    <a:ext uri="{9D8B030D-6E8A-4147-A177-3AD203B41FA5}">
                      <a16:colId xmlns:a16="http://schemas.microsoft.com/office/drawing/2014/main" val="2644031836"/>
                    </a:ext>
                  </a:extLst>
                </a:gridCol>
              </a:tblGrid>
              <a:tr h="506343">
                <a:tc>
                  <a:txBody>
                    <a:bodyPr/>
                    <a:lstStyle/>
                    <a:p>
                      <a:pPr algn="ctr"/>
                      <a:r>
                        <a:rPr lang="en-GB" sz="700" b="0" dirty="0">
                          <a:effectLst/>
                        </a:rPr>
                        <a:t> </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Total</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'Big Four' accountancy firm </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Very large organisation not one of the 'Big Four', over 1000 employees</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Large organisation, between 251 and 1000 employees</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Medium sized organisation, between 51 and 250 employees</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700" b="0" dirty="0">
                          <a:effectLst/>
                        </a:rPr>
                        <a:t>Small organisation, between 2 and 50 employees</a:t>
                      </a:r>
                      <a:endParaRPr lang="en-GB" sz="7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extLst>
                  <a:ext uri="{0D108BD9-81ED-4DB2-BD59-A6C34878D82A}">
                    <a16:rowId xmlns:a16="http://schemas.microsoft.com/office/drawing/2014/main" val="3463888140"/>
                  </a:ext>
                </a:extLst>
              </a:tr>
              <a:tr h="202003">
                <a:tc>
                  <a:txBody>
                    <a:bodyPr/>
                    <a:lstStyle/>
                    <a:p>
                      <a:pPr algn="ctr"/>
                      <a:r>
                        <a:rPr lang="en-GB" sz="800" b="0" dirty="0">
                          <a:effectLst/>
                        </a:rPr>
                        <a:t>Professional accountancy bodies</a:t>
                      </a:r>
                      <a:endParaRPr lang="en-GB" sz="8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65%</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solidFill>
                            <a:schemeClr val="bg1"/>
                          </a:solidFill>
                          <a:effectLst/>
                          <a:highlight>
                            <a:srgbClr val="121B5A"/>
                          </a:highlight>
                        </a:rPr>
                        <a:t>68%</a:t>
                      </a:r>
                      <a:endParaRPr lang="en-GB" sz="900" b="0" dirty="0">
                        <a:solidFill>
                          <a:schemeClr val="bg1"/>
                        </a:solidFill>
                        <a:effectLst/>
                        <a:highlight>
                          <a:srgbClr val="121B5A"/>
                        </a:highligh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69%</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66%</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66%</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69%</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extLst>
                  <a:ext uri="{0D108BD9-81ED-4DB2-BD59-A6C34878D82A}">
                    <a16:rowId xmlns:a16="http://schemas.microsoft.com/office/drawing/2014/main" val="2203565142"/>
                  </a:ext>
                </a:extLst>
              </a:tr>
              <a:tr h="189384">
                <a:tc>
                  <a:txBody>
                    <a:bodyPr/>
                    <a:lstStyle/>
                    <a:p>
                      <a:pPr algn="ctr"/>
                      <a:r>
                        <a:rPr lang="en-GB" sz="800" b="0" dirty="0">
                          <a:effectLst/>
                        </a:rPr>
                        <a:t>My employer</a:t>
                      </a:r>
                      <a:endParaRPr lang="en-GB" sz="8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a:effectLst/>
                        </a:rPr>
                        <a:t>32%</a:t>
                      </a:r>
                      <a:endParaRPr lang="en-GB" sz="900" b="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solidFill>
                            <a:schemeClr val="bg1"/>
                          </a:solidFill>
                          <a:effectLst/>
                          <a:highlight>
                            <a:srgbClr val="121B5A"/>
                          </a:highlight>
                        </a:rPr>
                        <a:t>67%</a:t>
                      </a:r>
                      <a:endParaRPr lang="en-GB" sz="900" b="0" dirty="0">
                        <a:solidFill>
                          <a:schemeClr val="bg1"/>
                        </a:solidFill>
                        <a:effectLst/>
                        <a:highlight>
                          <a:srgbClr val="121B5A"/>
                        </a:highligh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a:effectLst/>
                        </a:rPr>
                        <a:t>53%</a:t>
                      </a:r>
                      <a:endParaRPr lang="en-GB" sz="900" b="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a:effectLst/>
                        </a:rPr>
                        <a:t>44%</a:t>
                      </a:r>
                      <a:endParaRPr lang="en-GB" sz="900" b="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36%</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tc>
                  <a:txBody>
                    <a:bodyPr/>
                    <a:lstStyle/>
                    <a:p>
                      <a:pPr algn="ctr"/>
                      <a:r>
                        <a:rPr lang="en-GB" sz="900" b="0" dirty="0">
                          <a:effectLst/>
                        </a:rPr>
                        <a:t>18%</a:t>
                      </a:r>
                      <a:endParaRPr lang="en-GB" sz="900" b="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nchor="ctr"/>
                </a:tc>
                <a:extLst>
                  <a:ext uri="{0D108BD9-81ED-4DB2-BD59-A6C34878D82A}">
                    <a16:rowId xmlns:a16="http://schemas.microsoft.com/office/drawing/2014/main" val="1589917419"/>
                  </a:ext>
                </a:extLst>
              </a:tr>
            </a:tbl>
          </a:graphicData>
        </a:graphic>
      </p:graphicFrame>
    </p:spTree>
    <p:extLst>
      <p:ext uri="{BB962C8B-B14F-4D97-AF65-F5344CB8AC3E}">
        <p14:creationId xmlns:p14="http://schemas.microsoft.com/office/powerpoint/2010/main" val="32808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3E778A5-E7EA-6465-13A7-441FE1160CBC}"/>
              </a:ext>
            </a:extLst>
          </p:cNvPr>
          <p:cNvSpPr>
            <a:spLocks noGrp="1"/>
          </p:cNvSpPr>
          <p:nvPr>
            <p:ph type="title"/>
          </p:nvPr>
        </p:nvSpPr>
        <p:spPr>
          <a:xfrm>
            <a:off x="2048945" y="800514"/>
            <a:ext cx="5940965" cy="715669"/>
          </a:xfrm>
        </p:spPr>
        <p:txBody>
          <a:bodyPr/>
          <a:lstStyle/>
          <a:p>
            <a:r>
              <a:rPr lang="en-GB" sz="2800">
                <a:latin typeface="Barlow" panose="00000500000000000000" pitchFamily="2" charset="0"/>
              </a:rPr>
              <a:t>The purpose and focus of this report</a:t>
            </a:r>
            <a:endParaRPr lang="en-GB"/>
          </a:p>
        </p:txBody>
      </p:sp>
      <p:cxnSp>
        <p:nvCxnSpPr>
          <p:cNvPr id="15" name="Straight Connector 14">
            <a:extLst>
              <a:ext uri="{FF2B5EF4-FFF2-40B4-BE49-F238E27FC236}">
                <a16:creationId xmlns:a16="http://schemas.microsoft.com/office/drawing/2014/main" id="{048D3ACA-7602-6965-4BF1-DD6449C6D462}"/>
              </a:ext>
            </a:extLst>
          </p:cNvPr>
          <p:cNvCxnSpPr>
            <a:cxnSpLocks/>
          </p:cNvCxnSpPr>
          <p:nvPr/>
        </p:nvCxnSpPr>
        <p:spPr>
          <a:xfrm>
            <a:off x="4044988" y="1810984"/>
            <a:ext cx="0" cy="385797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FB5F47-B009-20AC-3B9A-DE87B5B16C66}"/>
              </a:ext>
            </a:extLst>
          </p:cNvPr>
          <p:cNvCxnSpPr>
            <a:cxnSpLocks/>
          </p:cNvCxnSpPr>
          <p:nvPr/>
        </p:nvCxnSpPr>
        <p:spPr>
          <a:xfrm>
            <a:off x="7957005" y="1810984"/>
            <a:ext cx="0" cy="385797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Placeholder 1">
            <a:extLst>
              <a:ext uri="{FF2B5EF4-FFF2-40B4-BE49-F238E27FC236}">
                <a16:creationId xmlns:a16="http://schemas.microsoft.com/office/drawing/2014/main" id="{550E82EA-D6A6-8181-FB72-5729B2A68E80}"/>
              </a:ext>
            </a:extLst>
          </p:cNvPr>
          <p:cNvSpPr>
            <a:spLocks noGrp="1"/>
          </p:cNvSpPr>
          <p:nvPr>
            <p:ph idx="1"/>
          </p:nvPr>
        </p:nvSpPr>
        <p:spPr>
          <a:xfrm>
            <a:off x="450000" y="2460783"/>
            <a:ext cx="3321904" cy="2645513"/>
          </a:xfrm>
        </p:spPr>
        <p:txBody>
          <a:bodyPr/>
          <a:lstStyle/>
          <a:p>
            <a:pPr marR="635">
              <a:lnSpc>
                <a:spcPct val="120000"/>
              </a:lnSpc>
            </a:pPr>
            <a:r>
              <a:rPr lang="en-GB" sz="1200" dirty="0">
                <a:latin typeface="Barlow" panose="00000500000000000000" pitchFamily="2" charset="0"/>
              </a:rPr>
              <a:t>Chartered Accountants Worldwide (CAW), representing 1.8 million members and students globally, has commissioned Ipsos UK to help inform navigating the transformative impact of artificial intelligence (AI) on the </a:t>
            </a:r>
            <a:r>
              <a:rPr lang="en-GB" dirty="0">
                <a:latin typeface="Barlow" panose="00000500000000000000" pitchFamily="2" charset="0"/>
              </a:rPr>
              <a:t>C</a:t>
            </a:r>
            <a:r>
              <a:rPr lang="en-GB" sz="1200" dirty="0">
                <a:latin typeface="Barlow" panose="00000500000000000000" pitchFamily="2" charset="0"/>
              </a:rPr>
              <a:t>hartered Accountancy profession. </a:t>
            </a:r>
          </a:p>
          <a:p>
            <a:pPr marR="635">
              <a:lnSpc>
                <a:spcPct val="120000"/>
              </a:lnSpc>
            </a:pPr>
            <a:r>
              <a:rPr lang="en-GB" sz="1200" dirty="0">
                <a:latin typeface="Barlow" panose="00000500000000000000" pitchFamily="2" charset="0"/>
              </a:rPr>
              <a:t>Using these findings as a benchmarking project, CAW aims to equip Chartered Accountants with the insights and tools needed to thrive in an AI-driven future, and to understand the challenges and opportunities that AI’s implications involve for the profession more clearly. </a:t>
            </a:r>
          </a:p>
          <a:p>
            <a:endParaRPr lang="en-GB" dirty="0"/>
          </a:p>
        </p:txBody>
      </p:sp>
      <p:sp>
        <p:nvSpPr>
          <p:cNvPr id="22" name="Content Placeholder 21">
            <a:extLst>
              <a:ext uri="{FF2B5EF4-FFF2-40B4-BE49-F238E27FC236}">
                <a16:creationId xmlns:a16="http://schemas.microsoft.com/office/drawing/2014/main" id="{DCE4DFF3-4804-4CDC-44A0-B3CE364BE83B}"/>
              </a:ext>
            </a:extLst>
          </p:cNvPr>
          <p:cNvSpPr>
            <a:spLocks noGrp="1"/>
          </p:cNvSpPr>
          <p:nvPr>
            <p:ph idx="20"/>
          </p:nvPr>
        </p:nvSpPr>
        <p:spPr>
          <a:xfrm>
            <a:off x="4318071" y="2460783"/>
            <a:ext cx="3365851" cy="1821071"/>
          </a:xfrm>
        </p:spPr>
        <p:txBody>
          <a:bodyPr/>
          <a:lstStyle/>
          <a:p>
            <a:pPr marR="635">
              <a:lnSpc>
                <a:spcPct val="120000"/>
              </a:lnSpc>
            </a:pPr>
            <a:r>
              <a:rPr lang="en-GB" dirty="0">
                <a:latin typeface="Barlow" panose="00000500000000000000" pitchFamily="2" charset="0"/>
              </a:rPr>
              <a:t>Partnering with Ipsos UK in 2024, the AI Working Group focused its efforts on a global research study with the aim of:</a:t>
            </a:r>
          </a:p>
          <a:p>
            <a:pPr marR="635">
              <a:lnSpc>
                <a:spcPct val="120000"/>
              </a:lnSpc>
            </a:pPr>
            <a:endParaRPr lang="en-GB" dirty="0">
              <a:latin typeface="Barlow" panose="00000500000000000000" pitchFamily="2" charset="0"/>
            </a:endParaRPr>
          </a:p>
          <a:p>
            <a:pPr marL="171450" marR="635" indent="-171450">
              <a:lnSpc>
                <a:spcPct val="120000"/>
              </a:lnSpc>
              <a:buFont typeface="Arial" panose="020B0604020202020204" pitchFamily="34" charset="0"/>
              <a:buChar char="•"/>
            </a:pPr>
            <a:r>
              <a:rPr lang="en-GB" dirty="0">
                <a:solidFill>
                  <a:schemeClr val="tx2"/>
                </a:solidFill>
                <a:latin typeface="Barlow Medium" panose="00000600000000000000" pitchFamily="2" charset="0"/>
              </a:rPr>
              <a:t>Providing a global picture of the state of AI in the profession, including risks, opportunities, and recommendations.</a:t>
            </a:r>
          </a:p>
          <a:p>
            <a:pPr marL="171450" marR="635" indent="-171450">
              <a:lnSpc>
                <a:spcPct val="120000"/>
              </a:lnSpc>
              <a:buFont typeface="Arial" panose="020B0604020202020204" pitchFamily="34" charset="0"/>
              <a:buChar char="•"/>
            </a:pPr>
            <a:r>
              <a:rPr lang="en-GB" dirty="0">
                <a:solidFill>
                  <a:schemeClr val="tx2"/>
                </a:solidFill>
                <a:latin typeface="Barlow Medium" panose="00000600000000000000" pitchFamily="2" charset="0"/>
              </a:rPr>
              <a:t>Identifying best practice and outlining AI implementation roadmaps to accelerate AI adoption across the profession.</a:t>
            </a:r>
          </a:p>
          <a:p>
            <a:pPr marL="171450" marR="635" indent="-171450">
              <a:lnSpc>
                <a:spcPct val="120000"/>
              </a:lnSpc>
              <a:buFont typeface="Arial" panose="020B0604020202020204" pitchFamily="34" charset="0"/>
              <a:buChar char="•"/>
            </a:pPr>
            <a:r>
              <a:rPr lang="en-GB" dirty="0">
                <a:solidFill>
                  <a:schemeClr val="tx2"/>
                </a:solidFill>
                <a:latin typeface="Barlow Medium" panose="00000600000000000000" pitchFamily="2" charset="0"/>
              </a:rPr>
              <a:t>Identifying skills and knowledge required by Chartered Accountants to enhance their role and take advantage of the opportunity AI offers.</a:t>
            </a:r>
          </a:p>
          <a:p>
            <a:endParaRPr lang="en-GB" dirty="0"/>
          </a:p>
        </p:txBody>
      </p:sp>
      <p:sp>
        <p:nvSpPr>
          <p:cNvPr id="24" name="Content Placeholder 23">
            <a:extLst>
              <a:ext uri="{FF2B5EF4-FFF2-40B4-BE49-F238E27FC236}">
                <a16:creationId xmlns:a16="http://schemas.microsoft.com/office/drawing/2014/main" id="{1C207B22-2231-C931-5E96-8872773D4390}"/>
              </a:ext>
            </a:extLst>
          </p:cNvPr>
          <p:cNvSpPr>
            <a:spLocks noGrp="1"/>
          </p:cNvSpPr>
          <p:nvPr>
            <p:ph idx="21"/>
          </p:nvPr>
        </p:nvSpPr>
        <p:spPr>
          <a:xfrm>
            <a:off x="8230089" y="2460783"/>
            <a:ext cx="3511907" cy="3850041"/>
          </a:xfrm>
        </p:spPr>
        <p:txBody>
          <a:bodyPr/>
          <a:lstStyle/>
          <a:p>
            <a:r>
              <a:rPr lang="en-GB" sz="1200" dirty="0">
                <a:latin typeface="Barlow" panose="00000500000000000000" pitchFamily="2" charset="0"/>
              </a:rPr>
              <a:t>The following report, produced by Ipsos UK on behalf of CAW, is the first set of results from this research. It provides actionable insights and an understanding of the current levels of AI adoption in the global Chartered Accountancy profession. </a:t>
            </a:r>
          </a:p>
          <a:p>
            <a:r>
              <a:rPr lang="en-GB" sz="1200" dirty="0">
                <a:latin typeface="Barlow" panose="00000500000000000000" pitchFamily="2" charset="0"/>
              </a:rPr>
              <a:t>Among other findings, it highlights the willingness of professionals to use AI, the barriers stopping them from using it, and their expectations regarding the need for upskilling to match requirements in the fast-changing world of AI. </a:t>
            </a:r>
          </a:p>
          <a:p>
            <a:r>
              <a:rPr lang="en-GB" sz="1200" dirty="0">
                <a:latin typeface="Barlow" panose="00000500000000000000" pitchFamily="2" charset="0"/>
              </a:rPr>
              <a:t>A clear roadmap is laid out to provide ‘pathways to adoption’, and analysis based on respondents</a:t>
            </a:r>
            <a:r>
              <a:rPr lang="en-GB" dirty="0">
                <a:latin typeface="Barlow" panose="00000500000000000000" pitchFamily="2" charset="0"/>
              </a:rPr>
              <a:t>’ </a:t>
            </a:r>
            <a:r>
              <a:rPr lang="en-GB" sz="1200" dirty="0">
                <a:latin typeface="Barlow" panose="00000500000000000000" pitchFamily="2" charset="0"/>
              </a:rPr>
              <a:t>attitudes </a:t>
            </a:r>
            <a:r>
              <a:rPr lang="en-GB" sz="1200" strike="sngStrike" dirty="0">
                <a:latin typeface="Barlow" panose="00000500000000000000" pitchFamily="2" charset="0"/>
              </a:rPr>
              <a:t> </a:t>
            </a:r>
            <a:r>
              <a:rPr lang="en-GB" dirty="0">
                <a:latin typeface="Barlow" panose="00000500000000000000" pitchFamily="2" charset="0"/>
              </a:rPr>
              <a:t> and </a:t>
            </a:r>
            <a:r>
              <a:rPr lang="en-GB" sz="1200" dirty="0">
                <a:latin typeface="Barlow" panose="00000500000000000000" pitchFamily="2" charset="0"/>
              </a:rPr>
              <a:t>willingness to use AI in their roles as Chartered Accountants. </a:t>
            </a:r>
          </a:p>
          <a:p>
            <a:endParaRPr lang="en-GB" dirty="0"/>
          </a:p>
        </p:txBody>
      </p:sp>
      <p:sp>
        <p:nvSpPr>
          <p:cNvPr id="6" name="TextBox 5">
            <a:extLst>
              <a:ext uri="{FF2B5EF4-FFF2-40B4-BE49-F238E27FC236}">
                <a16:creationId xmlns:a16="http://schemas.microsoft.com/office/drawing/2014/main" id="{2F3B5915-DCD3-CCB9-BCA4-66BDBA8AD58E}"/>
              </a:ext>
            </a:extLst>
          </p:cNvPr>
          <p:cNvSpPr txBox="1"/>
          <p:nvPr/>
        </p:nvSpPr>
        <p:spPr>
          <a:xfrm>
            <a:off x="449999" y="1828528"/>
            <a:ext cx="3321900" cy="427296"/>
          </a:xfrm>
          <a:prstGeom prst="rect">
            <a:avLst/>
          </a:prstGeom>
          <a:noFill/>
        </p:spPr>
        <p:txBody>
          <a:bodyPr wrap="square" lIns="0" tIns="0" rIns="0" bIns="0" rtlCol="0">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lang="en-GB" sz="2800" b="1">
                <a:solidFill>
                  <a:srgbClr val="1DAFAD"/>
                </a:solidFill>
                <a:latin typeface="Barlow" panose="00000500000000000000" pitchFamily="2" charset="0"/>
              </a:rPr>
              <a:t>About</a:t>
            </a:r>
            <a:endParaRPr kumimoji="0" lang="en-GB" sz="2800" b="1" i="0" u="none" strike="noStrike" kern="1200" cap="none" spc="0" normalizeH="0" baseline="0" noProof="0">
              <a:ln>
                <a:noFill/>
              </a:ln>
              <a:solidFill>
                <a:srgbClr val="1DAFAD"/>
              </a:solidFill>
              <a:effectLst/>
              <a:uLnTx/>
              <a:uFillTx/>
              <a:latin typeface="Barlow" panose="00000500000000000000" pitchFamily="2" charset="0"/>
              <a:ea typeface="+mn-ea"/>
              <a:cs typeface="+mn-cs"/>
            </a:endParaRPr>
          </a:p>
        </p:txBody>
      </p:sp>
      <p:sp>
        <p:nvSpPr>
          <p:cNvPr id="7" name="TextBox 6">
            <a:extLst>
              <a:ext uri="{FF2B5EF4-FFF2-40B4-BE49-F238E27FC236}">
                <a16:creationId xmlns:a16="http://schemas.microsoft.com/office/drawing/2014/main" id="{274AE917-91D4-8C87-D7B1-F5652834C304}"/>
              </a:ext>
            </a:extLst>
          </p:cNvPr>
          <p:cNvSpPr txBox="1"/>
          <p:nvPr/>
        </p:nvSpPr>
        <p:spPr>
          <a:xfrm>
            <a:off x="4318071" y="1828528"/>
            <a:ext cx="3365846" cy="427296"/>
          </a:xfrm>
          <a:prstGeom prst="rect">
            <a:avLst/>
          </a:prstGeom>
          <a:noFill/>
        </p:spPr>
        <p:txBody>
          <a:bodyPr wrap="square" lIns="0" tIns="0" rIns="0" bIns="0" rtlCol="0">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lang="en-GB" sz="2800" b="1">
                <a:solidFill>
                  <a:srgbClr val="1DAFAD"/>
                </a:solidFill>
                <a:latin typeface="Barlow" panose="00000500000000000000" pitchFamily="2" charset="0"/>
              </a:rPr>
              <a:t>Objectives</a:t>
            </a:r>
            <a:endParaRPr kumimoji="0" lang="en-GB" sz="2800" b="1" i="0" u="none" strike="noStrike" kern="1200" cap="none" spc="0" normalizeH="0" baseline="0" noProof="0">
              <a:ln>
                <a:noFill/>
              </a:ln>
              <a:solidFill>
                <a:srgbClr val="1DAFAD"/>
              </a:solidFill>
              <a:effectLst/>
              <a:uLnTx/>
              <a:uFillTx/>
              <a:latin typeface="Barlow" panose="00000500000000000000" pitchFamily="2" charset="0"/>
              <a:ea typeface="+mn-ea"/>
              <a:cs typeface="+mn-cs"/>
            </a:endParaRPr>
          </a:p>
        </p:txBody>
      </p:sp>
      <p:sp>
        <p:nvSpPr>
          <p:cNvPr id="8" name="TextBox 7">
            <a:extLst>
              <a:ext uri="{FF2B5EF4-FFF2-40B4-BE49-F238E27FC236}">
                <a16:creationId xmlns:a16="http://schemas.microsoft.com/office/drawing/2014/main" id="{50F78A45-44FE-3500-6E1F-C8233E647730}"/>
              </a:ext>
            </a:extLst>
          </p:cNvPr>
          <p:cNvSpPr txBox="1"/>
          <p:nvPr/>
        </p:nvSpPr>
        <p:spPr>
          <a:xfrm>
            <a:off x="8230088" y="1828528"/>
            <a:ext cx="3365844" cy="427296"/>
          </a:xfrm>
          <a:prstGeom prst="rect">
            <a:avLst/>
          </a:prstGeom>
          <a:noFill/>
        </p:spPr>
        <p:txBody>
          <a:bodyPr wrap="square" lIns="0" tIns="0" rIns="0" bIns="0" rtlCol="0">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lang="en-GB" sz="2800" b="1">
                <a:solidFill>
                  <a:srgbClr val="1DAFAD"/>
                </a:solidFill>
                <a:latin typeface="Barlow" panose="00000500000000000000" pitchFamily="2" charset="0"/>
              </a:rPr>
              <a:t>Purpose</a:t>
            </a:r>
            <a:endParaRPr kumimoji="0" lang="en-GB" sz="2800" b="1" i="0" u="none" strike="noStrike" kern="1200" cap="none" spc="0" normalizeH="0" baseline="0" noProof="0">
              <a:ln>
                <a:noFill/>
              </a:ln>
              <a:solidFill>
                <a:srgbClr val="1DAFAD"/>
              </a:solidFill>
              <a:effectLst/>
              <a:uLnTx/>
              <a:uFillTx/>
              <a:latin typeface="Barlow" panose="00000500000000000000" pitchFamily="2" charset="0"/>
              <a:ea typeface="+mn-ea"/>
              <a:cs typeface="+mn-cs"/>
            </a:endParaRPr>
          </a:p>
        </p:txBody>
      </p:sp>
      <p:pic>
        <p:nvPicPr>
          <p:cNvPr id="2" name="Picture 2" descr="Chartered Accountants Worldwide">
            <a:extLst>
              <a:ext uri="{FF2B5EF4-FFF2-40B4-BE49-F238E27FC236}">
                <a16:creationId xmlns:a16="http://schemas.microsoft.com/office/drawing/2014/main" id="{2ADCF338-32A4-D233-D58D-4FF8F2C8B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205" y="712898"/>
            <a:ext cx="739171" cy="445451"/>
          </a:xfrm>
          <a:prstGeom prst="rect">
            <a:avLst/>
          </a:prstGeom>
          <a:noFill/>
          <a:extLst>
            <a:ext uri="{909E8E84-426E-40DD-AFC4-6F175D3DCCD1}">
              <a14:hiddenFill xmlns:a14="http://schemas.microsoft.com/office/drawing/2010/main">
                <a:solidFill>
                  <a:srgbClr val="FFFFFF"/>
                </a:solidFill>
              </a14:hiddenFill>
            </a:ext>
          </a:extLst>
        </p:spPr>
      </p:pic>
      <p:pic>
        <p:nvPicPr>
          <p:cNvPr id="9" name="Ipsos Logo">
            <a:extLst>
              <a:ext uri="{FF2B5EF4-FFF2-40B4-BE49-F238E27FC236}">
                <a16:creationId xmlns:a16="http://schemas.microsoft.com/office/drawing/2014/main" id="{91217890-3F13-31D9-29B6-397E18EEC5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999" y="718595"/>
            <a:ext cx="492637" cy="446920"/>
          </a:xfrm>
          <a:prstGeom prst="rect">
            <a:avLst/>
          </a:prstGeom>
        </p:spPr>
      </p:pic>
    </p:spTree>
    <p:extLst>
      <p:ext uri="{BB962C8B-B14F-4D97-AF65-F5344CB8AC3E}">
        <p14:creationId xmlns:p14="http://schemas.microsoft.com/office/powerpoint/2010/main" val="145718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9DBA27F-6E8D-97B0-405B-C364DF981161}"/>
              </a:ext>
            </a:extLst>
          </p:cNvPr>
          <p:cNvSpPr txBox="1"/>
          <p:nvPr/>
        </p:nvSpPr>
        <p:spPr>
          <a:xfrm>
            <a:off x="509102" y="2119618"/>
            <a:ext cx="3920659" cy="2983253"/>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Continued emphasis on critical thinking aligns with the </a:t>
            </a:r>
            <a:r>
              <a:rPr lang="en-GB" sz="1140" dirty="0">
                <a:solidFill>
                  <a:prstClr val="black"/>
                </a:solidFill>
                <a:latin typeface="Barlow" panose="00000500000000000000" pitchFamily="2" charset="0"/>
              </a:rPr>
              <a:t>intention that AI works alongside the human intelligence of Chartered Accountants, and suggests these skills will be crucial in order to scrutinise and apply AI insights to provide effective advice to business/clients.</a:t>
            </a:r>
          </a:p>
          <a:p>
            <a:pPr marL="163323" indent="-163323" defTabSz="871057">
              <a:buFont typeface="Arial" panose="020B0604020202020204" pitchFamily="34" charset="0"/>
              <a:buChar char="•"/>
            </a:pPr>
            <a:r>
              <a:rPr lang="en-GB" sz="1140" dirty="0"/>
              <a:t>Data privacy and security are top priorities in training. With increased AI use raising concerns about this, it's even more important to ensure structured, effective training to use technology ethically and protect data responsibly. </a:t>
            </a:r>
            <a:endParaRPr lang="en-GB" sz="1140" strike="sngStrike" dirty="0">
              <a:solidFill>
                <a:prstClr val="black"/>
              </a:solidFill>
              <a:latin typeface="Barlow" panose="00000500000000000000" pitchFamily="2" charset="0"/>
            </a:endParaRPr>
          </a:p>
          <a:p>
            <a:pPr marL="163323" indent="-163323" defTabSz="871057">
              <a:buFont typeface="Arial" panose="020B0604020202020204" pitchFamily="34" charset="0"/>
              <a:buChar char="•"/>
            </a:pPr>
            <a:r>
              <a:rPr lang="en-GB" sz="1140" dirty="0">
                <a:solidFill>
                  <a:prstClr val="black"/>
                </a:solidFill>
                <a:latin typeface="Barlow" panose="00000500000000000000" pitchFamily="2" charset="0"/>
              </a:rPr>
              <a:t>There is anticipation of significant changes in training to accommodate digital skills, but those surveyed continue to believe that trainees still need to learn their role by doing hands-on technical work. </a:t>
            </a:r>
          </a:p>
          <a:p>
            <a:pPr marL="163323" indent="-163323" defTabSz="871057">
              <a:buFont typeface="Arial" panose="020B0604020202020204" pitchFamily="34" charset="0"/>
              <a:buChar char="•"/>
            </a:pPr>
            <a:r>
              <a:rPr lang="en-GB" sz="1140" dirty="0">
                <a:solidFill>
                  <a:prstClr val="black"/>
                </a:solidFill>
                <a:latin typeface="Barlow" panose="00000500000000000000" pitchFamily="2" charset="0"/>
              </a:rPr>
              <a:t>However, from students, there is still a clear call to action  for educational institutions to integrate more AI and digital skills content in the future. </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sp>
        <p:nvSpPr>
          <p:cNvPr id="28" name="TextBox 27">
            <a:extLst>
              <a:ext uri="{FF2B5EF4-FFF2-40B4-BE49-F238E27FC236}">
                <a16:creationId xmlns:a16="http://schemas.microsoft.com/office/drawing/2014/main" id="{1B995783-3956-F00E-0C28-13C8F0B26D04}"/>
              </a:ext>
            </a:extLst>
          </p:cNvPr>
          <p:cNvSpPr txBox="1"/>
          <p:nvPr/>
        </p:nvSpPr>
        <p:spPr>
          <a:xfrm>
            <a:off x="514917" y="5232551"/>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51997" y="5626278"/>
            <a:ext cx="3923749" cy="561308"/>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How can CAW members ensure that the value of hands-on technical work is preserved and enhanced, while also  integrating AI into training programs?</a:t>
            </a:r>
          </a:p>
        </p:txBody>
      </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F01BB29-67EB-CB60-C0C4-1D31AE525C63}"/>
              </a:ext>
            </a:extLst>
          </p:cNvPr>
          <p:cNvGraphicFramePr/>
          <p:nvPr>
            <p:extLst>
              <p:ext uri="{D42A27DB-BD31-4B8C-83A1-F6EECF244321}">
                <p14:modId xmlns:p14="http://schemas.microsoft.com/office/powerpoint/2010/main" val="2429122426"/>
              </p:ext>
            </p:extLst>
          </p:nvPr>
        </p:nvGraphicFramePr>
        <p:xfrm>
          <a:off x="4772137" y="3536933"/>
          <a:ext cx="3919466" cy="271821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32409DC-6BA9-8DB5-4334-89791662A419}"/>
              </a:ext>
            </a:extLst>
          </p:cNvPr>
          <p:cNvCxnSpPr>
            <a:cxnSpLocks/>
          </p:cNvCxnSpPr>
          <p:nvPr/>
        </p:nvCxnSpPr>
        <p:spPr>
          <a:xfrm flipH="1">
            <a:off x="4682031" y="3430442"/>
            <a:ext cx="7089032" cy="889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0EE7A534-55C5-5849-CC1E-5B99758FBE57}"/>
              </a:ext>
            </a:extLst>
          </p:cNvPr>
          <p:cNvGraphicFramePr/>
          <p:nvPr>
            <p:extLst>
              <p:ext uri="{D42A27DB-BD31-4B8C-83A1-F6EECF244321}">
                <p14:modId xmlns:p14="http://schemas.microsoft.com/office/powerpoint/2010/main" val="4208133500"/>
              </p:ext>
            </p:extLst>
          </p:nvPr>
        </p:nvGraphicFramePr>
        <p:xfrm>
          <a:off x="4837729" y="844153"/>
          <a:ext cx="7033413" cy="232975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6C2307E-57E4-0435-1751-4E72A8F62525}"/>
              </a:ext>
            </a:extLst>
          </p:cNvPr>
          <p:cNvSpPr txBox="1"/>
          <p:nvPr/>
        </p:nvSpPr>
        <p:spPr>
          <a:xfrm>
            <a:off x="8841648" y="3626978"/>
            <a:ext cx="3094052" cy="660437"/>
          </a:xfrm>
          <a:prstGeom prst="rect">
            <a:avLst/>
          </a:prstGeom>
          <a:noFill/>
        </p:spPr>
        <p:txBody>
          <a:bodyPr wrap="square" lIns="0" tIns="0" rIns="0" bIns="0" rtlCol="0">
            <a:spAutoFit/>
          </a:bodyPr>
          <a:lstStyle/>
          <a:p>
            <a:pPr algn="ctr" defTabSz="871057">
              <a:lnSpc>
                <a:spcPct val="110000"/>
              </a:lnSpc>
              <a:spcBef>
                <a:spcPts val="381"/>
              </a:spcBef>
              <a:spcAft>
                <a:spcPts val="381"/>
              </a:spcAft>
              <a:defRPr lang="en-US" sz="1050" b="0" i="0" u="none" strike="noStrike" kern="1200" spc="0" baseline="0">
                <a:solidFill>
                  <a:srgbClr val="000000">
                    <a:lumMod val="65000"/>
                    <a:lumOff val="35000"/>
                  </a:srgbClr>
                </a:solidFill>
                <a:effectLst/>
                <a:latin typeface="+mn-lt"/>
                <a:ea typeface="+mn-ea"/>
                <a:cs typeface="+mn-cs"/>
              </a:defRPr>
            </a:pPr>
            <a:r>
              <a:rPr lang="en-GB" sz="1000" b="1" dirty="0">
                <a:solidFill>
                  <a:srgbClr val="000000">
                    <a:lumMod val="65000"/>
                    <a:lumOff val="35000"/>
                  </a:srgbClr>
                </a:solidFill>
              </a:rPr>
              <a:t>Do you feel that the course you are currently studying has a sufficient focus on the digital skills that will be required in accounting roles in the future? (%)  </a:t>
            </a:r>
            <a:r>
              <a:rPr lang="en-GB" sz="1000" b="0" i="0" u="none" strike="noStrike" kern="1200" spc="0" baseline="0" dirty="0">
                <a:solidFill>
                  <a:srgbClr val="000000">
                    <a:lumMod val="65000"/>
                    <a:lumOff val="35000"/>
                  </a:srgbClr>
                </a:solidFill>
                <a:latin typeface="+mn-lt"/>
                <a:ea typeface="+mn-ea"/>
                <a:cs typeface="+mn-cs"/>
              </a:rPr>
              <a:t>| Base:  CAW students only = 188</a:t>
            </a:r>
            <a:endParaRPr lang="en-GB" sz="1000" b="1" dirty="0">
              <a:solidFill>
                <a:srgbClr val="000000">
                  <a:lumMod val="65000"/>
                  <a:lumOff val="35000"/>
                </a:srgbClr>
              </a:solidFill>
            </a:endParaRPr>
          </a:p>
        </p:txBody>
      </p:sp>
      <p:graphicFrame>
        <p:nvGraphicFramePr>
          <p:cNvPr id="13" name="Chart 12">
            <a:extLst>
              <a:ext uri="{FF2B5EF4-FFF2-40B4-BE49-F238E27FC236}">
                <a16:creationId xmlns:a16="http://schemas.microsoft.com/office/drawing/2014/main" id="{7EFDE685-C29E-FB48-AA28-20C4C44DBD74}"/>
              </a:ext>
            </a:extLst>
          </p:cNvPr>
          <p:cNvGraphicFramePr/>
          <p:nvPr>
            <p:extLst>
              <p:ext uri="{D42A27DB-BD31-4B8C-83A1-F6EECF244321}">
                <p14:modId xmlns:p14="http://schemas.microsoft.com/office/powerpoint/2010/main" val="1857854626"/>
              </p:ext>
            </p:extLst>
          </p:nvPr>
        </p:nvGraphicFramePr>
        <p:xfrm>
          <a:off x="9229721" y="4390007"/>
          <a:ext cx="2828840" cy="1846590"/>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a:extLst>
              <a:ext uri="{FF2B5EF4-FFF2-40B4-BE49-F238E27FC236}">
                <a16:creationId xmlns:a16="http://schemas.microsoft.com/office/drawing/2014/main" id="{1A855009-20DB-F287-AB24-403C7E25D92B}"/>
              </a:ext>
            </a:extLst>
          </p:cNvPr>
          <p:cNvCxnSpPr>
            <a:cxnSpLocks/>
          </p:cNvCxnSpPr>
          <p:nvPr/>
        </p:nvCxnSpPr>
        <p:spPr>
          <a:xfrm flipV="1">
            <a:off x="8775769" y="3420149"/>
            <a:ext cx="0" cy="304530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E46D8D-0225-95F7-3ED5-F2F4E31CBF53}"/>
              </a:ext>
            </a:extLst>
          </p:cNvPr>
          <p:cNvSpPr txBox="1"/>
          <p:nvPr/>
        </p:nvSpPr>
        <p:spPr>
          <a:xfrm>
            <a:off x="509102" y="174709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3" name="Title 1">
            <a:extLst>
              <a:ext uri="{FF2B5EF4-FFF2-40B4-BE49-F238E27FC236}">
                <a16:creationId xmlns:a16="http://schemas.microsoft.com/office/drawing/2014/main" id="{9AAD0A25-2642-510C-944D-8CEC95401EE2}"/>
              </a:ext>
            </a:extLst>
          </p:cNvPr>
          <p:cNvSpPr txBox="1">
            <a:spLocks/>
          </p:cNvSpPr>
          <p:nvPr/>
        </p:nvSpPr>
        <p:spPr>
          <a:xfrm>
            <a:off x="514917" y="566367"/>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Critical thinking is considered more important than digital and data science skills in today’s Accountancy training</a:t>
            </a:r>
          </a:p>
        </p:txBody>
      </p:sp>
    </p:spTree>
    <p:extLst>
      <p:ext uri="{BB962C8B-B14F-4D97-AF65-F5344CB8AC3E}">
        <p14:creationId xmlns:p14="http://schemas.microsoft.com/office/powerpoint/2010/main" val="155487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9DBA27F-6E8D-97B0-405B-C364DF981161}"/>
              </a:ext>
            </a:extLst>
          </p:cNvPr>
          <p:cNvSpPr txBox="1"/>
          <p:nvPr/>
        </p:nvSpPr>
        <p:spPr>
          <a:xfrm>
            <a:off x="514917" y="2839500"/>
            <a:ext cx="3920659" cy="2110578"/>
          </a:xfrm>
          <a:prstGeom prst="rect">
            <a:avLst/>
          </a:prstGeom>
          <a:noFill/>
        </p:spPr>
        <p:txBody>
          <a:bodyPr wrap="square" lIns="0" tIns="0" rIns="0" bIns="0" rtlCol="0">
            <a:spAutoFit/>
          </a:bodyPr>
          <a:lstStyle/>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Participants call for AI to be integrated into existing tools.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Accounting technology is a mature market, and many businesses/practices will be using tools/software that is deeply incorporated into their work, so individuals’ adoption will need to either be led within these systems or introduced through large-scale transformation projects.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Reassuring users by reducing the complexity of interfaces with AI and providing clear explanations of data security safeguards can allay some of the resistance to change and increase uptake. </a:t>
            </a:r>
          </a:p>
          <a:p>
            <a:pPr marL="163323" indent="-163323" defTabSz="871057">
              <a:buFont typeface="Arial" panose="020B0604020202020204" pitchFamily="34" charset="0"/>
              <a:buChar char="•"/>
            </a:pPr>
            <a:r>
              <a:rPr lang="en-GB" sz="1143" dirty="0">
                <a:solidFill>
                  <a:prstClr val="black"/>
                </a:solidFill>
                <a:latin typeface="Barlow" panose="00000500000000000000" pitchFamily="2" charset="0"/>
              </a:rPr>
              <a:t>Lack of clarity on guidelines around usage and ethics does not appear to be a major barrier to increased usage.  </a:t>
            </a:r>
          </a:p>
        </p:txBody>
      </p:sp>
      <p:sp>
        <p:nvSpPr>
          <p:cNvPr id="27" name="TextBox 26">
            <a:extLst>
              <a:ext uri="{FF2B5EF4-FFF2-40B4-BE49-F238E27FC236}">
                <a16:creationId xmlns:a16="http://schemas.microsoft.com/office/drawing/2014/main" id="{ECFE985C-D152-4E7C-E465-3365B2718B8B}"/>
              </a:ext>
            </a:extLst>
          </p:cNvPr>
          <p:cNvSpPr txBox="1"/>
          <p:nvPr/>
        </p:nvSpPr>
        <p:spPr>
          <a:xfrm>
            <a:off x="508377" y="258227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1B995783-3956-F00E-0C28-13C8F0B26D04}"/>
              </a:ext>
            </a:extLst>
          </p:cNvPr>
          <p:cNvSpPr txBox="1"/>
          <p:nvPr/>
        </p:nvSpPr>
        <p:spPr>
          <a:xfrm>
            <a:off x="565354" y="5214062"/>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C9D68594-B2D2-ADFC-EE1F-A8B930162A19}"/>
              </a:ext>
            </a:extLst>
          </p:cNvPr>
          <p:cNvSpPr txBox="1"/>
          <p:nvPr/>
        </p:nvSpPr>
        <p:spPr>
          <a:xfrm>
            <a:off x="581856" y="5584476"/>
            <a:ext cx="3923749" cy="857351"/>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How can organisations and institutes work with accounting software providers to facilitate training on AI enabled software/tools? </a:t>
            </a:r>
          </a:p>
          <a:p>
            <a:pPr defTabSz="871057">
              <a:lnSpc>
                <a:spcPct val="110000"/>
              </a:lnSpc>
              <a:spcBef>
                <a:spcPts val="381"/>
              </a:spcBef>
              <a:spcAft>
                <a:spcPts val="381"/>
              </a:spcAft>
              <a:buClr>
                <a:srgbClr val="2F469C"/>
              </a:buClr>
              <a:buSzPct val="200000"/>
            </a:pPr>
            <a:endParaRPr lang="en-GB" sz="1143" dirty="0">
              <a:solidFill>
                <a:prstClr val="black"/>
              </a:solidFill>
              <a:latin typeface="Barlow" panose="00000500000000000000" pitchFamily="2" charset="0"/>
            </a:endParaRPr>
          </a:p>
        </p:txBody>
      </p:sp>
      <p:cxnSp>
        <p:nvCxnSpPr>
          <p:cNvPr id="38" name="Straight Connector 37">
            <a:extLst>
              <a:ext uri="{FF2B5EF4-FFF2-40B4-BE49-F238E27FC236}">
                <a16:creationId xmlns:a16="http://schemas.microsoft.com/office/drawing/2014/main" id="{497DFB40-C379-B3F9-5D95-F5EF9F74C446}"/>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B3BB955-8E41-C0A4-8E5B-E72AABA41EDC}"/>
              </a:ext>
            </a:extLst>
          </p:cNvPr>
          <p:cNvSpPr txBox="1">
            <a:spLocks/>
          </p:cNvSpPr>
          <p:nvPr/>
        </p:nvSpPr>
        <p:spPr>
          <a:xfrm>
            <a:off x="514917" y="566367"/>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Integrating AI into existing tools and software is the most efficient way to achieve wider adoption</a:t>
            </a:r>
          </a:p>
        </p:txBody>
      </p:sp>
      <p:graphicFrame>
        <p:nvGraphicFramePr>
          <p:cNvPr id="5" name="Chart 4">
            <a:extLst>
              <a:ext uri="{FF2B5EF4-FFF2-40B4-BE49-F238E27FC236}">
                <a16:creationId xmlns:a16="http://schemas.microsoft.com/office/drawing/2014/main" id="{0AC753B0-3A27-8A5F-50B4-F532797766FF}"/>
              </a:ext>
            </a:extLst>
          </p:cNvPr>
          <p:cNvGraphicFramePr/>
          <p:nvPr>
            <p:extLst>
              <p:ext uri="{D42A27DB-BD31-4B8C-83A1-F6EECF244321}">
                <p14:modId xmlns:p14="http://schemas.microsoft.com/office/powerpoint/2010/main" val="2514893588"/>
              </p:ext>
            </p:extLst>
          </p:nvPr>
        </p:nvGraphicFramePr>
        <p:xfrm>
          <a:off x="5129064" y="415350"/>
          <a:ext cx="6412280" cy="553286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CB2D625B-8C2D-388A-0E7F-09ACC2F17C7D}"/>
              </a:ext>
            </a:extLst>
          </p:cNvPr>
          <p:cNvGrpSpPr/>
          <p:nvPr/>
        </p:nvGrpSpPr>
        <p:grpSpPr>
          <a:xfrm>
            <a:off x="461323" y="1564317"/>
            <a:ext cx="4068016" cy="878300"/>
            <a:chOff x="6057759" y="3027976"/>
            <a:chExt cx="4068016" cy="1467022"/>
          </a:xfrm>
        </p:grpSpPr>
        <p:sp>
          <p:nvSpPr>
            <p:cNvPr id="8" name="Contents Box 3">
              <a:extLst>
                <a:ext uri="{FF2B5EF4-FFF2-40B4-BE49-F238E27FC236}">
                  <a16:creationId xmlns:a16="http://schemas.microsoft.com/office/drawing/2014/main" id="{54D72522-1B3A-AEC7-470F-FBF9FA763A45}"/>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9" name="TextBox 8">
              <a:extLst>
                <a:ext uri="{FF2B5EF4-FFF2-40B4-BE49-F238E27FC236}">
                  <a16:creationId xmlns:a16="http://schemas.microsoft.com/office/drawing/2014/main" id="{18320120-23FF-3DB4-86F7-3667CAAA4B91}"/>
                </a:ext>
              </a:extLst>
            </p:cNvPr>
            <p:cNvSpPr txBox="1"/>
            <p:nvPr/>
          </p:nvSpPr>
          <p:spPr>
            <a:xfrm>
              <a:off x="6247092" y="3160967"/>
              <a:ext cx="3004016" cy="213648"/>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400" b="1">
                  <a:solidFill>
                    <a:schemeClr val="bg1"/>
                  </a:solidFill>
                  <a:latin typeface="Barlow" panose="00000500000000000000" pitchFamily="2" charset="0"/>
                </a:rPr>
                <a:t>Key finding</a:t>
              </a:r>
            </a:p>
          </p:txBody>
        </p:sp>
        <p:sp>
          <p:nvSpPr>
            <p:cNvPr id="11" name="Rectangle 10">
              <a:extLst>
                <a:ext uri="{FF2B5EF4-FFF2-40B4-BE49-F238E27FC236}">
                  <a16:creationId xmlns:a16="http://schemas.microsoft.com/office/drawing/2014/main" id="{1D86CDB8-FBCC-B653-65CD-82BAD79B4B40}"/>
                </a:ext>
              </a:extLst>
            </p:cNvPr>
            <p:cNvSpPr/>
            <p:nvPr/>
          </p:nvSpPr>
          <p:spPr>
            <a:xfrm>
              <a:off x="6161790" y="3387307"/>
              <a:ext cx="1380301" cy="77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200" b="1">
                  <a:solidFill>
                    <a:schemeClr val="bg1"/>
                  </a:solidFill>
                  <a:latin typeface="Barlow" panose="00000500000000000000" pitchFamily="2" charset="0"/>
                </a:rPr>
                <a:t>51%</a:t>
              </a:r>
            </a:p>
          </p:txBody>
        </p:sp>
        <p:sp>
          <p:nvSpPr>
            <p:cNvPr id="12" name="TextBox 11">
              <a:extLst>
                <a:ext uri="{FF2B5EF4-FFF2-40B4-BE49-F238E27FC236}">
                  <a16:creationId xmlns:a16="http://schemas.microsoft.com/office/drawing/2014/main" id="{ECE2B241-15BA-B8DE-B0A4-3D38AB525C95}"/>
                </a:ext>
              </a:extLst>
            </p:cNvPr>
            <p:cNvSpPr txBox="1"/>
            <p:nvPr/>
          </p:nvSpPr>
          <p:spPr>
            <a:xfrm>
              <a:off x="7105105" y="3592430"/>
              <a:ext cx="2913419" cy="613039"/>
            </a:xfrm>
            <a:prstGeom prst="rect">
              <a:avLst/>
            </a:prstGeom>
            <a:noFill/>
          </p:spPr>
          <p:txBody>
            <a:bodyPr wrap="square" lIns="0" tIns="0" rIns="0" bIns="0" rtlCol="0">
              <a:spAutoFit/>
            </a:bodyPr>
            <a:lstStyle/>
            <a:p>
              <a:pPr defTabSz="871057">
                <a:lnSpc>
                  <a:spcPct val="110000"/>
                </a:lnSpc>
              </a:pPr>
              <a:r>
                <a:rPr lang="en-GB" sz="1140">
                  <a:solidFill>
                    <a:schemeClr val="bg1"/>
                  </a:solidFill>
                  <a:latin typeface="Barlow" panose="00000500000000000000" pitchFamily="2" charset="0"/>
                </a:rPr>
                <a:t>of participants would use AI more often if it were integrated into their existing tools.</a:t>
              </a:r>
            </a:p>
          </p:txBody>
        </p:sp>
      </p:grpSp>
    </p:spTree>
    <p:extLst>
      <p:ext uri="{BB962C8B-B14F-4D97-AF65-F5344CB8AC3E}">
        <p14:creationId xmlns:p14="http://schemas.microsoft.com/office/powerpoint/2010/main" val="103530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AC6-61D0-4C5E-4C18-C53342F58FC9}"/>
              </a:ext>
            </a:extLst>
          </p:cNvPr>
          <p:cNvSpPr>
            <a:spLocks noGrp="1"/>
          </p:cNvSpPr>
          <p:nvPr>
            <p:ph type="title"/>
          </p:nvPr>
        </p:nvSpPr>
        <p:spPr>
          <a:xfrm>
            <a:off x="456713" y="1478721"/>
            <a:ext cx="9708565" cy="1882317"/>
          </a:xfrm>
        </p:spPr>
        <p:txBody>
          <a:bodyPr/>
          <a:lstStyle/>
          <a:p>
            <a:r>
              <a:rPr lang="en-GB" sz="2800" dirty="0">
                <a:solidFill>
                  <a:schemeClr val="bg1"/>
                </a:solidFill>
              </a:rPr>
              <a:t>4. Future of the profession</a:t>
            </a:r>
            <a:br>
              <a:rPr lang="en-GB" sz="2800" dirty="0">
                <a:solidFill>
                  <a:schemeClr val="bg1"/>
                </a:solidFill>
              </a:rPr>
            </a:br>
            <a:r>
              <a:rPr lang="en-GB" sz="4000" b="0" dirty="0">
                <a:solidFill>
                  <a:schemeClr val="bg1"/>
                </a:solidFill>
              </a:rPr>
              <a:t>What are the perceived risks and opportunities of AI for the future of profession?</a:t>
            </a:r>
            <a:endParaRPr lang="en-GB" b="0" dirty="0">
              <a:solidFill>
                <a:schemeClr val="bg1"/>
              </a:solidFill>
            </a:endParaRPr>
          </a:p>
        </p:txBody>
      </p:sp>
      <p:sp>
        <p:nvSpPr>
          <p:cNvPr id="4" name="Parallelogram">
            <a:extLst>
              <a:ext uri="{FF2B5EF4-FFF2-40B4-BE49-F238E27FC236}">
                <a16:creationId xmlns:a16="http://schemas.microsoft.com/office/drawing/2014/main" id="{DF4576B1-5B71-8738-EA7F-CA5812922511}"/>
              </a:ext>
              <a:ext uri="{C183D7F6-B498-43B3-948B-1728B52AA6E4}">
                <adec:decorative xmlns:adec="http://schemas.microsoft.com/office/drawing/2017/decorative" val="1"/>
              </a:ext>
            </a:extLst>
          </p:cNvPr>
          <p:cNvSpPr/>
          <p:nvPr/>
        </p:nvSpPr>
        <p:spPr>
          <a:xfrm rot="8100000">
            <a:off x="8522171"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prstClr val="black"/>
              </a:solidFill>
              <a:effectLst/>
              <a:uLnTx/>
              <a:uFillTx/>
              <a:ea typeface="+mn-ea"/>
              <a:cs typeface="+mn-cs"/>
            </a:endParaRPr>
          </a:p>
        </p:txBody>
      </p:sp>
    </p:spTree>
    <p:extLst>
      <p:ext uri="{BB962C8B-B14F-4D97-AF65-F5344CB8AC3E}">
        <p14:creationId xmlns:p14="http://schemas.microsoft.com/office/powerpoint/2010/main" val="298780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6890F-68E0-E63F-AE58-AFB35EBEC9CB}"/>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FB195C-6616-243D-8A79-4666A9B29698}"/>
              </a:ext>
            </a:extLst>
          </p:cNvPr>
          <p:cNvGraphicFramePr/>
          <p:nvPr>
            <p:extLst>
              <p:ext uri="{D42A27DB-BD31-4B8C-83A1-F6EECF244321}">
                <p14:modId xmlns:p14="http://schemas.microsoft.com/office/powerpoint/2010/main" val="2941500597"/>
              </p:ext>
            </p:extLst>
          </p:nvPr>
        </p:nvGraphicFramePr>
        <p:xfrm>
          <a:off x="4908064" y="3797118"/>
          <a:ext cx="6919767" cy="462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54308D22-EBD3-3762-4123-1B95BF6DF039}"/>
              </a:ext>
            </a:extLst>
          </p:cNvPr>
          <p:cNvGraphicFramePr/>
          <p:nvPr>
            <p:extLst>
              <p:ext uri="{D42A27DB-BD31-4B8C-83A1-F6EECF244321}">
                <p14:modId xmlns:p14="http://schemas.microsoft.com/office/powerpoint/2010/main" val="2599977186"/>
              </p:ext>
            </p:extLst>
          </p:nvPr>
        </p:nvGraphicFramePr>
        <p:xfrm>
          <a:off x="4938556" y="729287"/>
          <a:ext cx="6919767" cy="268719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763EA3CC-DF39-BF12-7A27-32E69129E1A4}"/>
              </a:ext>
            </a:extLst>
          </p:cNvPr>
          <p:cNvSpPr txBox="1"/>
          <p:nvPr/>
        </p:nvSpPr>
        <p:spPr>
          <a:xfrm>
            <a:off x="529298" y="160375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4D654B37-D721-CB35-77C7-D86A9277BC33}"/>
              </a:ext>
            </a:extLst>
          </p:cNvPr>
          <p:cNvSpPr txBox="1"/>
          <p:nvPr/>
        </p:nvSpPr>
        <p:spPr>
          <a:xfrm>
            <a:off x="590498" y="480828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65A6651E-A620-AD68-2C78-D8539C7C2D65}"/>
              </a:ext>
            </a:extLst>
          </p:cNvPr>
          <p:cNvSpPr txBox="1"/>
          <p:nvPr/>
        </p:nvSpPr>
        <p:spPr>
          <a:xfrm>
            <a:off x="614218" y="5111258"/>
            <a:ext cx="3923749" cy="1335109"/>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dirty="0">
                <a:solidFill>
                  <a:prstClr val="black"/>
                </a:solidFill>
                <a:latin typeface="Barlow" panose="00000500000000000000" pitchFamily="2" charset="0"/>
              </a:rPr>
              <a:t>To best communicate the future benefits of AI in Accountancy, institutes should emphasise how AI empowers accountants to transition from routine tasks to strategic advisors. AI's ability to free up accountants' time for analysis and strategic planning positions accountants as key business partners who provide forward-looking guidance</a:t>
            </a:r>
          </a:p>
        </p:txBody>
      </p:sp>
      <p:sp>
        <p:nvSpPr>
          <p:cNvPr id="30" name="TextBox 29">
            <a:extLst>
              <a:ext uri="{FF2B5EF4-FFF2-40B4-BE49-F238E27FC236}">
                <a16:creationId xmlns:a16="http://schemas.microsoft.com/office/drawing/2014/main" id="{5BF993C7-C73C-53BE-EDD4-1021E0758012}"/>
              </a:ext>
            </a:extLst>
          </p:cNvPr>
          <p:cNvSpPr txBox="1"/>
          <p:nvPr/>
        </p:nvSpPr>
        <p:spPr>
          <a:xfrm>
            <a:off x="535838" y="1860985"/>
            <a:ext cx="3920659" cy="140391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140" dirty="0">
                <a:latin typeface="Barlow" panose="00000500000000000000" pitchFamily="2" charset="0"/>
              </a:rPr>
              <a:t>Wide agreement that AI proficiency will be key to progression in the future profession and allow the role to be more strategic. </a:t>
            </a:r>
          </a:p>
          <a:p>
            <a:pPr marL="171450" indent="-171450">
              <a:buFont typeface="Arial" panose="020B0604020202020204" pitchFamily="34" charset="0"/>
              <a:buChar char="•"/>
            </a:pPr>
            <a:r>
              <a:rPr lang="en-GB" sz="1140" dirty="0">
                <a:latin typeface="Barlow" panose="00000500000000000000" pitchFamily="2" charset="0"/>
              </a:rPr>
              <a:t>This correlates with the leading perceived areas of development all being ‘task-focused’ rather than the more creative aspects of the Chartered Accountant’s role such as advisory and horizon-scanning</a:t>
            </a:r>
          </a:p>
          <a:p>
            <a:pPr marL="163323" indent="-163323" defTabSz="871057">
              <a:buFont typeface="Arial" panose="020B0604020202020204" pitchFamily="34" charset="0"/>
              <a:buChar char="•"/>
            </a:pPr>
            <a:endParaRPr lang="en-GB" sz="1143" dirty="0">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B73F0A16-5D85-C031-5C51-3D2A0CA3E1F8}"/>
              </a:ext>
            </a:extLst>
          </p:cNvPr>
          <p:cNvGrpSpPr/>
          <p:nvPr/>
        </p:nvGrpSpPr>
        <p:grpSpPr>
          <a:xfrm>
            <a:off x="446231" y="3172355"/>
            <a:ext cx="4068016" cy="1467022"/>
            <a:chOff x="6057759" y="3027976"/>
            <a:chExt cx="4068016" cy="1467022"/>
          </a:xfrm>
        </p:grpSpPr>
        <p:sp>
          <p:nvSpPr>
            <p:cNvPr id="34" name="Contents Box 3">
              <a:extLst>
                <a:ext uri="{FF2B5EF4-FFF2-40B4-BE49-F238E27FC236}">
                  <a16:creationId xmlns:a16="http://schemas.microsoft.com/office/drawing/2014/main" id="{21401FC7-DE23-2FC0-BFB0-0F12D3104522}"/>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20DC7C34-F8D0-42BE-D755-9B2FE4E69176}"/>
                </a:ext>
              </a:extLst>
            </p:cNvPr>
            <p:cNvSpPr txBox="1"/>
            <p:nvPr/>
          </p:nvSpPr>
          <p:spPr>
            <a:xfrm>
              <a:off x="6302510" y="310976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schemeClr val="bg1"/>
                  </a:solidFill>
                  <a:latin typeface="Barlow" panose="00000500000000000000" pitchFamily="2" charset="0"/>
                </a:rPr>
                <a:t>Key finding</a:t>
              </a:r>
            </a:p>
          </p:txBody>
        </p:sp>
        <p:sp>
          <p:nvSpPr>
            <p:cNvPr id="36" name="Rectangle 35">
              <a:extLst>
                <a:ext uri="{FF2B5EF4-FFF2-40B4-BE49-F238E27FC236}">
                  <a16:creationId xmlns:a16="http://schemas.microsoft.com/office/drawing/2014/main" id="{9E3A1DA3-6081-1524-3F4E-BB7C90773D74}"/>
                </a:ext>
              </a:extLst>
            </p:cNvPr>
            <p:cNvSpPr/>
            <p:nvPr/>
          </p:nvSpPr>
          <p:spPr>
            <a:xfrm>
              <a:off x="6213339" y="3293513"/>
              <a:ext cx="1369864"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dirty="0">
                  <a:solidFill>
                    <a:schemeClr val="bg1"/>
                  </a:solidFill>
                  <a:latin typeface="Barlow" panose="00000500000000000000" pitchFamily="2" charset="0"/>
                </a:rPr>
                <a:t>56%</a:t>
              </a:r>
            </a:p>
          </p:txBody>
        </p:sp>
        <p:sp>
          <p:nvSpPr>
            <p:cNvPr id="37" name="TextBox 36">
              <a:extLst>
                <a:ext uri="{FF2B5EF4-FFF2-40B4-BE49-F238E27FC236}">
                  <a16:creationId xmlns:a16="http://schemas.microsoft.com/office/drawing/2014/main" id="{328B8349-CC4F-521F-15B9-A0CB4EC0CA45}"/>
                </a:ext>
              </a:extLst>
            </p:cNvPr>
            <p:cNvSpPr txBox="1"/>
            <p:nvPr/>
          </p:nvSpPr>
          <p:spPr>
            <a:xfrm>
              <a:off x="6225746" y="3994692"/>
              <a:ext cx="3733485" cy="367858"/>
            </a:xfrm>
            <a:prstGeom prst="rect">
              <a:avLst/>
            </a:prstGeom>
            <a:noFill/>
          </p:spPr>
          <p:txBody>
            <a:bodyPr wrap="square" lIns="0" tIns="0" rIns="0" bIns="0" rtlCol="0">
              <a:spAutoFit/>
            </a:bodyPr>
            <a:lstStyle/>
            <a:p>
              <a:pPr defTabSz="871057">
                <a:lnSpc>
                  <a:spcPct val="110000"/>
                </a:lnSpc>
              </a:pPr>
              <a:r>
                <a:rPr lang="en-GB" sz="1143" dirty="0">
                  <a:solidFill>
                    <a:schemeClr val="bg1"/>
                  </a:solidFill>
                  <a:latin typeface="Barlow" panose="00000500000000000000" pitchFamily="2" charset="0"/>
                </a:rPr>
                <a:t>agree incorporating AI makes Accountancy it more attractive as a career choice</a:t>
              </a:r>
            </a:p>
          </p:txBody>
        </p:sp>
      </p:grpSp>
      <p:cxnSp>
        <p:nvCxnSpPr>
          <p:cNvPr id="38" name="Straight Connector 37">
            <a:extLst>
              <a:ext uri="{FF2B5EF4-FFF2-40B4-BE49-F238E27FC236}">
                <a16:creationId xmlns:a16="http://schemas.microsoft.com/office/drawing/2014/main" id="{172EE805-9341-02D9-D996-3D358902C6AC}"/>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DB0686-3E3C-AC83-D24B-2EF9CD87CEDC}"/>
              </a:ext>
            </a:extLst>
          </p:cNvPr>
          <p:cNvCxnSpPr>
            <a:cxnSpLocks/>
          </p:cNvCxnSpPr>
          <p:nvPr/>
        </p:nvCxnSpPr>
        <p:spPr>
          <a:xfrm flipH="1">
            <a:off x="4757122" y="4238617"/>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35FC2E9-BEDA-DF56-1DC8-0D3A714FD1DF}"/>
              </a:ext>
            </a:extLst>
          </p:cNvPr>
          <p:cNvSpPr txBox="1">
            <a:spLocks/>
          </p:cNvSpPr>
          <p:nvPr/>
        </p:nvSpPr>
        <p:spPr>
          <a:xfrm>
            <a:off x="514917" y="566367"/>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a:latin typeface="Barlow" panose="00000500000000000000" pitchFamily="2" charset="0"/>
              </a:rPr>
              <a:t>And there is hope AI can free up accountants to focus on strategic advice</a:t>
            </a:r>
          </a:p>
        </p:txBody>
      </p:sp>
      <p:sp>
        <p:nvSpPr>
          <p:cNvPr id="3" name="TextBox 2">
            <a:extLst>
              <a:ext uri="{FF2B5EF4-FFF2-40B4-BE49-F238E27FC236}">
                <a16:creationId xmlns:a16="http://schemas.microsoft.com/office/drawing/2014/main" id="{3485F90D-C20F-9735-2A3E-11C466841DF5}"/>
              </a:ext>
            </a:extLst>
          </p:cNvPr>
          <p:cNvSpPr txBox="1"/>
          <p:nvPr/>
        </p:nvSpPr>
        <p:spPr>
          <a:xfrm>
            <a:off x="4965772" y="554880"/>
            <a:ext cx="6257281" cy="17440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dirty="0">
                <a:solidFill>
                  <a:prstClr val="black"/>
                </a:solidFill>
                <a:latin typeface="Barlow" panose="00000500000000000000" pitchFamily="2" charset="0"/>
              </a:rPr>
              <a:t>The future of the Accountancy career</a:t>
            </a:r>
          </a:p>
        </p:txBody>
      </p:sp>
      <p:graphicFrame>
        <p:nvGraphicFramePr>
          <p:cNvPr id="4" name="Chart 3">
            <a:extLst>
              <a:ext uri="{FF2B5EF4-FFF2-40B4-BE49-F238E27FC236}">
                <a16:creationId xmlns:a16="http://schemas.microsoft.com/office/drawing/2014/main" id="{A16B7D90-535A-0909-3323-587BF1F88AD0}"/>
              </a:ext>
            </a:extLst>
          </p:cNvPr>
          <p:cNvGraphicFramePr/>
          <p:nvPr>
            <p:extLst>
              <p:ext uri="{D42A27DB-BD31-4B8C-83A1-F6EECF244321}">
                <p14:modId xmlns:p14="http://schemas.microsoft.com/office/powerpoint/2010/main" val="1211319420"/>
              </p:ext>
            </p:extLst>
          </p:nvPr>
        </p:nvGraphicFramePr>
        <p:xfrm>
          <a:off x="4990129" y="4350327"/>
          <a:ext cx="6755639" cy="18583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760364B6-D375-B826-990B-B20E93AF5DC8}"/>
              </a:ext>
            </a:extLst>
          </p:cNvPr>
          <p:cNvSpPr txBox="1"/>
          <p:nvPr/>
        </p:nvSpPr>
        <p:spPr>
          <a:xfrm>
            <a:off x="5417120" y="3644512"/>
            <a:ext cx="904522" cy="152606"/>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000" b="1" dirty="0">
                <a:solidFill>
                  <a:srgbClr val="000000">
                    <a:lumMod val="65000"/>
                    <a:lumOff val="35000"/>
                  </a:srgbClr>
                </a:solidFill>
              </a:rPr>
              <a:t>Top Disagree </a:t>
            </a:r>
          </a:p>
        </p:txBody>
      </p:sp>
      <p:sp>
        <p:nvSpPr>
          <p:cNvPr id="8" name="Rectangle: Rounded Corners 7">
            <a:extLst>
              <a:ext uri="{FF2B5EF4-FFF2-40B4-BE49-F238E27FC236}">
                <a16:creationId xmlns:a16="http://schemas.microsoft.com/office/drawing/2014/main" id="{91127684-EF9E-B04C-BE88-0030E66F5F9B}"/>
              </a:ext>
            </a:extLst>
          </p:cNvPr>
          <p:cNvSpPr/>
          <p:nvPr/>
        </p:nvSpPr>
        <p:spPr>
          <a:xfrm>
            <a:off x="5417120" y="2822903"/>
            <a:ext cx="6328648" cy="662951"/>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1100" dirty="0">
                <a:solidFill>
                  <a:schemeClr val="tx1"/>
                </a:solidFill>
              </a:rPr>
              <a:t>Incorporating AI into Accountancy practices makes Accountancy more attractive as a career choice</a:t>
            </a:r>
          </a:p>
        </p:txBody>
      </p:sp>
      <p:sp>
        <p:nvSpPr>
          <p:cNvPr id="9" name="Rectangle: Rounded Corners 8">
            <a:extLst>
              <a:ext uri="{FF2B5EF4-FFF2-40B4-BE49-F238E27FC236}">
                <a16:creationId xmlns:a16="http://schemas.microsoft.com/office/drawing/2014/main" id="{C761B1AC-CBF7-9136-38D6-EA426292C5AC}"/>
              </a:ext>
            </a:extLst>
          </p:cNvPr>
          <p:cNvSpPr/>
          <p:nvPr/>
        </p:nvSpPr>
        <p:spPr>
          <a:xfrm>
            <a:off x="6610327" y="3101220"/>
            <a:ext cx="3576223" cy="3314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15000"/>
              </a:lnSpc>
              <a:spcBef>
                <a:spcPts val="400"/>
              </a:spcBef>
              <a:spcAft>
                <a:spcPts val="400"/>
              </a:spcAft>
            </a:pPr>
            <a:r>
              <a:rPr lang="en-GB" sz="1600" dirty="0">
                <a:solidFill>
                  <a:srgbClr val="2DB574"/>
                </a:solidFill>
              </a:rPr>
              <a:t>56% agree </a:t>
            </a:r>
            <a:r>
              <a:rPr lang="en-GB" sz="1600" dirty="0">
                <a:solidFill>
                  <a:schemeClr val="tx1"/>
                </a:solidFill>
              </a:rPr>
              <a:t>/ </a:t>
            </a:r>
            <a:r>
              <a:rPr lang="en-GB" sz="1600" dirty="0">
                <a:solidFill>
                  <a:schemeClr val="accent5"/>
                </a:solidFill>
              </a:rPr>
              <a:t>16% disagree</a:t>
            </a:r>
          </a:p>
        </p:txBody>
      </p:sp>
      <p:graphicFrame>
        <p:nvGraphicFramePr>
          <p:cNvPr id="7" name="Table 6">
            <a:extLst>
              <a:ext uri="{FF2B5EF4-FFF2-40B4-BE49-F238E27FC236}">
                <a16:creationId xmlns:a16="http://schemas.microsoft.com/office/drawing/2014/main" id="{0D7D5A43-3C39-3C6F-0266-85F4FD07589F}"/>
              </a:ext>
            </a:extLst>
          </p:cNvPr>
          <p:cNvGraphicFramePr>
            <a:graphicFrameLocks noGrp="1"/>
          </p:cNvGraphicFramePr>
          <p:nvPr>
            <p:extLst>
              <p:ext uri="{D42A27DB-BD31-4B8C-83A1-F6EECF244321}">
                <p14:modId xmlns:p14="http://schemas.microsoft.com/office/powerpoint/2010/main" val="796507783"/>
              </p:ext>
            </p:extLst>
          </p:nvPr>
        </p:nvGraphicFramePr>
        <p:xfrm>
          <a:off x="10785031" y="1361905"/>
          <a:ext cx="968374" cy="1302339"/>
        </p:xfrm>
        <a:graphic>
          <a:graphicData uri="http://schemas.openxmlformats.org/drawingml/2006/table">
            <a:tbl>
              <a:tblPr firstRow="1" bandRow="1">
                <a:tableStyleId>{5C22544A-7EE6-4342-B048-85BDC9FD1C3A}</a:tableStyleId>
              </a:tblPr>
              <a:tblGrid>
                <a:gridCol w="968374">
                  <a:extLst>
                    <a:ext uri="{9D8B030D-6E8A-4147-A177-3AD203B41FA5}">
                      <a16:colId xmlns:a16="http://schemas.microsoft.com/office/drawing/2014/main" val="2916017562"/>
                    </a:ext>
                  </a:extLst>
                </a:gridCol>
              </a:tblGrid>
              <a:tr h="275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Barlow"/>
                          <a:ea typeface="+mn-ea"/>
                          <a:cs typeface="+mn-cs"/>
                        </a:rPr>
                        <a:t>45</a:t>
                      </a:r>
                    </a:p>
                  </a:txBody>
                  <a:tcPr anchor="ctr">
                    <a:noFill/>
                  </a:tcPr>
                </a:tc>
                <a:extLst>
                  <a:ext uri="{0D108BD9-81ED-4DB2-BD59-A6C34878D82A}">
                    <a16:rowId xmlns:a16="http://schemas.microsoft.com/office/drawing/2014/main" val="2255769975"/>
                  </a:ext>
                </a:extLst>
              </a:tr>
              <a:tr h="25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Barlow"/>
                          <a:ea typeface="+mn-ea"/>
                          <a:cs typeface="+mn-cs"/>
                        </a:rPr>
                        <a:t>40</a:t>
                      </a:r>
                    </a:p>
                  </a:txBody>
                  <a:tcPr anchor="ctr">
                    <a:noFill/>
                  </a:tcPr>
                </a:tc>
                <a:extLst>
                  <a:ext uri="{0D108BD9-81ED-4DB2-BD59-A6C34878D82A}">
                    <a16:rowId xmlns:a16="http://schemas.microsoft.com/office/drawing/2014/main" val="2141721012"/>
                  </a:ext>
                </a:extLst>
              </a:tr>
              <a:tr h="25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Barlow"/>
                          <a:ea typeface="+mn-ea"/>
                          <a:cs typeface="+mn-cs"/>
                        </a:rPr>
                        <a:t>46</a:t>
                      </a:r>
                    </a:p>
                  </a:txBody>
                  <a:tcPr anchor="ctr">
                    <a:noFill/>
                  </a:tcPr>
                </a:tc>
                <a:extLst>
                  <a:ext uri="{0D108BD9-81ED-4DB2-BD59-A6C34878D82A}">
                    <a16:rowId xmlns:a16="http://schemas.microsoft.com/office/drawing/2014/main" val="2627513255"/>
                  </a:ext>
                </a:extLst>
              </a:tr>
              <a:tr h="25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Barlow"/>
                          <a:ea typeface="+mn-ea"/>
                          <a:cs typeface="+mn-cs"/>
                        </a:rPr>
                        <a:t>38</a:t>
                      </a:r>
                    </a:p>
                  </a:txBody>
                  <a:tcPr anchor="ctr">
                    <a:noFill/>
                  </a:tcPr>
                </a:tc>
                <a:extLst>
                  <a:ext uri="{0D108BD9-81ED-4DB2-BD59-A6C34878D82A}">
                    <a16:rowId xmlns:a16="http://schemas.microsoft.com/office/drawing/2014/main" val="2677670053"/>
                  </a:ext>
                </a:extLst>
              </a:tr>
              <a:tr h="25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41</a:t>
                      </a:r>
                    </a:p>
                  </a:txBody>
                  <a:tcPr anchor="ctr">
                    <a:noFill/>
                  </a:tcPr>
                </a:tc>
                <a:extLst>
                  <a:ext uri="{0D108BD9-81ED-4DB2-BD59-A6C34878D82A}">
                    <a16:rowId xmlns:a16="http://schemas.microsoft.com/office/drawing/2014/main" val="1565417515"/>
                  </a:ext>
                </a:extLst>
              </a:tr>
            </a:tbl>
          </a:graphicData>
        </a:graphic>
      </p:graphicFrame>
      <p:sp>
        <p:nvSpPr>
          <p:cNvPr id="10" name="TextBox 9">
            <a:extLst>
              <a:ext uri="{FF2B5EF4-FFF2-40B4-BE49-F238E27FC236}">
                <a16:creationId xmlns:a16="http://schemas.microsoft.com/office/drawing/2014/main" id="{AFFC40CB-7709-772D-2D4D-D1D985ABA50E}"/>
              </a:ext>
            </a:extLst>
          </p:cNvPr>
          <p:cNvSpPr txBox="1"/>
          <p:nvPr/>
        </p:nvSpPr>
        <p:spPr>
          <a:xfrm>
            <a:off x="10556574" y="1050641"/>
            <a:ext cx="1425288" cy="338554"/>
          </a:xfrm>
          <a:prstGeom prst="rect">
            <a:avLst/>
          </a:prstGeom>
          <a:noFill/>
        </p:spPr>
        <p:txBody>
          <a:bodyPr wrap="square">
            <a:spAutoFit/>
          </a:bodyPr>
          <a:lstStyle/>
          <a:p>
            <a:pPr algn="ctr"/>
            <a:r>
              <a:rPr lang="en-GB" sz="700" b="1">
                <a:solidFill>
                  <a:schemeClr val="tx1"/>
                </a:solidFill>
              </a:rPr>
              <a:t>Strongly Agree</a:t>
            </a:r>
          </a:p>
          <a:p>
            <a:pPr algn="ctr"/>
            <a:r>
              <a:rPr lang="en-GB" sz="900" b="1">
                <a:solidFill>
                  <a:schemeClr val="tx1"/>
                </a:solidFill>
              </a:rPr>
              <a:t>(%)</a:t>
            </a:r>
          </a:p>
        </p:txBody>
      </p:sp>
    </p:spTree>
    <p:extLst>
      <p:ext uri="{BB962C8B-B14F-4D97-AF65-F5344CB8AC3E}">
        <p14:creationId xmlns:p14="http://schemas.microsoft.com/office/powerpoint/2010/main" val="302841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F705-AE35-A00F-70A5-CBE7F8EDA7F8}"/>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C32A054D-42E8-E01C-F88F-1C1302BB9BEF}"/>
              </a:ext>
            </a:extLst>
          </p:cNvPr>
          <p:cNvSpPr txBox="1"/>
          <p:nvPr/>
        </p:nvSpPr>
        <p:spPr>
          <a:xfrm>
            <a:off x="529298" y="1603759"/>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you need to know…</a:t>
            </a:r>
          </a:p>
        </p:txBody>
      </p:sp>
      <p:sp>
        <p:nvSpPr>
          <p:cNvPr id="28" name="TextBox 27">
            <a:extLst>
              <a:ext uri="{FF2B5EF4-FFF2-40B4-BE49-F238E27FC236}">
                <a16:creationId xmlns:a16="http://schemas.microsoft.com/office/drawing/2014/main" id="{C1D3ED3A-62F1-352A-2ECE-9E2993158DC1}"/>
              </a:ext>
            </a:extLst>
          </p:cNvPr>
          <p:cNvSpPr txBox="1"/>
          <p:nvPr/>
        </p:nvSpPr>
        <p:spPr>
          <a:xfrm>
            <a:off x="514833" y="5189888"/>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prstClr val="black"/>
                </a:solidFill>
                <a:latin typeface="Barlow" panose="00000500000000000000" pitchFamily="2" charset="0"/>
              </a:rPr>
              <a:t>What do you need to consider?</a:t>
            </a:r>
          </a:p>
        </p:txBody>
      </p:sp>
      <p:sp>
        <p:nvSpPr>
          <p:cNvPr id="29" name="TextBox 28">
            <a:extLst>
              <a:ext uri="{FF2B5EF4-FFF2-40B4-BE49-F238E27FC236}">
                <a16:creationId xmlns:a16="http://schemas.microsoft.com/office/drawing/2014/main" id="{BD967331-D886-6931-25F3-BE893EA14A46}"/>
              </a:ext>
            </a:extLst>
          </p:cNvPr>
          <p:cNvSpPr txBox="1"/>
          <p:nvPr/>
        </p:nvSpPr>
        <p:spPr>
          <a:xfrm>
            <a:off x="538553" y="5492857"/>
            <a:ext cx="3923749" cy="754758"/>
          </a:xfrm>
          <a:prstGeom prst="rect">
            <a:avLst/>
          </a:prstGeom>
          <a:noFill/>
        </p:spPr>
        <p:txBody>
          <a:bodyPr wrap="square" lIns="0" tIns="0" rIns="0" bIns="0" rtlCol="0">
            <a:spAutoFit/>
          </a:bodyPr>
          <a:lstStyle/>
          <a:p>
            <a:pPr marL="272205" indent="-272205" defTabSz="871057">
              <a:lnSpc>
                <a:spcPct val="110000"/>
              </a:lnSpc>
              <a:spcBef>
                <a:spcPts val="381"/>
              </a:spcBef>
              <a:spcAft>
                <a:spcPts val="381"/>
              </a:spcAft>
              <a:buClr>
                <a:schemeClr val="tx2"/>
              </a:buClr>
              <a:buSzPct val="200000"/>
              <a:buFont typeface="+mj-lt"/>
              <a:buAutoNum type="arabicPeriod"/>
            </a:pPr>
            <a:r>
              <a:rPr lang="en-GB" sz="1143">
                <a:solidFill>
                  <a:prstClr val="black"/>
                </a:solidFill>
                <a:latin typeface="Barlow" panose="00000500000000000000" pitchFamily="2" charset="0"/>
              </a:rPr>
              <a:t>What does the profession need to consider regarding broader skillset training given the expected opportunities that will arise from AI tools taking over much of the ‘process driven’ functions of the role?</a:t>
            </a:r>
          </a:p>
        </p:txBody>
      </p:sp>
      <p:sp>
        <p:nvSpPr>
          <p:cNvPr id="30" name="TextBox 29">
            <a:extLst>
              <a:ext uri="{FF2B5EF4-FFF2-40B4-BE49-F238E27FC236}">
                <a16:creationId xmlns:a16="http://schemas.microsoft.com/office/drawing/2014/main" id="{BDAEA684-A27C-3E9C-3290-C9015F768C52}"/>
              </a:ext>
            </a:extLst>
          </p:cNvPr>
          <p:cNvSpPr txBox="1"/>
          <p:nvPr/>
        </p:nvSpPr>
        <p:spPr>
          <a:xfrm>
            <a:off x="535838" y="1860985"/>
            <a:ext cx="3920659" cy="161627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140">
                <a:latin typeface="Barlow" panose="00000500000000000000" pitchFamily="2" charset="0"/>
              </a:rPr>
              <a:t>A</a:t>
            </a:r>
            <a:r>
              <a:rPr lang="en-GB" sz="1200"/>
              <a:t>I automation is expected to enhance strategic advisory by improving accountants' ability to interpret data and provide actionable, tailored recommendations for specific business needs.</a:t>
            </a:r>
          </a:p>
          <a:p>
            <a:pPr marL="171450" indent="-171450">
              <a:buFont typeface="Arial" panose="020B0604020202020204" pitchFamily="34" charset="0"/>
              <a:buChar char="•"/>
            </a:pPr>
            <a:r>
              <a:rPr lang="en-GB" sz="1140">
                <a:latin typeface="Barlow" panose="00000500000000000000" pitchFamily="2" charset="0"/>
              </a:rPr>
              <a:t>This will enable accountants to build stronger client relationships, acting as ‘Data Guardians’ for their partners; fostering trust, ensuring good governance and upholding professional standards.</a:t>
            </a:r>
          </a:p>
          <a:p>
            <a:pPr marL="163323" indent="-163323" defTabSz="871057">
              <a:buFont typeface="Arial" panose="020B0604020202020204" pitchFamily="34" charset="0"/>
              <a:buChar char="•"/>
            </a:pPr>
            <a:endParaRPr lang="en-GB" sz="1143">
              <a:solidFill>
                <a:prstClr val="black"/>
              </a:solidFill>
              <a:latin typeface="Barlow" panose="00000500000000000000" pitchFamily="2" charset="0"/>
            </a:endParaRPr>
          </a:p>
        </p:txBody>
      </p:sp>
      <p:grpSp>
        <p:nvGrpSpPr>
          <p:cNvPr id="33" name="Group 32">
            <a:extLst>
              <a:ext uri="{FF2B5EF4-FFF2-40B4-BE49-F238E27FC236}">
                <a16:creationId xmlns:a16="http://schemas.microsoft.com/office/drawing/2014/main" id="{E0FFC5AF-8F0A-5BBC-BFA7-D4D94EEE6D4F}"/>
              </a:ext>
            </a:extLst>
          </p:cNvPr>
          <p:cNvGrpSpPr/>
          <p:nvPr/>
        </p:nvGrpSpPr>
        <p:grpSpPr>
          <a:xfrm>
            <a:off x="449675" y="3394898"/>
            <a:ext cx="4156870" cy="1467022"/>
            <a:chOff x="6057759" y="3027976"/>
            <a:chExt cx="4156870" cy="1467022"/>
          </a:xfrm>
        </p:grpSpPr>
        <p:sp>
          <p:nvSpPr>
            <p:cNvPr id="34" name="Contents Box 3">
              <a:extLst>
                <a:ext uri="{FF2B5EF4-FFF2-40B4-BE49-F238E27FC236}">
                  <a16:creationId xmlns:a16="http://schemas.microsoft.com/office/drawing/2014/main" id="{47755897-81B3-1C61-3B36-572DF05ACD9C}"/>
                </a:ext>
              </a:extLst>
            </p:cNvPr>
            <p:cNvSpPr/>
            <p:nvPr/>
          </p:nvSpPr>
          <p:spPr>
            <a:xfrm rot="5400000">
              <a:off x="7358256" y="1727479"/>
              <a:ext cx="1467022" cy="4068016"/>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5" name="TextBox 34">
              <a:extLst>
                <a:ext uri="{FF2B5EF4-FFF2-40B4-BE49-F238E27FC236}">
                  <a16:creationId xmlns:a16="http://schemas.microsoft.com/office/drawing/2014/main" id="{7E6A40B5-F47E-17E7-518A-C5263F783C77}"/>
                </a:ext>
              </a:extLst>
            </p:cNvPr>
            <p:cNvSpPr txBox="1"/>
            <p:nvPr/>
          </p:nvSpPr>
          <p:spPr>
            <a:xfrm>
              <a:off x="6302510" y="3109764"/>
              <a:ext cx="3004016" cy="17844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b="1">
                  <a:solidFill>
                    <a:schemeClr val="bg1"/>
                  </a:solidFill>
                  <a:latin typeface="Barlow" panose="00000500000000000000" pitchFamily="2" charset="0"/>
                </a:rPr>
                <a:t>Key finding</a:t>
              </a:r>
            </a:p>
          </p:txBody>
        </p:sp>
        <p:sp>
          <p:nvSpPr>
            <p:cNvPr id="36" name="Rectangle 35">
              <a:extLst>
                <a:ext uri="{FF2B5EF4-FFF2-40B4-BE49-F238E27FC236}">
                  <a16:creationId xmlns:a16="http://schemas.microsoft.com/office/drawing/2014/main" id="{06F4A02E-E592-5FC2-7654-1F8C7BF6F7C8}"/>
                </a:ext>
              </a:extLst>
            </p:cNvPr>
            <p:cNvSpPr/>
            <p:nvPr/>
          </p:nvSpPr>
          <p:spPr>
            <a:xfrm>
              <a:off x="6213339" y="3293513"/>
              <a:ext cx="1369864" cy="64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871057">
                <a:lnSpc>
                  <a:spcPct val="110000"/>
                </a:lnSpc>
              </a:pPr>
              <a:r>
                <a:rPr lang="en-GB" sz="3429" b="1">
                  <a:solidFill>
                    <a:schemeClr val="bg1"/>
                  </a:solidFill>
                  <a:latin typeface="Barlow" panose="00000500000000000000" pitchFamily="2" charset="0"/>
                </a:rPr>
                <a:t>79%</a:t>
              </a:r>
            </a:p>
          </p:txBody>
        </p:sp>
        <p:sp>
          <p:nvSpPr>
            <p:cNvPr id="37" name="TextBox 36">
              <a:extLst>
                <a:ext uri="{FF2B5EF4-FFF2-40B4-BE49-F238E27FC236}">
                  <a16:creationId xmlns:a16="http://schemas.microsoft.com/office/drawing/2014/main" id="{A6AEBC22-09CF-E809-485B-711D1DA449D1}"/>
                </a:ext>
              </a:extLst>
            </p:cNvPr>
            <p:cNvSpPr txBox="1"/>
            <p:nvPr/>
          </p:nvSpPr>
          <p:spPr>
            <a:xfrm>
              <a:off x="6225746" y="3866662"/>
              <a:ext cx="3988883" cy="561308"/>
            </a:xfrm>
            <a:prstGeom prst="rect">
              <a:avLst/>
            </a:prstGeom>
            <a:noFill/>
          </p:spPr>
          <p:txBody>
            <a:bodyPr wrap="square" lIns="0" tIns="0" rIns="0" bIns="0" rtlCol="0">
              <a:spAutoFit/>
            </a:bodyPr>
            <a:lstStyle/>
            <a:p>
              <a:pPr defTabSz="871057">
                <a:lnSpc>
                  <a:spcPct val="110000"/>
                </a:lnSpc>
              </a:pPr>
              <a:r>
                <a:rPr lang="en-GB" sz="1143">
                  <a:solidFill>
                    <a:schemeClr val="bg1"/>
                  </a:solidFill>
                  <a:latin typeface="Barlow" panose="00000500000000000000" pitchFamily="2" charset="0"/>
                </a:rPr>
                <a:t>agree that as AI is integrated more into business, the role of accountants as ‘Data Guardians’ will become increasingly important to organisations</a:t>
              </a:r>
            </a:p>
          </p:txBody>
        </p:sp>
      </p:grpSp>
      <p:cxnSp>
        <p:nvCxnSpPr>
          <p:cNvPr id="38" name="Straight Connector 37">
            <a:extLst>
              <a:ext uri="{FF2B5EF4-FFF2-40B4-BE49-F238E27FC236}">
                <a16:creationId xmlns:a16="http://schemas.microsoft.com/office/drawing/2014/main" id="{BF89E297-6DC9-D51B-D6F5-0C7490AAB04E}"/>
              </a:ext>
            </a:extLst>
          </p:cNvPr>
          <p:cNvCxnSpPr>
            <a:cxnSpLocks/>
          </p:cNvCxnSpPr>
          <p:nvPr/>
        </p:nvCxnSpPr>
        <p:spPr>
          <a:xfrm>
            <a:off x="4656737" y="559699"/>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188DB2-5DAF-CC4F-DF2F-A793DA8DD863}"/>
              </a:ext>
            </a:extLst>
          </p:cNvPr>
          <p:cNvCxnSpPr>
            <a:cxnSpLocks/>
          </p:cNvCxnSpPr>
          <p:nvPr/>
        </p:nvCxnSpPr>
        <p:spPr>
          <a:xfrm flipH="1">
            <a:off x="4757122" y="4110601"/>
            <a:ext cx="719356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5A4B577-5D18-6A39-16F3-49E976A467D7}"/>
              </a:ext>
            </a:extLst>
          </p:cNvPr>
          <p:cNvSpPr txBox="1">
            <a:spLocks/>
          </p:cNvSpPr>
          <p:nvPr/>
        </p:nvSpPr>
        <p:spPr>
          <a:xfrm>
            <a:off x="514917" y="566367"/>
            <a:ext cx="3960829" cy="8582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000" dirty="0">
                <a:latin typeface="Barlow" panose="00000500000000000000" pitchFamily="2" charset="0"/>
              </a:rPr>
              <a:t>Adoption of AI in business will make Accountancy increasingly important as ‘guardians of data’</a:t>
            </a:r>
          </a:p>
        </p:txBody>
      </p:sp>
      <p:grpSp>
        <p:nvGrpSpPr>
          <p:cNvPr id="6" name="Group 5">
            <a:extLst>
              <a:ext uri="{FF2B5EF4-FFF2-40B4-BE49-F238E27FC236}">
                <a16:creationId xmlns:a16="http://schemas.microsoft.com/office/drawing/2014/main" id="{848C55A4-EE81-BFAA-C52B-90F7330030FE}"/>
              </a:ext>
            </a:extLst>
          </p:cNvPr>
          <p:cNvGrpSpPr/>
          <p:nvPr/>
        </p:nvGrpSpPr>
        <p:grpSpPr>
          <a:xfrm>
            <a:off x="5054496" y="4711832"/>
            <a:ext cx="6030085" cy="897506"/>
            <a:chOff x="4743808" y="2258055"/>
            <a:chExt cx="6030085" cy="897506"/>
          </a:xfrm>
        </p:grpSpPr>
        <p:sp>
          <p:nvSpPr>
            <p:cNvPr id="7" name="Text Placeholder 5">
              <a:extLst>
                <a:ext uri="{FF2B5EF4-FFF2-40B4-BE49-F238E27FC236}">
                  <a16:creationId xmlns:a16="http://schemas.microsoft.com/office/drawing/2014/main" id="{D79C38B6-292B-51AC-7637-398365C7FC67}"/>
                </a:ext>
              </a:extLst>
            </p:cNvPr>
            <p:cNvSpPr txBox="1">
              <a:spLocks/>
            </p:cNvSpPr>
            <p:nvPr/>
          </p:nvSpPr>
          <p:spPr>
            <a:xfrm>
              <a:off x="4987942" y="2308901"/>
              <a:ext cx="5785951" cy="846660"/>
            </a:xfrm>
            <a:prstGeom prst="rect">
              <a:avLst/>
            </a:prstGeom>
            <a:noFill/>
          </p:spPr>
          <p:txBody>
            <a:bodyPr vert="horz" wrap="square" lIns="283500" tIns="14175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71057" rtl="0" eaLnBrk="1" fontAlgn="auto" latinLnBrk="0" hangingPunct="1">
                <a:lnSpc>
                  <a:spcPct val="100000"/>
                </a:lnSpc>
                <a:spcBef>
                  <a:spcPts val="572"/>
                </a:spcBef>
                <a:spcAft>
                  <a:spcPts val="572"/>
                </a:spcAft>
                <a:buClrTx/>
                <a:buSzTx/>
                <a:buFont typeface="HelveticaNeueLT Std Lt Cn" panose="020B0406020202030204" pitchFamily="34" charset="0"/>
                <a:buNone/>
                <a:tabLst/>
                <a:defRPr/>
              </a:pPr>
              <a:r>
                <a:rPr kumimoji="0" lang="en-GB" sz="1100" b="0" i="0" u="none" strike="noStrike" kern="1200" cap="none" spc="0" normalizeH="0" baseline="0" noProof="0" dirty="0">
                  <a:ln>
                    <a:noFill/>
                  </a:ln>
                  <a:solidFill>
                    <a:schemeClr val="tx1"/>
                  </a:solidFill>
                  <a:effectLst/>
                  <a:uLnTx/>
                  <a:uFillTx/>
                  <a:ea typeface="+mn-ea"/>
                  <a:cs typeface="+mn-cs"/>
                </a:rPr>
                <a:t>Even if AI systems can generate, say financial statements or tax computation, it would be inconceivable to just release the generated and adopt the output for use, without any human invention in reviewing it …. The human checking function is an aspect of human intelligence, which in my opinion cannot be replaced</a:t>
              </a:r>
              <a:endParaRPr kumimoji="0" lang="en-GB" sz="1100" b="1" i="0" u="none" strike="noStrike" kern="1200" cap="none" spc="0" normalizeH="0" baseline="0" noProof="0" dirty="0">
                <a:ln>
                  <a:noFill/>
                </a:ln>
                <a:solidFill>
                  <a:schemeClr val="tx1"/>
                </a:solidFill>
                <a:effectLst/>
                <a:uLnTx/>
                <a:uFillTx/>
                <a:ea typeface="+mn-ea"/>
                <a:cs typeface="+mn-cs"/>
              </a:endParaRPr>
            </a:p>
          </p:txBody>
        </p:sp>
        <p:grpSp>
          <p:nvGrpSpPr>
            <p:cNvPr id="10" name="Graphic 22">
              <a:extLst>
                <a:ext uri="{FF2B5EF4-FFF2-40B4-BE49-F238E27FC236}">
                  <a16:creationId xmlns:a16="http://schemas.microsoft.com/office/drawing/2014/main" id="{679C4A93-162E-1B17-F252-07E14CEDD2F5}"/>
                </a:ext>
              </a:extLst>
            </p:cNvPr>
            <p:cNvGrpSpPr>
              <a:grpSpLocks noChangeAspect="1"/>
            </p:cNvGrpSpPr>
            <p:nvPr/>
          </p:nvGrpSpPr>
          <p:grpSpPr>
            <a:xfrm rot="10800000">
              <a:off x="4743808" y="2258055"/>
              <a:ext cx="452601" cy="280137"/>
              <a:chOff x="5779598" y="4029280"/>
              <a:chExt cx="1256779" cy="797936"/>
            </a:xfrm>
            <a:solidFill>
              <a:schemeClr val="tx2"/>
            </a:solidFill>
          </p:grpSpPr>
          <p:sp>
            <p:nvSpPr>
              <p:cNvPr id="11" name="Freeform: Shape 10">
                <a:extLst>
                  <a:ext uri="{FF2B5EF4-FFF2-40B4-BE49-F238E27FC236}">
                    <a16:creationId xmlns:a16="http://schemas.microsoft.com/office/drawing/2014/main" id="{87DBC301-89A9-F6E6-5C39-EFDD9E18BE71}"/>
                  </a:ext>
                </a:extLst>
              </p:cNvPr>
              <p:cNvSpPr/>
              <p:nvPr/>
            </p:nvSpPr>
            <p:spPr>
              <a:xfrm>
                <a:off x="6457566" y="4029280"/>
                <a:ext cx="578811" cy="797936"/>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b="0" i="0" u="none" strike="noStrike" kern="0" cap="none" spc="0" normalizeH="0" baseline="0" noProof="0">
                  <a:ln>
                    <a:noFill/>
                  </a:ln>
                  <a:effectLst/>
                  <a:uLnTx/>
                  <a:uFillTx/>
                </a:endParaRPr>
              </a:p>
            </p:txBody>
          </p:sp>
          <p:sp>
            <p:nvSpPr>
              <p:cNvPr id="14" name="Freeform: Shape 13">
                <a:extLst>
                  <a:ext uri="{FF2B5EF4-FFF2-40B4-BE49-F238E27FC236}">
                    <a16:creationId xmlns:a16="http://schemas.microsoft.com/office/drawing/2014/main" id="{567494B9-F165-6572-B943-E480B007C914}"/>
                  </a:ext>
                </a:extLst>
              </p:cNvPr>
              <p:cNvSpPr/>
              <p:nvPr/>
            </p:nvSpPr>
            <p:spPr>
              <a:xfrm>
                <a:off x="5779598" y="4029280"/>
                <a:ext cx="578867" cy="797936"/>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b="0" i="0" u="none" strike="noStrike" kern="0" cap="none" spc="0" normalizeH="0" baseline="0" noProof="0">
                  <a:ln>
                    <a:noFill/>
                  </a:ln>
                  <a:effectLst/>
                  <a:uLnTx/>
                  <a:uFillTx/>
                </a:endParaRPr>
              </a:p>
            </p:txBody>
          </p:sp>
        </p:grpSp>
      </p:grpSp>
      <p:sp>
        <p:nvSpPr>
          <p:cNvPr id="15" name="TextBox 14">
            <a:extLst>
              <a:ext uri="{FF2B5EF4-FFF2-40B4-BE49-F238E27FC236}">
                <a16:creationId xmlns:a16="http://schemas.microsoft.com/office/drawing/2014/main" id="{AA72CDAC-158D-D950-9EC7-5928BCC65939}"/>
              </a:ext>
            </a:extLst>
          </p:cNvPr>
          <p:cNvSpPr txBox="1"/>
          <p:nvPr/>
        </p:nvSpPr>
        <p:spPr>
          <a:xfrm>
            <a:off x="4931989" y="4345845"/>
            <a:ext cx="6519231" cy="160237"/>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050" b="1">
                <a:solidFill>
                  <a:prstClr val="black"/>
                </a:solidFill>
                <a:latin typeface="Barlow" panose="00000500000000000000" pitchFamily="2" charset="0"/>
              </a:rPr>
              <a:t>In your view, what is the biggest area of opportunity for human intelligence to remain within the profession?  </a:t>
            </a:r>
          </a:p>
        </p:txBody>
      </p:sp>
      <p:grpSp>
        <p:nvGrpSpPr>
          <p:cNvPr id="17" name="Group 16">
            <a:extLst>
              <a:ext uri="{FF2B5EF4-FFF2-40B4-BE49-F238E27FC236}">
                <a16:creationId xmlns:a16="http://schemas.microsoft.com/office/drawing/2014/main" id="{337D6453-7ACA-DAB4-F925-C7A274F51D17}"/>
              </a:ext>
            </a:extLst>
          </p:cNvPr>
          <p:cNvGrpSpPr/>
          <p:nvPr/>
        </p:nvGrpSpPr>
        <p:grpSpPr>
          <a:xfrm>
            <a:off x="5054496" y="5646896"/>
            <a:ext cx="6030085" cy="721625"/>
            <a:chOff x="4743808" y="2258055"/>
            <a:chExt cx="6030085" cy="721625"/>
          </a:xfrm>
        </p:grpSpPr>
        <p:sp>
          <p:nvSpPr>
            <p:cNvPr id="18" name="Text Placeholder 5">
              <a:extLst>
                <a:ext uri="{FF2B5EF4-FFF2-40B4-BE49-F238E27FC236}">
                  <a16:creationId xmlns:a16="http://schemas.microsoft.com/office/drawing/2014/main" id="{0F22C53B-3C35-9012-3E57-9D156AF66058}"/>
                </a:ext>
              </a:extLst>
            </p:cNvPr>
            <p:cNvSpPr txBox="1">
              <a:spLocks/>
            </p:cNvSpPr>
            <p:nvPr/>
          </p:nvSpPr>
          <p:spPr>
            <a:xfrm>
              <a:off x="4987942" y="2308901"/>
              <a:ext cx="5785951" cy="670779"/>
            </a:xfrm>
            <a:prstGeom prst="rect">
              <a:avLst/>
            </a:prstGeom>
            <a:noFill/>
          </p:spPr>
          <p:txBody>
            <a:bodyPr vert="horz" wrap="square" lIns="283500" tIns="14175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71057" rtl="0" eaLnBrk="1" fontAlgn="auto" latinLnBrk="0" hangingPunct="1">
                <a:lnSpc>
                  <a:spcPct val="100000"/>
                </a:lnSpc>
                <a:spcBef>
                  <a:spcPts val="572"/>
                </a:spcBef>
                <a:spcAft>
                  <a:spcPts val="572"/>
                </a:spcAft>
                <a:buClrTx/>
                <a:buSzTx/>
                <a:buFont typeface="HelveticaNeueLT Std Lt Cn" panose="020B0406020202030204" pitchFamily="34" charset="0"/>
                <a:buNone/>
                <a:tabLst/>
                <a:defRPr/>
              </a:pPr>
              <a:r>
                <a:rPr kumimoji="0" lang="en-GB" sz="1100" b="0" i="0" u="none" strike="noStrike" kern="1200" cap="none" spc="0" normalizeH="0" baseline="0" noProof="0" dirty="0">
                  <a:ln>
                    <a:noFill/>
                  </a:ln>
                  <a:solidFill>
                    <a:schemeClr val="tx1"/>
                  </a:solidFill>
                  <a:effectLst/>
                  <a:uLnTx/>
                  <a:uFillTx/>
                  <a:ea typeface="+mn-ea"/>
                  <a:cs typeface="+mn-cs"/>
                </a:rPr>
                <a:t>AI can automate many audit tasks like data collection, audit execution and reporting but areas like critical thinking, judgements and complex problem-solving skills humans can be leveraged on it</a:t>
              </a:r>
              <a:endParaRPr kumimoji="0" lang="en-GB" sz="1100" b="1" i="0" u="none" strike="noStrike" kern="1200" cap="none" spc="0" normalizeH="0" baseline="0" noProof="0" dirty="0">
                <a:ln>
                  <a:noFill/>
                </a:ln>
                <a:solidFill>
                  <a:schemeClr val="tx1"/>
                </a:solidFill>
                <a:effectLst/>
                <a:uLnTx/>
                <a:uFillTx/>
                <a:ea typeface="+mn-ea"/>
                <a:cs typeface="+mn-cs"/>
              </a:endParaRPr>
            </a:p>
          </p:txBody>
        </p:sp>
        <p:grpSp>
          <p:nvGrpSpPr>
            <p:cNvPr id="19" name="Graphic 22">
              <a:extLst>
                <a:ext uri="{FF2B5EF4-FFF2-40B4-BE49-F238E27FC236}">
                  <a16:creationId xmlns:a16="http://schemas.microsoft.com/office/drawing/2014/main" id="{8A9A719E-53E2-A4B5-8160-18992ED92830}"/>
                </a:ext>
              </a:extLst>
            </p:cNvPr>
            <p:cNvGrpSpPr>
              <a:grpSpLocks noChangeAspect="1"/>
            </p:cNvGrpSpPr>
            <p:nvPr/>
          </p:nvGrpSpPr>
          <p:grpSpPr>
            <a:xfrm rot="10800000">
              <a:off x="4743808" y="2258055"/>
              <a:ext cx="452601" cy="280137"/>
              <a:chOff x="5779598" y="4029280"/>
              <a:chExt cx="1256779" cy="797936"/>
            </a:xfrm>
            <a:solidFill>
              <a:schemeClr val="tx2"/>
            </a:solidFill>
          </p:grpSpPr>
          <p:sp>
            <p:nvSpPr>
              <p:cNvPr id="20" name="Freeform: Shape 19">
                <a:extLst>
                  <a:ext uri="{FF2B5EF4-FFF2-40B4-BE49-F238E27FC236}">
                    <a16:creationId xmlns:a16="http://schemas.microsoft.com/office/drawing/2014/main" id="{5B348D3F-1479-67F4-BBAA-55170766D18D}"/>
                  </a:ext>
                </a:extLst>
              </p:cNvPr>
              <p:cNvSpPr/>
              <p:nvPr/>
            </p:nvSpPr>
            <p:spPr>
              <a:xfrm>
                <a:off x="6457566" y="4029280"/>
                <a:ext cx="578811" cy="797936"/>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b="0" i="0" u="none" strike="noStrike" kern="0" cap="none" spc="0" normalizeH="0" baseline="0" noProof="0">
                  <a:ln>
                    <a:noFill/>
                  </a:ln>
                  <a:effectLst/>
                  <a:uLnTx/>
                  <a:uFillTx/>
                </a:endParaRPr>
              </a:p>
            </p:txBody>
          </p:sp>
          <p:sp>
            <p:nvSpPr>
              <p:cNvPr id="21" name="Freeform: Shape 20">
                <a:extLst>
                  <a:ext uri="{FF2B5EF4-FFF2-40B4-BE49-F238E27FC236}">
                    <a16:creationId xmlns:a16="http://schemas.microsoft.com/office/drawing/2014/main" id="{5702335D-6D5B-620C-BF88-330A5CBD234A}"/>
                  </a:ext>
                </a:extLst>
              </p:cNvPr>
              <p:cNvSpPr/>
              <p:nvPr/>
            </p:nvSpPr>
            <p:spPr>
              <a:xfrm>
                <a:off x="5779598" y="4029280"/>
                <a:ext cx="578867" cy="797936"/>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b="0" i="0" u="none" strike="noStrike" kern="0" cap="none" spc="0" normalizeH="0" baseline="0" noProof="0">
                  <a:ln>
                    <a:noFill/>
                  </a:ln>
                  <a:effectLst/>
                  <a:uLnTx/>
                  <a:uFillTx/>
                </a:endParaRPr>
              </a:p>
            </p:txBody>
          </p:sp>
        </p:grpSp>
      </p:grpSp>
      <p:grpSp>
        <p:nvGrpSpPr>
          <p:cNvPr id="22" name="Group 21">
            <a:extLst>
              <a:ext uri="{FF2B5EF4-FFF2-40B4-BE49-F238E27FC236}">
                <a16:creationId xmlns:a16="http://schemas.microsoft.com/office/drawing/2014/main" id="{7171832B-218D-5768-6C1E-2CFD11207647}"/>
              </a:ext>
            </a:extLst>
          </p:cNvPr>
          <p:cNvGrpSpPr/>
          <p:nvPr/>
        </p:nvGrpSpPr>
        <p:grpSpPr>
          <a:xfrm>
            <a:off x="4957669" y="936064"/>
            <a:ext cx="4782532" cy="532534"/>
            <a:chOff x="4743808" y="2258055"/>
            <a:chExt cx="4782532" cy="532534"/>
          </a:xfrm>
        </p:grpSpPr>
        <p:sp>
          <p:nvSpPr>
            <p:cNvPr id="23" name="Text Placeholder 5">
              <a:extLst>
                <a:ext uri="{FF2B5EF4-FFF2-40B4-BE49-F238E27FC236}">
                  <a16:creationId xmlns:a16="http://schemas.microsoft.com/office/drawing/2014/main" id="{A5A8827B-68B8-78E3-BA5E-25366E9541EC}"/>
                </a:ext>
              </a:extLst>
            </p:cNvPr>
            <p:cNvSpPr txBox="1">
              <a:spLocks/>
            </p:cNvSpPr>
            <p:nvPr/>
          </p:nvSpPr>
          <p:spPr>
            <a:xfrm>
              <a:off x="4987943" y="2308901"/>
              <a:ext cx="4538397" cy="481688"/>
            </a:xfrm>
            <a:prstGeom prst="rect">
              <a:avLst/>
            </a:prstGeom>
            <a:noFill/>
          </p:spPr>
          <p:txBody>
            <a:bodyPr vert="horz" wrap="square" lIns="283500" tIns="14175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71057" rtl="0" eaLnBrk="1" fontAlgn="auto" latinLnBrk="0" hangingPunct="1">
                <a:lnSpc>
                  <a:spcPct val="100000"/>
                </a:lnSpc>
                <a:spcBef>
                  <a:spcPts val="572"/>
                </a:spcBef>
                <a:spcAft>
                  <a:spcPts val="572"/>
                </a:spcAft>
                <a:buClrTx/>
                <a:buSzTx/>
                <a:buFont typeface="HelveticaNeueLT Std Lt Cn" panose="020B0406020202030204" pitchFamily="34" charset="0"/>
                <a:buNone/>
                <a:tabLst/>
                <a:defRPr/>
              </a:pPr>
              <a:r>
                <a:rPr kumimoji="0" lang="en-GB" sz="1100" b="0" i="0" u="none" strike="noStrike" kern="1200" cap="none" spc="0" normalizeH="0" baseline="0" noProof="0" dirty="0">
                  <a:ln>
                    <a:noFill/>
                  </a:ln>
                  <a:solidFill>
                    <a:schemeClr val="tx1"/>
                  </a:solidFill>
                  <a:effectLst/>
                  <a:uLnTx/>
                  <a:uFillTx/>
                  <a:ea typeface="+mn-ea"/>
                  <a:cs typeface="+mn-cs"/>
                </a:rPr>
                <a:t>It will help Chartered Accountants to think out of the box and give different ideas to the organizations for the betterment</a:t>
              </a:r>
              <a:endParaRPr kumimoji="0" lang="en-GB" sz="1100" b="1" i="0" u="none" strike="noStrike" kern="1200" cap="none" spc="0" normalizeH="0" baseline="0" noProof="0" dirty="0">
                <a:ln>
                  <a:noFill/>
                </a:ln>
                <a:solidFill>
                  <a:schemeClr val="tx1"/>
                </a:solidFill>
                <a:effectLst/>
                <a:uLnTx/>
                <a:uFillTx/>
                <a:ea typeface="+mn-ea"/>
                <a:cs typeface="+mn-cs"/>
              </a:endParaRPr>
            </a:p>
          </p:txBody>
        </p:sp>
        <p:grpSp>
          <p:nvGrpSpPr>
            <p:cNvPr id="24" name="Graphic 22">
              <a:extLst>
                <a:ext uri="{FF2B5EF4-FFF2-40B4-BE49-F238E27FC236}">
                  <a16:creationId xmlns:a16="http://schemas.microsoft.com/office/drawing/2014/main" id="{0FEE59C3-4F2F-5533-C703-5CAF09C18C87}"/>
                </a:ext>
              </a:extLst>
            </p:cNvPr>
            <p:cNvGrpSpPr>
              <a:grpSpLocks noChangeAspect="1"/>
            </p:cNvGrpSpPr>
            <p:nvPr/>
          </p:nvGrpSpPr>
          <p:grpSpPr>
            <a:xfrm rot="10800000">
              <a:off x="4743808" y="2258055"/>
              <a:ext cx="452601" cy="280137"/>
              <a:chOff x="5779598" y="4029280"/>
              <a:chExt cx="1256779" cy="797936"/>
            </a:xfrm>
            <a:solidFill>
              <a:schemeClr val="tx2"/>
            </a:solidFill>
          </p:grpSpPr>
          <p:sp>
            <p:nvSpPr>
              <p:cNvPr id="25" name="Freeform: Shape 24">
                <a:extLst>
                  <a:ext uri="{FF2B5EF4-FFF2-40B4-BE49-F238E27FC236}">
                    <a16:creationId xmlns:a16="http://schemas.microsoft.com/office/drawing/2014/main" id="{870B9118-B9D6-607A-0DD4-DA8E7A5E355D}"/>
                  </a:ext>
                </a:extLst>
              </p:cNvPr>
              <p:cNvSpPr/>
              <p:nvPr/>
            </p:nvSpPr>
            <p:spPr>
              <a:xfrm>
                <a:off x="6457566" y="4029280"/>
                <a:ext cx="578811" cy="797936"/>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sp>
            <p:nvSpPr>
              <p:cNvPr id="26" name="Freeform: Shape 25">
                <a:extLst>
                  <a:ext uri="{FF2B5EF4-FFF2-40B4-BE49-F238E27FC236}">
                    <a16:creationId xmlns:a16="http://schemas.microsoft.com/office/drawing/2014/main" id="{5C73EA64-3D51-805A-8261-BC8AC04F6981}"/>
                  </a:ext>
                </a:extLst>
              </p:cNvPr>
              <p:cNvSpPr/>
              <p:nvPr/>
            </p:nvSpPr>
            <p:spPr>
              <a:xfrm>
                <a:off x="5779598" y="4029280"/>
                <a:ext cx="578867" cy="797936"/>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grpSp>
      </p:grpSp>
      <p:sp>
        <p:nvSpPr>
          <p:cNvPr id="31" name="TextBox 30">
            <a:extLst>
              <a:ext uri="{FF2B5EF4-FFF2-40B4-BE49-F238E27FC236}">
                <a16:creationId xmlns:a16="http://schemas.microsoft.com/office/drawing/2014/main" id="{7E73CE49-9788-0FD4-FC1F-825A5BD3EAE8}"/>
              </a:ext>
            </a:extLst>
          </p:cNvPr>
          <p:cNvSpPr txBox="1"/>
          <p:nvPr/>
        </p:nvSpPr>
        <p:spPr>
          <a:xfrm>
            <a:off x="4957669" y="325826"/>
            <a:ext cx="6519231" cy="515719"/>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050" b="1" dirty="0">
                <a:solidFill>
                  <a:prstClr val="black"/>
                </a:solidFill>
                <a:latin typeface="Barlow" panose="00000500000000000000" pitchFamily="2" charset="0"/>
              </a:rPr>
              <a:t>If AI is able to successfully automate the more manual, time-intensive tasks involved in the role of the Chartered Accountant, in which ways do you think accountants can most effectively add value to businesses and clients? </a:t>
            </a:r>
          </a:p>
        </p:txBody>
      </p:sp>
      <p:grpSp>
        <p:nvGrpSpPr>
          <p:cNvPr id="32" name="Group 31">
            <a:extLst>
              <a:ext uri="{FF2B5EF4-FFF2-40B4-BE49-F238E27FC236}">
                <a16:creationId xmlns:a16="http://schemas.microsoft.com/office/drawing/2014/main" id="{33DCCE00-D099-FA61-E5F9-50FEF13D96B4}"/>
              </a:ext>
            </a:extLst>
          </p:cNvPr>
          <p:cNvGrpSpPr/>
          <p:nvPr/>
        </p:nvGrpSpPr>
        <p:grpSpPr>
          <a:xfrm>
            <a:off x="4957669" y="1715288"/>
            <a:ext cx="4782532" cy="701806"/>
            <a:chOff x="4743808" y="2077086"/>
            <a:chExt cx="4782532" cy="701806"/>
          </a:xfrm>
        </p:grpSpPr>
        <p:sp>
          <p:nvSpPr>
            <p:cNvPr id="39" name="Text Placeholder 5">
              <a:extLst>
                <a:ext uri="{FF2B5EF4-FFF2-40B4-BE49-F238E27FC236}">
                  <a16:creationId xmlns:a16="http://schemas.microsoft.com/office/drawing/2014/main" id="{8CD9C1FF-7D69-2CBE-8469-53CBB3706479}"/>
                </a:ext>
              </a:extLst>
            </p:cNvPr>
            <p:cNvSpPr txBox="1">
              <a:spLocks/>
            </p:cNvSpPr>
            <p:nvPr/>
          </p:nvSpPr>
          <p:spPr>
            <a:xfrm>
              <a:off x="4987943" y="2127926"/>
              <a:ext cx="4538397" cy="650966"/>
            </a:xfrm>
            <a:prstGeom prst="rect">
              <a:avLst/>
            </a:prstGeom>
            <a:noFill/>
          </p:spPr>
          <p:txBody>
            <a:bodyPr vert="horz" wrap="square" lIns="283500" tIns="14175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71057" rtl="0" eaLnBrk="1" fontAlgn="auto" latinLnBrk="0" hangingPunct="1">
                <a:lnSpc>
                  <a:spcPct val="100000"/>
                </a:lnSpc>
                <a:spcBef>
                  <a:spcPts val="572"/>
                </a:spcBef>
                <a:spcAft>
                  <a:spcPts val="572"/>
                </a:spcAft>
                <a:buClrTx/>
                <a:buSzTx/>
                <a:buFont typeface="HelveticaNeueLT Std Lt Cn" panose="020B0406020202030204" pitchFamily="34" charset="0"/>
                <a:buNone/>
                <a:tabLst/>
                <a:defRPr/>
              </a:pPr>
              <a:r>
                <a:rPr kumimoji="0" lang="en-GB" sz="1100" b="0" i="0" u="none" strike="noStrike" kern="1200" cap="none" spc="0" normalizeH="0" baseline="0" noProof="0" dirty="0">
                  <a:ln>
                    <a:noFill/>
                  </a:ln>
                  <a:solidFill>
                    <a:schemeClr val="tx1"/>
                  </a:solidFill>
                  <a:effectLst/>
                  <a:uLnTx/>
                  <a:uFillTx/>
                  <a:ea typeface="+mn-ea"/>
                  <a:cs typeface="+mn-cs"/>
                </a:rPr>
                <a:t>Advisory and business partnering will become more prevalent. Accountants will work closely with leadership to shape and influence business strategy, investment decisions, and initiatives</a:t>
              </a:r>
              <a:endParaRPr kumimoji="0" lang="en-GB" sz="1100" b="1" i="0" u="none" strike="noStrike" kern="1200" cap="none" spc="0" normalizeH="0" baseline="0" noProof="0" dirty="0">
                <a:ln>
                  <a:noFill/>
                </a:ln>
                <a:solidFill>
                  <a:schemeClr val="tx1"/>
                </a:solidFill>
                <a:effectLst/>
                <a:uLnTx/>
                <a:uFillTx/>
                <a:ea typeface="+mn-ea"/>
                <a:cs typeface="+mn-cs"/>
              </a:endParaRPr>
            </a:p>
          </p:txBody>
        </p:sp>
        <p:grpSp>
          <p:nvGrpSpPr>
            <p:cNvPr id="40" name="Graphic 22">
              <a:extLst>
                <a:ext uri="{FF2B5EF4-FFF2-40B4-BE49-F238E27FC236}">
                  <a16:creationId xmlns:a16="http://schemas.microsoft.com/office/drawing/2014/main" id="{B00DC9B4-DD1D-5512-E596-3A22DBA7DC9E}"/>
                </a:ext>
              </a:extLst>
            </p:cNvPr>
            <p:cNvGrpSpPr>
              <a:grpSpLocks noChangeAspect="1"/>
            </p:cNvGrpSpPr>
            <p:nvPr/>
          </p:nvGrpSpPr>
          <p:grpSpPr>
            <a:xfrm rot="10800000">
              <a:off x="4743808" y="2077086"/>
              <a:ext cx="452601" cy="280139"/>
              <a:chOff x="5779598" y="4544769"/>
              <a:chExt cx="1256779" cy="797946"/>
            </a:xfrm>
            <a:solidFill>
              <a:schemeClr val="tx2"/>
            </a:solidFill>
          </p:grpSpPr>
          <p:sp>
            <p:nvSpPr>
              <p:cNvPr id="41" name="Freeform: Shape 40">
                <a:extLst>
                  <a:ext uri="{FF2B5EF4-FFF2-40B4-BE49-F238E27FC236}">
                    <a16:creationId xmlns:a16="http://schemas.microsoft.com/office/drawing/2014/main" id="{AD12B145-6006-2C9D-D6E7-8FC8E2B21EDE}"/>
                  </a:ext>
                </a:extLst>
              </p:cNvPr>
              <p:cNvSpPr/>
              <p:nvPr/>
            </p:nvSpPr>
            <p:spPr>
              <a:xfrm>
                <a:off x="6457566" y="4544769"/>
                <a:ext cx="578811" cy="797935"/>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sp>
            <p:nvSpPr>
              <p:cNvPr id="42" name="Freeform: Shape 41">
                <a:extLst>
                  <a:ext uri="{FF2B5EF4-FFF2-40B4-BE49-F238E27FC236}">
                    <a16:creationId xmlns:a16="http://schemas.microsoft.com/office/drawing/2014/main" id="{210B1F46-6359-F0A8-8CB1-6BCCF4D00002}"/>
                  </a:ext>
                </a:extLst>
              </p:cNvPr>
              <p:cNvSpPr/>
              <p:nvPr/>
            </p:nvSpPr>
            <p:spPr>
              <a:xfrm>
                <a:off x="5779598" y="4544778"/>
                <a:ext cx="578867" cy="7979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grpSp>
      </p:grpSp>
      <p:grpSp>
        <p:nvGrpSpPr>
          <p:cNvPr id="43" name="Group 42">
            <a:extLst>
              <a:ext uri="{FF2B5EF4-FFF2-40B4-BE49-F238E27FC236}">
                <a16:creationId xmlns:a16="http://schemas.microsoft.com/office/drawing/2014/main" id="{929FB25C-7253-76F8-A258-53B5CCA5BFBF}"/>
              </a:ext>
            </a:extLst>
          </p:cNvPr>
          <p:cNvGrpSpPr/>
          <p:nvPr/>
        </p:nvGrpSpPr>
        <p:grpSpPr>
          <a:xfrm>
            <a:off x="4957669" y="2628959"/>
            <a:ext cx="4782534" cy="701812"/>
            <a:chOff x="4743808" y="2258055"/>
            <a:chExt cx="4782534" cy="701812"/>
          </a:xfrm>
        </p:grpSpPr>
        <p:sp>
          <p:nvSpPr>
            <p:cNvPr id="44" name="Text Placeholder 5">
              <a:extLst>
                <a:ext uri="{FF2B5EF4-FFF2-40B4-BE49-F238E27FC236}">
                  <a16:creationId xmlns:a16="http://schemas.microsoft.com/office/drawing/2014/main" id="{8B67CB54-0DAB-EE66-4BE7-5DA1E8A0EA15}"/>
                </a:ext>
              </a:extLst>
            </p:cNvPr>
            <p:cNvSpPr txBox="1">
              <a:spLocks/>
            </p:cNvSpPr>
            <p:nvPr/>
          </p:nvSpPr>
          <p:spPr>
            <a:xfrm>
              <a:off x="4987943" y="2308901"/>
              <a:ext cx="4538399" cy="650966"/>
            </a:xfrm>
            <a:prstGeom prst="rect">
              <a:avLst/>
            </a:prstGeom>
            <a:noFill/>
          </p:spPr>
          <p:txBody>
            <a:bodyPr vert="horz" wrap="square" lIns="283500" tIns="14175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71057" rtl="0" eaLnBrk="1" fontAlgn="auto" latinLnBrk="0" hangingPunct="1">
                <a:lnSpc>
                  <a:spcPct val="100000"/>
                </a:lnSpc>
                <a:spcBef>
                  <a:spcPts val="572"/>
                </a:spcBef>
                <a:spcAft>
                  <a:spcPts val="572"/>
                </a:spcAft>
                <a:buClrTx/>
                <a:buSzTx/>
                <a:buFont typeface="HelveticaNeueLT Std Lt Cn" panose="020B0406020202030204" pitchFamily="34" charset="0"/>
                <a:buNone/>
                <a:tabLst/>
                <a:defRPr/>
              </a:pPr>
              <a:r>
                <a:rPr kumimoji="0" lang="en-GB" sz="1100" b="0" i="0" u="none" strike="noStrike" kern="1200" cap="none" spc="0" normalizeH="0" baseline="0" noProof="0" dirty="0">
                  <a:ln>
                    <a:noFill/>
                  </a:ln>
                  <a:solidFill>
                    <a:schemeClr val="tx1"/>
                  </a:solidFill>
                  <a:effectLst/>
                  <a:uLnTx/>
                  <a:uFillTx/>
                  <a:ea typeface="+mn-ea"/>
                  <a:cs typeface="+mn-cs"/>
                </a:rPr>
                <a:t>Accountants can use their expertise in complex problem-solving, particularly in scenarios that involve ambiguity or multifaceted issues, where human judgment is crucial.</a:t>
              </a:r>
              <a:endParaRPr kumimoji="0" lang="en-GB" sz="1100" b="1" i="0" u="none" strike="noStrike" kern="1200" cap="none" spc="0" normalizeH="0" baseline="0" noProof="0" dirty="0">
                <a:ln>
                  <a:noFill/>
                </a:ln>
                <a:solidFill>
                  <a:schemeClr val="tx1"/>
                </a:solidFill>
                <a:effectLst/>
                <a:uLnTx/>
                <a:uFillTx/>
                <a:ea typeface="+mn-ea"/>
                <a:cs typeface="+mn-cs"/>
              </a:endParaRPr>
            </a:p>
          </p:txBody>
        </p:sp>
        <p:grpSp>
          <p:nvGrpSpPr>
            <p:cNvPr id="45" name="Graphic 22">
              <a:extLst>
                <a:ext uri="{FF2B5EF4-FFF2-40B4-BE49-F238E27FC236}">
                  <a16:creationId xmlns:a16="http://schemas.microsoft.com/office/drawing/2014/main" id="{D2103AFD-A0D1-4A8E-B87E-804321B93532}"/>
                </a:ext>
              </a:extLst>
            </p:cNvPr>
            <p:cNvGrpSpPr>
              <a:grpSpLocks noChangeAspect="1"/>
            </p:cNvGrpSpPr>
            <p:nvPr/>
          </p:nvGrpSpPr>
          <p:grpSpPr>
            <a:xfrm rot="10800000">
              <a:off x="4743808" y="2258055"/>
              <a:ext cx="452601" cy="280137"/>
              <a:chOff x="5779598" y="4029280"/>
              <a:chExt cx="1256779" cy="797936"/>
            </a:xfrm>
            <a:solidFill>
              <a:schemeClr val="tx2"/>
            </a:solidFill>
          </p:grpSpPr>
          <p:sp>
            <p:nvSpPr>
              <p:cNvPr id="46" name="Freeform: Shape 45">
                <a:extLst>
                  <a:ext uri="{FF2B5EF4-FFF2-40B4-BE49-F238E27FC236}">
                    <a16:creationId xmlns:a16="http://schemas.microsoft.com/office/drawing/2014/main" id="{A6425132-2AA3-9603-E73B-85CF865A9D2A}"/>
                  </a:ext>
                </a:extLst>
              </p:cNvPr>
              <p:cNvSpPr/>
              <p:nvPr/>
            </p:nvSpPr>
            <p:spPr>
              <a:xfrm>
                <a:off x="6457566" y="4029280"/>
                <a:ext cx="578811" cy="797936"/>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sp>
            <p:nvSpPr>
              <p:cNvPr id="47" name="Freeform: Shape 46">
                <a:extLst>
                  <a:ext uri="{FF2B5EF4-FFF2-40B4-BE49-F238E27FC236}">
                    <a16:creationId xmlns:a16="http://schemas.microsoft.com/office/drawing/2014/main" id="{1F9C5981-C1AD-B762-7569-D1437E408262}"/>
                  </a:ext>
                </a:extLst>
              </p:cNvPr>
              <p:cNvSpPr/>
              <p:nvPr/>
            </p:nvSpPr>
            <p:spPr>
              <a:xfrm>
                <a:off x="5779598" y="4029280"/>
                <a:ext cx="578867" cy="797936"/>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400" b="0" i="0" u="none" strike="noStrike" kern="0" cap="none" spc="0" normalizeH="0" baseline="0" noProof="0">
                  <a:ln>
                    <a:noFill/>
                  </a:ln>
                  <a:effectLst/>
                  <a:uLnTx/>
                  <a:uFillTx/>
                </a:endParaRPr>
              </a:p>
            </p:txBody>
          </p:sp>
        </p:grpSp>
      </p:grpSp>
      <p:graphicFrame>
        <p:nvGraphicFramePr>
          <p:cNvPr id="48" name="Chart 47">
            <a:extLst>
              <a:ext uri="{FF2B5EF4-FFF2-40B4-BE49-F238E27FC236}">
                <a16:creationId xmlns:a16="http://schemas.microsoft.com/office/drawing/2014/main" id="{31BA5A4C-55A6-F4CD-CB12-2F12CA19E86A}"/>
              </a:ext>
            </a:extLst>
          </p:cNvPr>
          <p:cNvGraphicFramePr/>
          <p:nvPr>
            <p:extLst>
              <p:ext uri="{D42A27DB-BD31-4B8C-83A1-F6EECF244321}">
                <p14:modId xmlns:p14="http://schemas.microsoft.com/office/powerpoint/2010/main" val="2238960236"/>
              </p:ext>
            </p:extLst>
          </p:nvPr>
        </p:nvGraphicFramePr>
        <p:xfrm>
          <a:off x="9905579" y="1173362"/>
          <a:ext cx="2045109" cy="2803246"/>
        </p:xfrm>
        <a:graphic>
          <a:graphicData uri="http://schemas.openxmlformats.org/drawingml/2006/chart">
            <c:chart xmlns:c="http://schemas.openxmlformats.org/drawingml/2006/chart" xmlns:r="http://schemas.openxmlformats.org/officeDocument/2006/relationships" r:id="rId3"/>
          </a:graphicData>
        </a:graphic>
      </p:graphicFrame>
      <p:cxnSp>
        <p:nvCxnSpPr>
          <p:cNvPr id="52" name="Straight Arrow Connector 51">
            <a:extLst>
              <a:ext uri="{FF2B5EF4-FFF2-40B4-BE49-F238E27FC236}">
                <a16:creationId xmlns:a16="http://schemas.microsoft.com/office/drawing/2014/main" id="{73CBEE91-F700-6A4A-634A-6C6DCA607498}"/>
              </a:ext>
            </a:extLst>
          </p:cNvPr>
          <p:cNvCxnSpPr/>
          <p:nvPr/>
        </p:nvCxnSpPr>
        <p:spPr>
          <a:xfrm>
            <a:off x="9740201" y="2909097"/>
            <a:ext cx="3089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048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283172C-A832-A130-95DE-6B6A2E5FD0F8}"/>
              </a:ext>
            </a:extLst>
          </p:cNvPr>
          <p:cNvSpPr>
            <a:spLocks noGrp="1"/>
          </p:cNvSpPr>
          <p:nvPr>
            <p:ph type="title"/>
          </p:nvPr>
        </p:nvSpPr>
        <p:spPr>
          <a:xfrm>
            <a:off x="456896" y="1358900"/>
            <a:ext cx="5921375" cy="715963"/>
          </a:xfrm>
        </p:spPr>
        <p:txBody>
          <a:bodyPr>
            <a:noAutofit/>
          </a:bodyPr>
          <a:lstStyle/>
          <a:p>
            <a:pPr>
              <a:lnSpc>
                <a:spcPts val="9600"/>
              </a:lnSpc>
            </a:pPr>
            <a:r>
              <a:rPr lang="en-GB" sz="9600" dirty="0"/>
              <a:t>THANK </a:t>
            </a:r>
            <a:br>
              <a:rPr lang="en-GB" sz="9600" dirty="0"/>
            </a:br>
            <a:r>
              <a:rPr lang="en-GB" sz="9600" dirty="0"/>
              <a:t>YOU</a:t>
            </a:r>
          </a:p>
        </p:txBody>
      </p:sp>
      <p:sp>
        <p:nvSpPr>
          <p:cNvPr id="3" name="Triangle">
            <a:extLst>
              <a:ext uri="{FF2B5EF4-FFF2-40B4-BE49-F238E27FC236}">
                <a16:creationId xmlns:a16="http://schemas.microsoft.com/office/drawing/2014/main" id="{782C7F1D-FAE5-2571-7371-F778BBAA1819}"/>
              </a:ext>
              <a:ext uri="{C183D7F6-B498-43B3-948B-1728B52AA6E4}">
                <adec:decorative xmlns:adec="http://schemas.microsoft.com/office/drawing/2017/decorative" val="1"/>
              </a:ext>
            </a:extLst>
          </p:cNvPr>
          <p:cNvSpPr/>
          <p:nvPr/>
        </p:nvSpPr>
        <p:spPr>
          <a:xfrm rot="16200000">
            <a:off x="8763000" y="3429000"/>
            <a:ext cx="3429000" cy="342900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16" name="Parallelogram 1">
            <a:extLst>
              <a:ext uri="{FF2B5EF4-FFF2-40B4-BE49-F238E27FC236}">
                <a16:creationId xmlns:a16="http://schemas.microsoft.com/office/drawing/2014/main" id="{6A9256A1-5497-7BFC-A417-9F3E95609751}"/>
              </a:ext>
              <a:ext uri="{C183D7F6-B498-43B3-948B-1728B52AA6E4}">
                <adec:decorative xmlns:adec="http://schemas.microsoft.com/office/drawing/2017/decorative" val="1"/>
              </a:ext>
            </a:extLst>
          </p:cNvPr>
          <p:cNvSpPr/>
          <p:nvPr/>
        </p:nvSpPr>
        <p:spPr>
          <a:xfrm rot="8100000">
            <a:off x="6193331" y="446791"/>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15" name="Parallelogram 2">
            <a:extLst>
              <a:ext uri="{FF2B5EF4-FFF2-40B4-BE49-F238E27FC236}">
                <a16:creationId xmlns:a16="http://schemas.microsoft.com/office/drawing/2014/main" id="{353BA329-9F00-C0FE-FF7A-D00168B9A144}"/>
              </a:ext>
              <a:ext uri="{C183D7F6-B498-43B3-948B-1728B52AA6E4}">
                <adec:decorative xmlns:adec="http://schemas.microsoft.com/office/drawing/2017/decorative" val="1"/>
              </a:ext>
            </a:extLst>
          </p:cNvPr>
          <p:cNvSpPr/>
          <p:nvPr/>
        </p:nvSpPr>
        <p:spPr>
          <a:xfrm rot="8100000">
            <a:off x="8065079" y="5561714"/>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pic>
        <p:nvPicPr>
          <p:cNvPr id="2" name="Ipsos Logo">
            <a:extLst>
              <a:ext uri="{FF2B5EF4-FFF2-40B4-BE49-F238E27FC236}">
                <a16:creationId xmlns:a16="http://schemas.microsoft.com/office/drawing/2014/main" id="{5D76E087-EDBD-CB8F-DD4F-4118033B259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4" name="Rectangle 3">
            <a:extLst>
              <a:ext uri="{FF2B5EF4-FFF2-40B4-BE49-F238E27FC236}">
                <a16:creationId xmlns:a16="http://schemas.microsoft.com/office/drawing/2014/main" id="{201D1777-3BB9-549E-5950-8FC1AC1DC3DA}"/>
              </a:ext>
            </a:extLst>
          </p:cNvPr>
          <p:cNvSpPr/>
          <p:nvPr/>
        </p:nvSpPr>
        <p:spPr>
          <a:xfrm>
            <a:off x="569168" y="4034142"/>
            <a:ext cx="2313992" cy="1240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1200" dirty="0">
                <a:solidFill>
                  <a:schemeClr val="bg1"/>
                </a:solidFill>
              </a:rPr>
              <a:t>Alex Russell</a:t>
            </a:r>
          </a:p>
          <a:p>
            <a:pPr algn="l">
              <a:lnSpc>
                <a:spcPct val="115000"/>
              </a:lnSpc>
              <a:spcBef>
                <a:spcPts val="400"/>
              </a:spcBef>
              <a:spcAft>
                <a:spcPts val="400"/>
              </a:spcAft>
            </a:pPr>
            <a:r>
              <a:rPr lang="en-GB" sz="1200" dirty="0">
                <a:solidFill>
                  <a:schemeClr val="bg1"/>
                </a:solidFill>
              </a:rPr>
              <a:t>Associate Director, Ipsos UK</a:t>
            </a:r>
          </a:p>
          <a:p>
            <a:pPr algn="l">
              <a:lnSpc>
                <a:spcPct val="115000"/>
              </a:lnSpc>
              <a:spcBef>
                <a:spcPts val="400"/>
              </a:spcBef>
              <a:spcAft>
                <a:spcPts val="400"/>
              </a:spcAft>
            </a:pPr>
            <a:r>
              <a:rPr lang="en-GB" sz="1200" dirty="0">
                <a:solidFill>
                  <a:schemeClr val="bg1"/>
                </a:solidFill>
              </a:rPr>
              <a:t>alex.russell@ipsos.com</a:t>
            </a:r>
          </a:p>
        </p:txBody>
      </p:sp>
    </p:spTree>
    <p:extLst>
      <p:ext uri="{BB962C8B-B14F-4D97-AF65-F5344CB8AC3E}">
        <p14:creationId xmlns:p14="http://schemas.microsoft.com/office/powerpoint/2010/main" val="415328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9EA49-82D2-D724-DD5F-600484941EFE}"/>
            </a:ext>
          </a:extLst>
        </p:cNvPr>
        <p:cNvGrpSpPr/>
        <p:nvPr/>
      </p:nvGrpSpPr>
      <p:grpSpPr>
        <a:xfrm>
          <a:off x="0" y="0"/>
          <a:ext cx="0" cy="0"/>
          <a:chOff x="0" y="0"/>
          <a:chExt cx="0" cy="0"/>
        </a:xfrm>
      </p:grpSpPr>
      <p:sp>
        <p:nvSpPr>
          <p:cNvPr id="2" name="Background Box">
            <a:extLst>
              <a:ext uri="{FF2B5EF4-FFF2-40B4-BE49-F238E27FC236}">
                <a16:creationId xmlns:a16="http://schemas.microsoft.com/office/drawing/2014/main" id="{D18C40E7-CE1D-383E-4266-A21E1BA2E8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4" name="Title">
            <a:extLst>
              <a:ext uri="{FF2B5EF4-FFF2-40B4-BE49-F238E27FC236}">
                <a16:creationId xmlns:a16="http://schemas.microsoft.com/office/drawing/2014/main" id="{5A6CC5C6-5C82-19F3-4435-73A28BCFADAE}"/>
              </a:ext>
            </a:extLst>
          </p:cNvPr>
          <p:cNvSpPr>
            <a:spLocks noGrp="1"/>
          </p:cNvSpPr>
          <p:nvPr>
            <p:ph type="title"/>
          </p:nvPr>
        </p:nvSpPr>
        <p:spPr>
          <a:xfrm>
            <a:off x="514054" y="662033"/>
            <a:ext cx="2451100" cy="715963"/>
          </a:xfrm>
        </p:spPr>
        <p:txBody>
          <a:bodyPr/>
          <a:lstStyle/>
          <a:p>
            <a:pPr lvl="0" algn="ctr"/>
            <a:r>
              <a:rPr lang="en-GB"/>
              <a:t>Methodology</a:t>
            </a:r>
            <a:endParaRPr lang="en-GB" noProof="0"/>
          </a:p>
        </p:txBody>
      </p:sp>
      <p:grpSp>
        <p:nvGrpSpPr>
          <p:cNvPr id="3" name="Group 2">
            <a:extLst>
              <a:ext uri="{FF2B5EF4-FFF2-40B4-BE49-F238E27FC236}">
                <a16:creationId xmlns:a16="http://schemas.microsoft.com/office/drawing/2014/main" id="{F424E3F8-8A4C-6365-0578-214EB5F9D162}"/>
              </a:ext>
            </a:extLst>
          </p:cNvPr>
          <p:cNvGrpSpPr/>
          <p:nvPr/>
        </p:nvGrpSpPr>
        <p:grpSpPr>
          <a:xfrm>
            <a:off x="3791034" y="1195433"/>
            <a:ext cx="911022" cy="899999"/>
            <a:chOff x="3598800" y="989511"/>
            <a:chExt cx="1066602" cy="1053696"/>
          </a:xfrm>
        </p:grpSpPr>
        <p:sp>
          <p:nvSpPr>
            <p:cNvPr id="15" name="Oval 14">
              <a:extLst>
                <a:ext uri="{FF2B5EF4-FFF2-40B4-BE49-F238E27FC236}">
                  <a16:creationId xmlns:a16="http://schemas.microsoft.com/office/drawing/2014/main" id="{2196AC59-0598-421F-6DA2-57236489F5E0}"/>
                </a:ext>
              </a:extLst>
            </p:cNvPr>
            <p:cNvSpPr/>
            <p:nvPr/>
          </p:nvSpPr>
          <p:spPr>
            <a:xfrm>
              <a:off x="3598800" y="989511"/>
              <a:ext cx="1066602" cy="1053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en-GB" sz="3900" b="1">
                <a:solidFill>
                  <a:schemeClr val="bg1"/>
                </a:solidFill>
                <a:latin typeface="Trebuchet MS" panose="020B0603020202020204" pitchFamily="34" charset="0"/>
              </a:endParaRPr>
            </a:p>
          </p:txBody>
        </p:sp>
        <p:grpSp>
          <p:nvGrpSpPr>
            <p:cNvPr id="17" name="Group 16">
              <a:extLst>
                <a:ext uri="{FF2B5EF4-FFF2-40B4-BE49-F238E27FC236}">
                  <a16:creationId xmlns:a16="http://schemas.microsoft.com/office/drawing/2014/main" id="{9F3B83E1-9013-C3F0-179D-5F418BA34175}"/>
                </a:ext>
              </a:extLst>
            </p:cNvPr>
            <p:cNvGrpSpPr/>
            <p:nvPr/>
          </p:nvGrpSpPr>
          <p:grpSpPr>
            <a:xfrm>
              <a:off x="3845558" y="1232289"/>
              <a:ext cx="580868" cy="568157"/>
              <a:chOff x="7720013" y="5470526"/>
              <a:chExt cx="725488" cy="709613"/>
            </a:xfrm>
            <a:solidFill>
              <a:schemeClr val="bg1"/>
            </a:solidFill>
          </p:grpSpPr>
          <p:sp>
            <p:nvSpPr>
              <p:cNvPr id="18" name="Freeform 81">
                <a:extLst>
                  <a:ext uri="{FF2B5EF4-FFF2-40B4-BE49-F238E27FC236}">
                    <a16:creationId xmlns:a16="http://schemas.microsoft.com/office/drawing/2014/main" id="{583366CD-0455-E71D-9B5C-258FEC756A35}"/>
                  </a:ext>
                </a:extLst>
              </p:cNvPr>
              <p:cNvSpPr>
                <a:spLocks/>
              </p:cNvSpPr>
              <p:nvPr/>
            </p:nvSpPr>
            <p:spPr bwMode="auto">
              <a:xfrm>
                <a:off x="7821613" y="5594351"/>
                <a:ext cx="131763" cy="58738"/>
              </a:xfrm>
              <a:custGeom>
                <a:avLst/>
                <a:gdLst>
                  <a:gd name="T0" fmla="*/ 83 w 83"/>
                  <a:gd name="T1" fmla="*/ 0 h 37"/>
                  <a:gd name="T2" fmla="*/ 54 w 83"/>
                  <a:gd name="T3" fmla="*/ 0 h 37"/>
                  <a:gd name="T4" fmla="*/ 54 w 83"/>
                  <a:gd name="T5" fmla="*/ 8 h 37"/>
                  <a:gd name="T6" fmla="*/ 30 w 83"/>
                  <a:gd name="T7" fmla="*/ 8 h 37"/>
                  <a:gd name="T8" fmla="*/ 30 w 83"/>
                  <a:gd name="T9" fmla="*/ 0 h 37"/>
                  <a:gd name="T10" fmla="*/ 0 w 83"/>
                  <a:gd name="T11" fmla="*/ 0 h 37"/>
                  <a:gd name="T12" fmla="*/ 0 w 83"/>
                  <a:gd name="T13" fmla="*/ 37 h 37"/>
                  <a:gd name="T14" fmla="*/ 83 w 83"/>
                  <a:gd name="T15" fmla="*/ 37 h 37"/>
                  <a:gd name="T16" fmla="*/ 83 w 83"/>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37">
                    <a:moveTo>
                      <a:pt x="83" y="0"/>
                    </a:moveTo>
                    <a:lnTo>
                      <a:pt x="54" y="0"/>
                    </a:lnTo>
                    <a:lnTo>
                      <a:pt x="54" y="8"/>
                    </a:lnTo>
                    <a:lnTo>
                      <a:pt x="30" y="8"/>
                    </a:lnTo>
                    <a:lnTo>
                      <a:pt x="30" y="0"/>
                    </a:lnTo>
                    <a:lnTo>
                      <a:pt x="0" y="0"/>
                    </a:lnTo>
                    <a:lnTo>
                      <a:pt x="0" y="37"/>
                    </a:lnTo>
                    <a:lnTo>
                      <a:pt x="83" y="37"/>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4B91EA98-EB59-63A9-4478-D1F4D833CAB1}"/>
                  </a:ext>
                </a:extLst>
              </p:cNvPr>
              <p:cNvSpPr>
                <a:spLocks/>
              </p:cNvSpPr>
              <p:nvPr/>
            </p:nvSpPr>
            <p:spPr bwMode="auto">
              <a:xfrm>
                <a:off x="8212138" y="5594351"/>
                <a:ext cx="131763" cy="58738"/>
              </a:xfrm>
              <a:custGeom>
                <a:avLst/>
                <a:gdLst>
                  <a:gd name="T0" fmla="*/ 83 w 83"/>
                  <a:gd name="T1" fmla="*/ 0 h 37"/>
                  <a:gd name="T2" fmla="*/ 53 w 83"/>
                  <a:gd name="T3" fmla="*/ 0 h 37"/>
                  <a:gd name="T4" fmla="*/ 53 w 83"/>
                  <a:gd name="T5" fmla="*/ 8 h 37"/>
                  <a:gd name="T6" fmla="*/ 29 w 83"/>
                  <a:gd name="T7" fmla="*/ 8 h 37"/>
                  <a:gd name="T8" fmla="*/ 29 w 83"/>
                  <a:gd name="T9" fmla="*/ 0 h 37"/>
                  <a:gd name="T10" fmla="*/ 0 w 83"/>
                  <a:gd name="T11" fmla="*/ 0 h 37"/>
                  <a:gd name="T12" fmla="*/ 0 w 83"/>
                  <a:gd name="T13" fmla="*/ 37 h 37"/>
                  <a:gd name="T14" fmla="*/ 83 w 83"/>
                  <a:gd name="T15" fmla="*/ 37 h 37"/>
                  <a:gd name="T16" fmla="*/ 83 w 83"/>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37">
                    <a:moveTo>
                      <a:pt x="83" y="0"/>
                    </a:moveTo>
                    <a:lnTo>
                      <a:pt x="53" y="0"/>
                    </a:lnTo>
                    <a:lnTo>
                      <a:pt x="53" y="8"/>
                    </a:lnTo>
                    <a:lnTo>
                      <a:pt x="29" y="8"/>
                    </a:lnTo>
                    <a:lnTo>
                      <a:pt x="29" y="0"/>
                    </a:lnTo>
                    <a:lnTo>
                      <a:pt x="0" y="0"/>
                    </a:lnTo>
                    <a:lnTo>
                      <a:pt x="0" y="37"/>
                    </a:lnTo>
                    <a:lnTo>
                      <a:pt x="83" y="37"/>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F2B27AA3-C7C8-7592-5A22-70A93822FFBB}"/>
                  </a:ext>
                </a:extLst>
              </p:cNvPr>
              <p:cNvSpPr>
                <a:spLocks noEditPoints="1"/>
              </p:cNvSpPr>
              <p:nvPr/>
            </p:nvSpPr>
            <p:spPr bwMode="auto">
              <a:xfrm>
                <a:off x="7720013" y="5470526"/>
                <a:ext cx="725488" cy="709613"/>
              </a:xfrm>
              <a:custGeom>
                <a:avLst/>
                <a:gdLst>
                  <a:gd name="T0" fmla="*/ 157 w 171"/>
                  <a:gd name="T1" fmla="*/ 16 h 167"/>
                  <a:gd name="T2" fmla="*/ 147 w 171"/>
                  <a:gd name="T3" fmla="*/ 16 h 167"/>
                  <a:gd name="T4" fmla="*/ 147 w 171"/>
                  <a:gd name="T5" fmla="*/ 9 h 167"/>
                  <a:gd name="T6" fmla="*/ 137 w 171"/>
                  <a:gd name="T7" fmla="*/ 0 h 167"/>
                  <a:gd name="T8" fmla="*/ 125 w 171"/>
                  <a:gd name="T9" fmla="*/ 0 h 167"/>
                  <a:gd name="T10" fmla="*/ 116 w 171"/>
                  <a:gd name="T11" fmla="*/ 9 h 167"/>
                  <a:gd name="T12" fmla="*/ 116 w 171"/>
                  <a:gd name="T13" fmla="*/ 16 h 167"/>
                  <a:gd name="T14" fmla="*/ 55 w 171"/>
                  <a:gd name="T15" fmla="*/ 16 h 167"/>
                  <a:gd name="T16" fmla="*/ 55 w 171"/>
                  <a:gd name="T17" fmla="*/ 9 h 167"/>
                  <a:gd name="T18" fmla="*/ 45 w 171"/>
                  <a:gd name="T19" fmla="*/ 0 h 167"/>
                  <a:gd name="T20" fmla="*/ 33 w 171"/>
                  <a:gd name="T21" fmla="*/ 0 h 167"/>
                  <a:gd name="T22" fmla="*/ 24 w 171"/>
                  <a:gd name="T23" fmla="*/ 9 h 167"/>
                  <a:gd name="T24" fmla="*/ 24 w 171"/>
                  <a:gd name="T25" fmla="*/ 16 h 167"/>
                  <a:gd name="T26" fmla="*/ 13 w 171"/>
                  <a:gd name="T27" fmla="*/ 16 h 167"/>
                  <a:gd name="T28" fmla="*/ 0 w 171"/>
                  <a:gd name="T29" fmla="*/ 29 h 167"/>
                  <a:gd name="T30" fmla="*/ 0 w 171"/>
                  <a:gd name="T31" fmla="*/ 153 h 167"/>
                  <a:gd name="T32" fmla="*/ 13 w 171"/>
                  <a:gd name="T33" fmla="*/ 167 h 167"/>
                  <a:gd name="T34" fmla="*/ 157 w 171"/>
                  <a:gd name="T35" fmla="*/ 167 h 167"/>
                  <a:gd name="T36" fmla="*/ 171 w 171"/>
                  <a:gd name="T37" fmla="*/ 153 h 167"/>
                  <a:gd name="T38" fmla="*/ 171 w 171"/>
                  <a:gd name="T39" fmla="*/ 29 h 167"/>
                  <a:gd name="T40" fmla="*/ 157 w 171"/>
                  <a:gd name="T41" fmla="*/ 16 h 167"/>
                  <a:gd name="T42" fmla="*/ 13 w 171"/>
                  <a:gd name="T43" fmla="*/ 27 h 167"/>
                  <a:gd name="T44" fmla="*/ 35 w 171"/>
                  <a:gd name="T45" fmla="*/ 27 h 167"/>
                  <a:gd name="T46" fmla="*/ 35 w 171"/>
                  <a:gd name="T47" fmla="*/ 11 h 167"/>
                  <a:gd name="T48" fmla="*/ 44 w 171"/>
                  <a:gd name="T49" fmla="*/ 11 h 167"/>
                  <a:gd name="T50" fmla="*/ 44 w 171"/>
                  <a:gd name="T51" fmla="*/ 27 h 167"/>
                  <a:gd name="T52" fmla="*/ 127 w 171"/>
                  <a:gd name="T53" fmla="*/ 27 h 167"/>
                  <a:gd name="T54" fmla="*/ 127 w 171"/>
                  <a:gd name="T55" fmla="*/ 11 h 167"/>
                  <a:gd name="T56" fmla="*/ 136 w 171"/>
                  <a:gd name="T57" fmla="*/ 11 h 167"/>
                  <a:gd name="T58" fmla="*/ 136 w 171"/>
                  <a:gd name="T59" fmla="*/ 27 h 167"/>
                  <a:gd name="T60" fmla="*/ 157 w 171"/>
                  <a:gd name="T61" fmla="*/ 27 h 167"/>
                  <a:gd name="T62" fmla="*/ 160 w 171"/>
                  <a:gd name="T63" fmla="*/ 29 h 167"/>
                  <a:gd name="T64" fmla="*/ 160 w 171"/>
                  <a:gd name="T65" fmla="*/ 48 h 167"/>
                  <a:gd name="T66" fmla="*/ 11 w 171"/>
                  <a:gd name="T67" fmla="*/ 48 h 167"/>
                  <a:gd name="T68" fmla="*/ 11 w 171"/>
                  <a:gd name="T69" fmla="*/ 29 h 167"/>
                  <a:gd name="T70" fmla="*/ 13 w 171"/>
                  <a:gd name="T71" fmla="*/ 27 h 167"/>
                  <a:gd name="T72" fmla="*/ 157 w 171"/>
                  <a:gd name="T73" fmla="*/ 156 h 167"/>
                  <a:gd name="T74" fmla="*/ 13 w 171"/>
                  <a:gd name="T75" fmla="*/ 156 h 167"/>
                  <a:gd name="T76" fmla="*/ 11 w 171"/>
                  <a:gd name="T77" fmla="*/ 153 h 167"/>
                  <a:gd name="T78" fmla="*/ 11 w 171"/>
                  <a:gd name="T79" fmla="*/ 59 h 167"/>
                  <a:gd name="T80" fmla="*/ 160 w 171"/>
                  <a:gd name="T81" fmla="*/ 59 h 167"/>
                  <a:gd name="T82" fmla="*/ 160 w 171"/>
                  <a:gd name="T83" fmla="*/ 153 h 167"/>
                  <a:gd name="T84" fmla="*/ 157 w 171"/>
                  <a:gd name="T85"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167">
                    <a:moveTo>
                      <a:pt x="157" y="16"/>
                    </a:moveTo>
                    <a:cubicBezTo>
                      <a:pt x="147" y="16"/>
                      <a:pt x="147" y="16"/>
                      <a:pt x="147" y="16"/>
                    </a:cubicBezTo>
                    <a:cubicBezTo>
                      <a:pt x="147" y="9"/>
                      <a:pt x="147" y="9"/>
                      <a:pt x="147" y="9"/>
                    </a:cubicBezTo>
                    <a:cubicBezTo>
                      <a:pt x="147" y="4"/>
                      <a:pt x="142" y="0"/>
                      <a:pt x="137" y="0"/>
                    </a:cubicBezTo>
                    <a:cubicBezTo>
                      <a:pt x="125" y="0"/>
                      <a:pt x="125" y="0"/>
                      <a:pt x="125" y="0"/>
                    </a:cubicBezTo>
                    <a:cubicBezTo>
                      <a:pt x="120" y="0"/>
                      <a:pt x="116" y="4"/>
                      <a:pt x="116" y="9"/>
                    </a:cubicBezTo>
                    <a:cubicBezTo>
                      <a:pt x="116" y="16"/>
                      <a:pt x="116" y="16"/>
                      <a:pt x="116" y="16"/>
                    </a:cubicBezTo>
                    <a:cubicBezTo>
                      <a:pt x="55" y="16"/>
                      <a:pt x="55" y="16"/>
                      <a:pt x="55" y="16"/>
                    </a:cubicBezTo>
                    <a:cubicBezTo>
                      <a:pt x="55" y="9"/>
                      <a:pt x="55" y="9"/>
                      <a:pt x="55" y="9"/>
                    </a:cubicBezTo>
                    <a:cubicBezTo>
                      <a:pt x="55" y="4"/>
                      <a:pt x="50" y="0"/>
                      <a:pt x="45" y="0"/>
                    </a:cubicBezTo>
                    <a:cubicBezTo>
                      <a:pt x="33" y="0"/>
                      <a:pt x="33" y="0"/>
                      <a:pt x="33" y="0"/>
                    </a:cubicBezTo>
                    <a:cubicBezTo>
                      <a:pt x="28" y="0"/>
                      <a:pt x="24" y="4"/>
                      <a:pt x="24" y="9"/>
                    </a:cubicBezTo>
                    <a:cubicBezTo>
                      <a:pt x="24" y="16"/>
                      <a:pt x="24" y="16"/>
                      <a:pt x="24" y="16"/>
                    </a:cubicBezTo>
                    <a:cubicBezTo>
                      <a:pt x="13" y="16"/>
                      <a:pt x="13" y="16"/>
                      <a:pt x="13" y="16"/>
                    </a:cubicBezTo>
                    <a:cubicBezTo>
                      <a:pt x="6" y="16"/>
                      <a:pt x="0" y="22"/>
                      <a:pt x="0" y="29"/>
                    </a:cubicBezTo>
                    <a:cubicBezTo>
                      <a:pt x="0" y="153"/>
                      <a:pt x="0" y="153"/>
                      <a:pt x="0" y="153"/>
                    </a:cubicBezTo>
                    <a:cubicBezTo>
                      <a:pt x="0" y="160"/>
                      <a:pt x="6" y="167"/>
                      <a:pt x="13" y="167"/>
                    </a:cubicBezTo>
                    <a:cubicBezTo>
                      <a:pt x="157" y="167"/>
                      <a:pt x="157" y="167"/>
                      <a:pt x="157" y="167"/>
                    </a:cubicBezTo>
                    <a:cubicBezTo>
                      <a:pt x="164" y="167"/>
                      <a:pt x="171" y="160"/>
                      <a:pt x="171" y="153"/>
                    </a:cubicBezTo>
                    <a:cubicBezTo>
                      <a:pt x="171" y="29"/>
                      <a:pt x="171" y="29"/>
                      <a:pt x="171" y="29"/>
                    </a:cubicBezTo>
                    <a:cubicBezTo>
                      <a:pt x="171" y="22"/>
                      <a:pt x="164" y="16"/>
                      <a:pt x="157" y="16"/>
                    </a:cubicBezTo>
                    <a:close/>
                    <a:moveTo>
                      <a:pt x="13" y="27"/>
                    </a:moveTo>
                    <a:cubicBezTo>
                      <a:pt x="35" y="27"/>
                      <a:pt x="35" y="27"/>
                      <a:pt x="35" y="27"/>
                    </a:cubicBezTo>
                    <a:cubicBezTo>
                      <a:pt x="35" y="11"/>
                      <a:pt x="35" y="11"/>
                      <a:pt x="35" y="11"/>
                    </a:cubicBezTo>
                    <a:cubicBezTo>
                      <a:pt x="44" y="11"/>
                      <a:pt x="44" y="11"/>
                      <a:pt x="44" y="11"/>
                    </a:cubicBezTo>
                    <a:cubicBezTo>
                      <a:pt x="44" y="27"/>
                      <a:pt x="44" y="27"/>
                      <a:pt x="44" y="27"/>
                    </a:cubicBezTo>
                    <a:cubicBezTo>
                      <a:pt x="127" y="27"/>
                      <a:pt x="127" y="27"/>
                      <a:pt x="127" y="27"/>
                    </a:cubicBezTo>
                    <a:cubicBezTo>
                      <a:pt x="127" y="11"/>
                      <a:pt x="127" y="11"/>
                      <a:pt x="127" y="11"/>
                    </a:cubicBezTo>
                    <a:cubicBezTo>
                      <a:pt x="136" y="11"/>
                      <a:pt x="136" y="11"/>
                      <a:pt x="136" y="11"/>
                    </a:cubicBezTo>
                    <a:cubicBezTo>
                      <a:pt x="136" y="27"/>
                      <a:pt x="136" y="27"/>
                      <a:pt x="136" y="27"/>
                    </a:cubicBezTo>
                    <a:cubicBezTo>
                      <a:pt x="157" y="27"/>
                      <a:pt x="157" y="27"/>
                      <a:pt x="157" y="27"/>
                    </a:cubicBezTo>
                    <a:cubicBezTo>
                      <a:pt x="158" y="27"/>
                      <a:pt x="160" y="28"/>
                      <a:pt x="160" y="29"/>
                    </a:cubicBezTo>
                    <a:cubicBezTo>
                      <a:pt x="160" y="48"/>
                      <a:pt x="160" y="48"/>
                      <a:pt x="160" y="48"/>
                    </a:cubicBezTo>
                    <a:cubicBezTo>
                      <a:pt x="11" y="48"/>
                      <a:pt x="11" y="48"/>
                      <a:pt x="11" y="48"/>
                    </a:cubicBezTo>
                    <a:cubicBezTo>
                      <a:pt x="11" y="29"/>
                      <a:pt x="11" y="29"/>
                      <a:pt x="11" y="29"/>
                    </a:cubicBezTo>
                    <a:cubicBezTo>
                      <a:pt x="11" y="28"/>
                      <a:pt x="12" y="27"/>
                      <a:pt x="13" y="27"/>
                    </a:cubicBezTo>
                    <a:close/>
                    <a:moveTo>
                      <a:pt x="157" y="156"/>
                    </a:moveTo>
                    <a:cubicBezTo>
                      <a:pt x="13" y="156"/>
                      <a:pt x="13" y="156"/>
                      <a:pt x="13" y="156"/>
                    </a:cubicBezTo>
                    <a:cubicBezTo>
                      <a:pt x="12" y="156"/>
                      <a:pt x="11" y="154"/>
                      <a:pt x="11" y="153"/>
                    </a:cubicBezTo>
                    <a:cubicBezTo>
                      <a:pt x="11" y="59"/>
                      <a:pt x="11" y="59"/>
                      <a:pt x="11" y="59"/>
                    </a:cubicBezTo>
                    <a:cubicBezTo>
                      <a:pt x="160" y="59"/>
                      <a:pt x="160" y="59"/>
                      <a:pt x="160" y="59"/>
                    </a:cubicBezTo>
                    <a:cubicBezTo>
                      <a:pt x="160" y="153"/>
                      <a:pt x="160" y="153"/>
                      <a:pt x="160" y="153"/>
                    </a:cubicBezTo>
                    <a:cubicBezTo>
                      <a:pt x="160" y="154"/>
                      <a:pt x="158" y="156"/>
                      <a:pt x="15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84">
                <a:extLst>
                  <a:ext uri="{FF2B5EF4-FFF2-40B4-BE49-F238E27FC236}">
                    <a16:creationId xmlns:a16="http://schemas.microsoft.com/office/drawing/2014/main" id="{8985EF2E-D334-54D7-94E3-1921D8A7FC57}"/>
                  </a:ext>
                </a:extLst>
              </p:cNvPr>
              <p:cNvSpPr>
                <a:spLocks noChangeArrowheads="1"/>
              </p:cNvSpPr>
              <p:nvPr/>
            </p:nvSpPr>
            <p:spPr bwMode="auto">
              <a:xfrm>
                <a:off x="7978775" y="5810251"/>
                <a:ext cx="682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5">
                <a:extLst>
                  <a:ext uri="{FF2B5EF4-FFF2-40B4-BE49-F238E27FC236}">
                    <a16:creationId xmlns:a16="http://schemas.microsoft.com/office/drawing/2014/main" id="{4131B93D-2C20-7960-D78B-234E9685D8E4}"/>
                  </a:ext>
                </a:extLst>
              </p:cNvPr>
              <p:cNvSpPr>
                <a:spLocks noChangeArrowheads="1"/>
              </p:cNvSpPr>
              <p:nvPr/>
            </p:nvSpPr>
            <p:spPr bwMode="auto">
              <a:xfrm>
                <a:off x="8115300" y="5810251"/>
                <a:ext cx="666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86">
                <a:extLst>
                  <a:ext uri="{FF2B5EF4-FFF2-40B4-BE49-F238E27FC236}">
                    <a16:creationId xmlns:a16="http://schemas.microsoft.com/office/drawing/2014/main" id="{F9121B5A-7C09-94FD-467B-21C3D5F85AD2}"/>
                  </a:ext>
                </a:extLst>
              </p:cNvPr>
              <p:cNvSpPr>
                <a:spLocks noChangeArrowheads="1"/>
              </p:cNvSpPr>
              <p:nvPr/>
            </p:nvSpPr>
            <p:spPr bwMode="auto">
              <a:xfrm>
                <a:off x="8250238" y="5810251"/>
                <a:ext cx="682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7">
                <a:extLst>
                  <a:ext uri="{FF2B5EF4-FFF2-40B4-BE49-F238E27FC236}">
                    <a16:creationId xmlns:a16="http://schemas.microsoft.com/office/drawing/2014/main" id="{87BE17C0-091A-794A-1866-D7AA01E0586F}"/>
                  </a:ext>
                </a:extLst>
              </p:cNvPr>
              <p:cNvSpPr>
                <a:spLocks noChangeArrowheads="1"/>
              </p:cNvSpPr>
              <p:nvPr/>
            </p:nvSpPr>
            <p:spPr bwMode="auto">
              <a:xfrm>
                <a:off x="7843838" y="5895976"/>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8">
                <a:extLst>
                  <a:ext uri="{FF2B5EF4-FFF2-40B4-BE49-F238E27FC236}">
                    <a16:creationId xmlns:a16="http://schemas.microsoft.com/office/drawing/2014/main" id="{201E5EF2-6D25-DAD0-17D8-FBB07FC5B9EC}"/>
                  </a:ext>
                </a:extLst>
              </p:cNvPr>
              <p:cNvSpPr>
                <a:spLocks noChangeArrowheads="1"/>
              </p:cNvSpPr>
              <p:nvPr/>
            </p:nvSpPr>
            <p:spPr bwMode="auto">
              <a:xfrm>
                <a:off x="7978775" y="5895976"/>
                <a:ext cx="68263"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9">
                <a:extLst>
                  <a:ext uri="{FF2B5EF4-FFF2-40B4-BE49-F238E27FC236}">
                    <a16:creationId xmlns:a16="http://schemas.microsoft.com/office/drawing/2014/main" id="{4CD1BC49-9FEA-34DE-B48A-61FF86409209}"/>
                  </a:ext>
                </a:extLst>
              </p:cNvPr>
              <p:cNvSpPr>
                <a:spLocks noChangeArrowheads="1"/>
              </p:cNvSpPr>
              <p:nvPr/>
            </p:nvSpPr>
            <p:spPr bwMode="auto">
              <a:xfrm>
                <a:off x="8115300" y="5895976"/>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0">
                <a:extLst>
                  <a:ext uri="{FF2B5EF4-FFF2-40B4-BE49-F238E27FC236}">
                    <a16:creationId xmlns:a16="http://schemas.microsoft.com/office/drawing/2014/main" id="{956FA2D2-936D-A081-3DF2-3540096A8BAC}"/>
                  </a:ext>
                </a:extLst>
              </p:cNvPr>
              <p:cNvSpPr>
                <a:spLocks noChangeArrowheads="1"/>
              </p:cNvSpPr>
              <p:nvPr/>
            </p:nvSpPr>
            <p:spPr bwMode="auto">
              <a:xfrm>
                <a:off x="8250238" y="5895976"/>
                <a:ext cx="68263"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1">
                <a:extLst>
                  <a:ext uri="{FF2B5EF4-FFF2-40B4-BE49-F238E27FC236}">
                    <a16:creationId xmlns:a16="http://schemas.microsoft.com/office/drawing/2014/main" id="{8664C6E3-6D97-8095-A99D-7CACEC8C39F1}"/>
                  </a:ext>
                </a:extLst>
              </p:cNvPr>
              <p:cNvSpPr>
                <a:spLocks noChangeArrowheads="1"/>
              </p:cNvSpPr>
              <p:nvPr/>
            </p:nvSpPr>
            <p:spPr bwMode="auto">
              <a:xfrm>
                <a:off x="7843838" y="5980113"/>
                <a:ext cx="666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92">
                <a:extLst>
                  <a:ext uri="{FF2B5EF4-FFF2-40B4-BE49-F238E27FC236}">
                    <a16:creationId xmlns:a16="http://schemas.microsoft.com/office/drawing/2014/main" id="{8E7AA190-3F3F-9766-D6B5-97F7057F9C25}"/>
                  </a:ext>
                </a:extLst>
              </p:cNvPr>
              <p:cNvSpPr>
                <a:spLocks noChangeArrowheads="1"/>
              </p:cNvSpPr>
              <p:nvPr/>
            </p:nvSpPr>
            <p:spPr bwMode="auto">
              <a:xfrm>
                <a:off x="7978775" y="5980113"/>
                <a:ext cx="682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93">
                <a:extLst>
                  <a:ext uri="{FF2B5EF4-FFF2-40B4-BE49-F238E27FC236}">
                    <a16:creationId xmlns:a16="http://schemas.microsoft.com/office/drawing/2014/main" id="{76B573BC-5807-E381-2425-3F1DABC9EB7A}"/>
                  </a:ext>
                </a:extLst>
              </p:cNvPr>
              <p:cNvSpPr>
                <a:spLocks noChangeArrowheads="1"/>
              </p:cNvSpPr>
              <p:nvPr/>
            </p:nvSpPr>
            <p:spPr bwMode="auto">
              <a:xfrm>
                <a:off x="8115300" y="5980113"/>
                <a:ext cx="666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2" name="Group 31">
            <a:extLst>
              <a:ext uri="{FF2B5EF4-FFF2-40B4-BE49-F238E27FC236}">
                <a16:creationId xmlns:a16="http://schemas.microsoft.com/office/drawing/2014/main" id="{4DAF2AB3-23C4-96AD-FB99-D2729F9595C7}"/>
              </a:ext>
            </a:extLst>
          </p:cNvPr>
          <p:cNvGrpSpPr/>
          <p:nvPr/>
        </p:nvGrpSpPr>
        <p:grpSpPr>
          <a:xfrm>
            <a:off x="3791034" y="4554493"/>
            <a:ext cx="911022" cy="899999"/>
            <a:chOff x="3598800" y="2236435"/>
            <a:chExt cx="1066602" cy="1053696"/>
          </a:xfrm>
        </p:grpSpPr>
        <p:sp>
          <p:nvSpPr>
            <p:cNvPr id="33" name="Oval 32">
              <a:extLst>
                <a:ext uri="{FF2B5EF4-FFF2-40B4-BE49-F238E27FC236}">
                  <a16:creationId xmlns:a16="http://schemas.microsoft.com/office/drawing/2014/main" id="{12D8C81E-38B7-05B3-F81D-3152597CF7A6}"/>
                </a:ext>
              </a:extLst>
            </p:cNvPr>
            <p:cNvSpPr/>
            <p:nvPr/>
          </p:nvSpPr>
          <p:spPr>
            <a:xfrm>
              <a:off x="3598800" y="2236435"/>
              <a:ext cx="1066602" cy="1053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en-GB" sz="3900" b="1">
                <a:solidFill>
                  <a:schemeClr val="bg1"/>
                </a:solidFill>
                <a:latin typeface="Trebuchet MS" panose="020B0603020202020204" pitchFamily="34" charset="0"/>
              </a:endParaRPr>
            </a:p>
          </p:txBody>
        </p:sp>
        <p:grpSp>
          <p:nvGrpSpPr>
            <p:cNvPr id="34" name="Group 33">
              <a:extLst>
                <a:ext uri="{FF2B5EF4-FFF2-40B4-BE49-F238E27FC236}">
                  <a16:creationId xmlns:a16="http://schemas.microsoft.com/office/drawing/2014/main" id="{47AC6B16-5107-9B2A-44DA-95A15B193AF4}"/>
                </a:ext>
              </a:extLst>
            </p:cNvPr>
            <p:cNvGrpSpPr/>
            <p:nvPr/>
          </p:nvGrpSpPr>
          <p:grpSpPr>
            <a:xfrm>
              <a:off x="3864854" y="2484485"/>
              <a:ext cx="541338" cy="587375"/>
              <a:chOff x="5630863" y="5967413"/>
              <a:chExt cx="541338" cy="587375"/>
            </a:xfrm>
            <a:solidFill>
              <a:schemeClr val="bg1"/>
            </a:solidFill>
          </p:grpSpPr>
          <p:sp>
            <p:nvSpPr>
              <p:cNvPr id="35" name="Freeform 170">
                <a:extLst>
                  <a:ext uri="{FF2B5EF4-FFF2-40B4-BE49-F238E27FC236}">
                    <a16:creationId xmlns:a16="http://schemas.microsoft.com/office/drawing/2014/main" id="{574266CE-1707-584E-E625-50CE4CFCC562}"/>
                  </a:ext>
                </a:extLst>
              </p:cNvPr>
              <p:cNvSpPr>
                <a:spLocks noEditPoints="1"/>
              </p:cNvSpPr>
              <p:nvPr/>
            </p:nvSpPr>
            <p:spPr bwMode="auto">
              <a:xfrm>
                <a:off x="5840413" y="6234113"/>
                <a:ext cx="331788" cy="320675"/>
              </a:xfrm>
              <a:custGeom>
                <a:avLst/>
                <a:gdLst>
                  <a:gd name="T0" fmla="*/ 175 w 209"/>
                  <a:gd name="T1" fmla="*/ 20 h 202"/>
                  <a:gd name="T2" fmla="*/ 168 w 209"/>
                  <a:gd name="T3" fmla="*/ 10 h 202"/>
                  <a:gd name="T4" fmla="*/ 159 w 209"/>
                  <a:gd name="T5" fmla="*/ 5 h 202"/>
                  <a:gd name="T6" fmla="*/ 132 w 209"/>
                  <a:gd name="T7" fmla="*/ 0 h 202"/>
                  <a:gd name="T8" fmla="*/ 123 w 209"/>
                  <a:gd name="T9" fmla="*/ 5 h 202"/>
                  <a:gd name="T10" fmla="*/ 103 w 209"/>
                  <a:gd name="T11" fmla="*/ 118 h 202"/>
                  <a:gd name="T12" fmla="*/ 107 w 209"/>
                  <a:gd name="T13" fmla="*/ 128 h 202"/>
                  <a:gd name="T14" fmla="*/ 132 w 209"/>
                  <a:gd name="T15" fmla="*/ 132 h 202"/>
                  <a:gd name="T16" fmla="*/ 134 w 209"/>
                  <a:gd name="T17" fmla="*/ 134 h 202"/>
                  <a:gd name="T18" fmla="*/ 137 w 209"/>
                  <a:gd name="T19" fmla="*/ 134 h 202"/>
                  <a:gd name="T20" fmla="*/ 152 w 209"/>
                  <a:gd name="T21" fmla="*/ 128 h 202"/>
                  <a:gd name="T22" fmla="*/ 162 w 209"/>
                  <a:gd name="T23" fmla="*/ 118 h 202"/>
                  <a:gd name="T24" fmla="*/ 167 w 209"/>
                  <a:gd name="T25" fmla="*/ 120 h 202"/>
                  <a:gd name="T26" fmla="*/ 178 w 209"/>
                  <a:gd name="T27" fmla="*/ 132 h 202"/>
                  <a:gd name="T28" fmla="*/ 175 w 209"/>
                  <a:gd name="T29" fmla="*/ 141 h 202"/>
                  <a:gd name="T30" fmla="*/ 159 w 209"/>
                  <a:gd name="T31" fmla="*/ 158 h 202"/>
                  <a:gd name="T32" fmla="*/ 135 w 209"/>
                  <a:gd name="T33" fmla="*/ 169 h 202"/>
                  <a:gd name="T34" fmla="*/ 93 w 209"/>
                  <a:gd name="T35" fmla="*/ 176 h 202"/>
                  <a:gd name="T36" fmla="*/ 53 w 209"/>
                  <a:gd name="T37" fmla="*/ 175 h 202"/>
                  <a:gd name="T38" fmla="*/ 39 w 209"/>
                  <a:gd name="T39" fmla="*/ 162 h 202"/>
                  <a:gd name="T40" fmla="*/ 25 w 209"/>
                  <a:gd name="T41" fmla="*/ 159 h 202"/>
                  <a:gd name="T42" fmla="*/ 8 w 209"/>
                  <a:gd name="T43" fmla="*/ 165 h 202"/>
                  <a:gd name="T44" fmla="*/ 0 w 209"/>
                  <a:gd name="T45" fmla="*/ 176 h 202"/>
                  <a:gd name="T46" fmla="*/ 2 w 209"/>
                  <a:gd name="T47" fmla="*/ 185 h 202"/>
                  <a:gd name="T48" fmla="*/ 13 w 209"/>
                  <a:gd name="T49" fmla="*/ 198 h 202"/>
                  <a:gd name="T50" fmla="*/ 23 w 209"/>
                  <a:gd name="T51" fmla="*/ 202 h 202"/>
                  <a:gd name="T52" fmla="*/ 43 w 209"/>
                  <a:gd name="T53" fmla="*/ 199 h 202"/>
                  <a:gd name="T54" fmla="*/ 80 w 209"/>
                  <a:gd name="T55" fmla="*/ 196 h 202"/>
                  <a:gd name="T56" fmla="*/ 121 w 209"/>
                  <a:gd name="T57" fmla="*/ 193 h 202"/>
                  <a:gd name="T58" fmla="*/ 155 w 209"/>
                  <a:gd name="T59" fmla="*/ 184 h 202"/>
                  <a:gd name="T60" fmla="*/ 172 w 209"/>
                  <a:gd name="T61" fmla="*/ 172 h 202"/>
                  <a:gd name="T62" fmla="*/ 194 w 209"/>
                  <a:gd name="T63" fmla="*/ 148 h 202"/>
                  <a:gd name="T64" fmla="*/ 206 w 209"/>
                  <a:gd name="T65" fmla="*/ 80 h 202"/>
                  <a:gd name="T66" fmla="*/ 208 w 209"/>
                  <a:gd name="T67" fmla="*/ 71 h 202"/>
                  <a:gd name="T68" fmla="*/ 205 w 209"/>
                  <a:gd name="T69" fmla="*/ 49 h 202"/>
                  <a:gd name="T70" fmla="*/ 192 w 209"/>
                  <a:gd name="T71" fmla="*/ 33 h 202"/>
                  <a:gd name="T72" fmla="*/ 178 w 209"/>
                  <a:gd name="T73" fmla="*/ 27 h 202"/>
                  <a:gd name="T74" fmla="*/ 185 w 209"/>
                  <a:gd name="T75" fmla="*/ 83 h 202"/>
                  <a:gd name="T76" fmla="*/ 176 w 209"/>
                  <a:gd name="T77" fmla="*/ 97 h 202"/>
                  <a:gd name="T78" fmla="*/ 179 w 209"/>
                  <a:gd name="T79" fmla="*/ 49 h 202"/>
                  <a:gd name="T80" fmla="*/ 188 w 209"/>
                  <a:gd name="T81" fmla="*/ 61 h 202"/>
                  <a:gd name="T82" fmla="*/ 144 w 209"/>
                  <a:gd name="T83" fmla="*/ 110 h 202"/>
                  <a:gd name="T84" fmla="*/ 138 w 209"/>
                  <a:gd name="T85" fmla="*/ 114 h 202"/>
                  <a:gd name="T86" fmla="*/ 135 w 209"/>
                  <a:gd name="T87" fmla="*/ 114 h 202"/>
                  <a:gd name="T88" fmla="*/ 140 w 209"/>
                  <a:gd name="T89" fmla="*/ 22 h 202"/>
                  <a:gd name="T90" fmla="*/ 151 w 209"/>
                  <a:gd name="T91" fmla="*/ 23 h 202"/>
                  <a:gd name="T92" fmla="*/ 158 w 209"/>
                  <a:gd name="T93" fmla="*/ 29 h 202"/>
                  <a:gd name="T94" fmla="*/ 159 w 209"/>
                  <a:gd name="T95" fmla="*/ 44 h 202"/>
                  <a:gd name="T96" fmla="*/ 148 w 209"/>
                  <a:gd name="T9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202">
                    <a:moveTo>
                      <a:pt x="178" y="27"/>
                    </a:moveTo>
                    <a:lnTo>
                      <a:pt x="178" y="27"/>
                    </a:lnTo>
                    <a:lnTo>
                      <a:pt x="175" y="20"/>
                    </a:lnTo>
                    <a:lnTo>
                      <a:pt x="175" y="20"/>
                    </a:lnTo>
                    <a:lnTo>
                      <a:pt x="172" y="15"/>
                    </a:lnTo>
                    <a:lnTo>
                      <a:pt x="168" y="10"/>
                    </a:lnTo>
                    <a:lnTo>
                      <a:pt x="165" y="8"/>
                    </a:lnTo>
                    <a:lnTo>
                      <a:pt x="159" y="5"/>
                    </a:lnTo>
                    <a:lnTo>
                      <a:pt x="159" y="5"/>
                    </a:lnTo>
                    <a:lnTo>
                      <a:pt x="155" y="3"/>
                    </a:lnTo>
                    <a:lnTo>
                      <a:pt x="132" y="0"/>
                    </a:lnTo>
                    <a:lnTo>
                      <a:pt x="132" y="0"/>
                    </a:lnTo>
                    <a:lnTo>
                      <a:pt x="128" y="0"/>
                    </a:lnTo>
                    <a:lnTo>
                      <a:pt x="125" y="2"/>
                    </a:lnTo>
                    <a:lnTo>
                      <a:pt x="123" y="5"/>
                    </a:lnTo>
                    <a:lnTo>
                      <a:pt x="121" y="9"/>
                    </a:lnTo>
                    <a:lnTo>
                      <a:pt x="103" y="118"/>
                    </a:lnTo>
                    <a:lnTo>
                      <a:pt x="103" y="118"/>
                    </a:lnTo>
                    <a:lnTo>
                      <a:pt x="103" y="123"/>
                    </a:lnTo>
                    <a:lnTo>
                      <a:pt x="104" y="125"/>
                    </a:lnTo>
                    <a:lnTo>
                      <a:pt x="107" y="128"/>
                    </a:lnTo>
                    <a:lnTo>
                      <a:pt x="111" y="130"/>
                    </a:lnTo>
                    <a:lnTo>
                      <a:pt x="132" y="132"/>
                    </a:lnTo>
                    <a:lnTo>
                      <a:pt x="132" y="132"/>
                    </a:lnTo>
                    <a:lnTo>
                      <a:pt x="134" y="134"/>
                    </a:lnTo>
                    <a:lnTo>
                      <a:pt x="134" y="134"/>
                    </a:lnTo>
                    <a:lnTo>
                      <a:pt x="134" y="134"/>
                    </a:lnTo>
                    <a:lnTo>
                      <a:pt x="134" y="134"/>
                    </a:lnTo>
                    <a:lnTo>
                      <a:pt x="137" y="134"/>
                    </a:lnTo>
                    <a:lnTo>
                      <a:pt x="137" y="134"/>
                    </a:lnTo>
                    <a:lnTo>
                      <a:pt x="142" y="132"/>
                    </a:lnTo>
                    <a:lnTo>
                      <a:pt x="148" y="131"/>
                    </a:lnTo>
                    <a:lnTo>
                      <a:pt x="152" y="128"/>
                    </a:lnTo>
                    <a:lnTo>
                      <a:pt x="158" y="124"/>
                    </a:lnTo>
                    <a:lnTo>
                      <a:pt x="158" y="124"/>
                    </a:lnTo>
                    <a:lnTo>
                      <a:pt x="162" y="118"/>
                    </a:lnTo>
                    <a:lnTo>
                      <a:pt x="162" y="118"/>
                    </a:lnTo>
                    <a:lnTo>
                      <a:pt x="167" y="120"/>
                    </a:lnTo>
                    <a:lnTo>
                      <a:pt x="167" y="120"/>
                    </a:lnTo>
                    <a:lnTo>
                      <a:pt x="174" y="118"/>
                    </a:lnTo>
                    <a:lnTo>
                      <a:pt x="181" y="117"/>
                    </a:lnTo>
                    <a:lnTo>
                      <a:pt x="178" y="132"/>
                    </a:lnTo>
                    <a:lnTo>
                      <a:pt x="178" y="132"/>
                    </a:lnTo>
                    <a:lnTo>
                      <a:pt x="176" y="134"/>
                    </a:lnTo>
                    <a:lnTo>
                      <a:pt x="175" y="141"/>
                    </a:lnTo>
                    <a:lnTo>
                      <a:pt x="169" y="148"/>
                    </a:lnTo>
                    <a:lnTo>
                      <a:pt x="159" y="158"/>
                    </a:lnTo>
                    <a:lnTo>
                      <a:pt x="159" y="158"/>
                    </a:lnTo>
                    <a:lnTo>
                      <a:pt x="154" y="162"/>
                    </a:lnTo>
                    <a:lnTo>
                      <a:pt x="145" y="167"/>
                    </a:lnTo>
                    <a:lnTo>
                      <a:pt x="135" y="169"/>
                    </a:lnTo>
                    <a:lnTo>
                      <a:pt x="123" y="172"/>
                    </a:lnTo>
                    <a:lnTo>
                      <a:pt x="108" y="175"/>
                    </a:lnTo>
                    <a:lnTo>
                      <a:pt x="93" y="176"/>
                    </a:lnTo>
                    <a:lnTo>
                      <a:pt x="74" y="176"/>
                    </a:lnTo>
                    <a:lnTo>
                      <a:pt x="53" y="175"/>
                    </a:lnTo>
                    <a:lnTo>
                      <a:pt x="53" y="175"/>
                    </a:lnTo>
                    <a:lnTo>
                      <a:pt x="50" y="171"/>
                    </a:lnTo>
                    <a:lnTo>
                      <a:pt x="44" y="165"/>
                    </a:lnTo>
                    <a:lnTo>
                      <a:pt x="39" y="162"/>
                    </a:lnTo>
                    <a:lnTo>
                      <a:pt x="30" y="159"/>
                    </a:lnTo>
                    <a:lnTo>
                      <a:pt x="30" y="159"/>
                    </a:lnTo>
                    <a:lnTo>
                      <a:pt x="25" y="159"/>
                    </a:lnTo>
                    <a:lnTo>
                      <a:pt x="20" y="159"/>
                    </a:lnTo>
                    <a:lnTo>
                      <a:pt x="10" y="162"/>
                    </a:lnTo>
                    <a:lnTo>
                      <a:pt x="8" y="165"/>
                    </a:lnTo>
                    <a:lnTo>
                      <a:pt x="3" y="168"/>
                    </a:lnTo>
                    <a:lnTo>
                      <a:pt x="2" y="172"/>
                    </a:lnTo>
                    <a:lnTo>
                      <a:pt x="0" y="176"/>
                    </a:lnTo>
                    <a:lnTo>
                      <a:pt x="0" y="176"/>
                    </a:lnTo>
                    <a:lnTo>
                      <a:pt x="0" y="181"/>
                    </a:lnTo>
                    <a:lnTo>
                      <a:pt x="2" y="185"/>
                    </a:lnTo>
                    <a:lnTo>
                      <a:pt x="3" y="188"/>
                    </a:lnTo>
                    <a:lnTo>
                      <a:pt x="6" y="192"/>
                    </a:lnTo>
                    <a:lnTo>
                      <a:pt x="13" y="198"/>
                    </a:lnTo>
                    <a:lnTo>
                      <a:pt x="19" y="201"/>
                    </a:lnTo>
                    <a:lnTo>
                      <a:pt x="23" y="202"/>
                    </a:lnTo>
                    <a:lnTo>
                      <a:pt x="23" y="202"/>
                    </a:lnTo>
                    <a:lnTo>
                      <a:pt x="30" y="202"/>
                    </a:lnTo>
                    <a:lnTo>
                      <a:pt x="37" y="201"/>
                    </a:lnTo>
                    <a:lnTo>
                      <a:pt x="43" y="199"/>
                    </a:lnTo>
                    <a:lnTo>
                      <a:pt x="47" y="195"/>
                    </a:lnTo>
                    <a:lnTo>
                      <a:pt x="47" y="195"/>
                    </a:lnTo>
                    <a:lnTo>
                      <a:pt x="80" y="196"/>
                    </a:lnTo>
                    <a:lnTo>
                      <a:pt x="80" y="196"/>
                    </a:lnTo>
                    <a:lnTo>
                      <a:pt x="108" y="195"/>
                    </a:lnTo>
                    <a:lnTo>
                      <a:pt x="121" y="193"/>
                    </a:lnTo>
                    <a:lnTo>
                      <a:pt x="134" y="191"/>
                    </a:lnTo>
                    <a:lnTo>
                      <a:pt x="145" y="188"/>
                    </a:lnTo>
                    <a:lnTo>
                      <a:pt x="155" y="184"/>
                    </a:lnTo>
                    <a:lnTo>
                      <a:pt x="164" y="178"/>
                    </a:lnTo>
                    <a:lnTo>
                      <a:pt x="172" y="172"/>
                    </a:lnTo>
                    <a:lnTo>
                      <a:pt x="172" y="172"/>
                    </a:lnTo>
                    <a:lnTo>
                      <a:pt x="179" y="167"/>
                    </a:lnTo>
                    <a:lnTo>
                      <a:pt x="185" y="161"/>
                    </a:lnTo>
                    <a:lnTo>
                      <a:pt x="194" y="148"/>
                    </a:lnTo>
                    <a:lnTo>
                      <a:pt x="196" y="140"/>
                    </a:lnTo>
                    <a:lnTo>
                      <a:pt x="198" y="134"/>
                    </a:lnTo>
                    <a:lnTo>
                      <a:pt x="206" y="80"/>
                    </a:lnTo>
                    <a:lnTo>
                      <a:pt x="206" y="80"/>
                    </a:lnTo>
                    <a:lnTo>
                      <a:pt x="208" y="71"/>
                    </a:lnTo>
                    <a:lnTo>
                      <a:pt x="208" y="71"/>
                    </a:lnTo>
                    <a:lnTo>
                      <a:pt x="209" y="63"/>
                    </a:lnTo>
                    <a:lnTo>
                      <a:pt x="208" y="56"/>
                    </a:lnTo>
                    <a:lnTo>
                      <a:pt x="205" y="49"/>
                    </a:lnTo>
                    <a:lnTo>
                      <a:pt x="202" y="43"/>
                    </a:lnTo>
                    <a:lnTo>
                      <a:pt x="198" y="37"/>
                    </a:lnTo>
                    <a:lnTo>
                      <a:pt x="192" y="33"/>
                    </a:lnTo>
                    <a:lnTo>
                      <a:pt x="185" y="29"/>
                    </a:lnTo>
                    <a:lnTo>
                      <a:pt x="178" y="27"/>
                    </a:lnTo>
                    <a:lnTo>
                      <a:pt x="178" y="27"/>
                    </a:lnTo>
                    <a:close/>
                    <a:moveTo>
                      <a:pt x="188" y="67"/>
                    </a:moveTo>
                    <a:lnTo>
                      <a:pt x="185" y="83"/>
                    </a:lnTo>
                    <a:lnTo>
                      <a:pt x="185" y="83"/>
                    </a:lnTo>
                    <a:lnTo>
                      <a:pt x="184" y="88"/>
                    </a:lnTo>
                    <a:lnTo>
                      <a:pt x="181" y="94"/>
                    </a:lnTo>
                    <a:lnTo>
                      <a:pt x="176" y="97"/>
                    </a:lnTo>
                    <a:lnTo>
                      <a:pt x="171" y="98"/>
                    </a:lnTo>
                    <a:lnTo>
                      <a:pt x="179" y="49"/>
                    </a:lnTo>
                    <a:lnTo>
                      <a:pt x="179" y="49"/>
                    </a:lnTo>
                    <a:lnTo>
                      <a:pt x="184" y="52"/>
                    </a:lnTo>
                    <a:lnTo>
                      <a:pt x="186" y="56"/>
                    </a:lnTo>
                    <a:lnTo>
                      <a:pt x="188" y="61"/>
                    </a:lnTo>
                    <a:lnTo>
                      <a:pt x="188" y="67"/>
                    </a:lnTo>
                    <a:lnTo>
                      <a:pt x="188" y="67"/>
                    </a:lnTo>
                    <a:close/>
                    <a:moveTo>
                      <a:pt x="144" y="110"/>
                    </a:moveTo>
                    <a:lnTo>
                      <a:pt x="144" y="110"/>
                    </a:lnTo>
                    <a:lnTo>
                      <a:pt x="141" y="113"/>
                    </a:lnTo>
                    <a:lnTo>
                      <a:pt x="138" y="114"/>
                    </a:lnTo>
                    <a:lnTo>
                      <a:pt x="135" y="114"/>
                    </a:lnTo>
                    <a:lnTo>
                      <a:pt x="135" y="114"/>
                    </a:lnTo>
                    <a:lnTo>
                      <a:pt x="135" y="114"/>
                    </a:lnTo>
                    <a:lnTo>
                      <a:pt x="135" y="114"/>
                    </a:lnTo>
                    <a:lnTo>
                      <a:pt x="124" y="111"/>
                    </a:lnTo>
                    <a:lnTo>
                      <a:pt x="140" y="22"/>
                    </a:lnTo>
                    <a:lnTo>
                      <a:pt x="151" y="23"/>
                    </a:lnTo>
                    <a:lnTo>
                      <a:pt x="151" y="23"/>
                    </a:lnTo>
                    <a:lnTo>
                      <a:pt x="151" y="23"/>
                    </a:lnTo>
                    <a:lnTo>
                      <a:pt x="154" y="25"/>
                    </a:lnTo>
                    <a:lnTo>
                      <a:pt x="155" y="26"/>
                    </a:lnTo>
                    <a:lnTo>
                      <a:pt x="158" y="29"/>
                    </a:lnTo>
                    <a:lnTo>
                      <a:pt x="158" y="29"/>
                    </a:lnTo>
                    <a:lnTo>
                      <a:pt x="159" y="36"/>
                    </a:lnTo>
                    <a:lnTo>
                      <a:pt x="159" y="44"/>
                    </a:lnTo>
                    <a:lnTo>
                      <a:pt x="151" y="97"/>
                    </a:lnTo>
                    <a:lnTo>
                      <a:pt x="151" y="97"/>
                    </a:lnTo>
                    <a:lnTo>
                      <a:pt x="148" y="104"/>
                    </a:lnTo>
                    <a:lnTo>
                      <a:pt x="144" y="110"/>
                    </a:lnTo>
                    <a:lnTo>
                      <a:pt x="144"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71">
                <a:extLst>
                  <a:ext uri="{FF2B5EF4-FFF2-40B4-BE49-F238E27FC236}">
                    <a16:creationId xmlns:a16="http://schemas.microsoft.com/office/drawing/2014/main" id="{3ECB2326-85D0-E5D0-6323-5DC763B1E75B}"/>
                  </a:ext>
                </a:extLst>
              </p:cNvPr>
              <p:cNvSpPr>
                <a:spLocks noEditPoints="1"/>
              </p:cNvSpPr>
              <p:nvPr/>
            </p:nvSpPr>
            <p:spPr bwMode="auto">
              <a:xfrm>
                <a:off x="5630863" y="6232526"/>
                <a:ext cx="127000" cy="211138"/>
              </a:xfrm>
              <a:custGeom>
                <a:avLst/>
                <a:gdLst>
                  <a:gd name="T0" fmla="*/ 57 w 80"/>
                  <a:gd name="T1" fmla="*/ 7 h 133"/>
                  <a:gd name="T2" fmla="*/ 57 w 80"/>
                  <a:gd name="T3" fmla="*/ 7 h 133"/>
                  <a:gd name="T4" fmla="*/ 56 w 80"/>
                  <a:gd name="T5" fmla="*/ 4 h 133"/>
                  <a:gd name="T6" fmla="*/ 53 w 80"/>
                  <a:gd name="T7" fmla="*/ 1 h 133"/>
                  <a:gd name="T8" fmla="*/ 50 w 80"/>
                  <a:gd name="T9" fmla="*/ 0 h 133"/>
                  <a:gd name="T10" fmla="*/ 46 w 80"/>
                  <a:gd name="T11" fmla="*/ 0 h 133"/>
                  <a:gd name="T12" fmla="*/ 23 w 80"/>
                  <a:gd name="T13" fmla="*/ 4 h 133"/>
                  <a:gd name="T14" fmla="*/ 23 w 80"/>
                  <a:gd name="T15" fmla="*/ 4 h 133"/>
                  <a:gd name="T16" fmla="*/ 19 w 80"/>
                  <a:gd name="T17" fmla="*/ 6 h 133"/>
                  <a:gd name="T18" fmla="*/ 19 w 80"/>
                  <a:gd name="T19" fmla="*/ 6 h 133"/>
                  <a:gd name="T20" fmla="*/ 15 w 80"/>
                  <a:gd name="T21" fmla="*/ 9 h 133"/>
                  <a:gd name="T22" fmla="*/ 10 w 80"/>
                  <a:gd name="T23" fmla="*/ 13 h 133"/>
                  <a:gd name="T24" fmla="*/ 7 w 80"/>
                  <a:gd name="T25" fmla="*/ 16 h 133"/>
                  <a:gd name="T26" fmla="*/ 5 w 80"/>
                  <a:gd name="T27" fmla="*/ 21 h 133"/>
                  <a:gd name="T28" fmla="*/ 5 w 80"/>
                  <a:gd name="T29" fmla="*/ 21 h 133"/>
                  <a:gd name="T30" fmla="*/ 2 w 80"/>
                  <a:gd name="T31" fmla="*/ 27 h 133"/>
                  <a:gd name="T32" fmla="*/ 0 w 80"/>
                  <a:gd name="T33" fmla="*/ 34 h 133"/>
                  <a:gd name="T34" fmla="*/ 0 w 80"/>
                  <a:gd name="T35" fmla="*/ 41 h 133"/>
                  <a:gd name="T36" fmla="*/ 2 w 80"/>
                  <a:gd name="T37" fmla="*/ 48 h 133"/>
                  <a:gd name="T38" fmla="*/ 12 w 80"/>
                  <a:gd name="T39" fmla="*/ 101 h 133"/>
                  <a:gd name="T40" fmla="*/ 12 w 80"/>
                  <a:gd name="T41" fmla="*/ 101 h 133"/>
                  <a:gd name="T42" fmla="*/ 15 w 80"/>
                  <a:gd name="T43" fmla="*/ 108 h 133"/>
                  <a:gd name="T44" fmla="*/ 17 w 80"/>
                  <a:gd name="T45" fmla="*/ 114 h 133"/>
                  <a:gd name="T46" fmla="*/ 20 w 80"/>
                  <a:gd name="T47" fmla="*/ 119 h 133"/>
                  <a:gd name="T48" fmla="*/ 25 w 80"/>
                  <a:gd name="T49" fmla="*/ 124 h 133"/>
                  <a:gd name="T50" fmla="*/ 30 w 80"/>
                  <a:gd name="T51" fmla="*/ 128 h 133"/>
                  <a:gd name="T52" fmla="*/ 34 w 80"/>
                  <a:gd name="T53" fmla="*/ 131 h 133"/>
                  <a:gd name="T54" fmla="*/ 40 w 80"/>
                  <a:gd name="T55" fmla="*/ 132 h 133"/>
                  <a:gd name="T56" fmla="*/ 46 w 80"/>
                  <a:gd name="T57" fmla="*/ 133 h 133"/>
                  <a:gd name="T58" fmla="*/ 46 w 80"/>
                  <a:gd name="T59" fmla="*/ 133 h 133"/>
                  <a:gd name="T60" fmla="*/ 49 w 80"/>
                  <a:gd name="T61" fmla="*/ 133 h 133"/>
                  <a:gd name="T62" fmla="*/ 49 w 80"/>
                  <a:gd name="T63" fmla="*/ 133 h 133"/>
                  <a:gd name="T64" fmla="*/ 49 w 80"/>
                  <a:gd name="T65" fmla="*/ 133 h 133"/>
                  <a:gd name="T66" fmla="*/ 49 w 80"/>
                  <a:gd name="T67" fmla="*/ 133 h 133"/>
                  <a:gd name="T68" fmla="*/ 51 w 80"/>
                  <a:gd name="T69" fmla="*/ 132 h 133"/>
                  <a:gd name="T70" fmla="*/ 73 w 80"/>
                  <a:gd name="T71" fmla="*/ 128 h 133"/>
                  <a:gd name="T72" fmla="*/ 73 w 80"/>
                  <a:gd name="T73" fmla="*/ 128 h 133"/>
                  <a:gd name="T74" fmla="*/ 76 w 80"/>
                  <a:gd name="T75" fmla="*/ 126 h 133"/>
                  <a:gd name="T76" fmla="*/ 78 w 80"/>
                  <a:gd name="T77" fmla="*/ 124 h 133"/>
                  <a:gd name="T78" fmla="*/ 80 w 80"/>
                  <a:gd name="T79" fmla="*/ 121 h 133"/>
                  <a:gd name="T80" fmla="*/ 80 w 80"/>
                  <a:gd name="T81" fmla="*/ 116 h 133"/>
                  <a:gd name="T82" fmla="*/ 57 w 80"/>
                  <a:gd name="T83" fmla="*/ 7 h 133"/>
                  <a:gd name="T84" fmla="*/ 47 w 80"/>
                  <a:gd name="T85" fmla="*/ 114 h 133"/>
                  <a:gd name="T86" fmla="*/ 47 w 80"/>
                  <a:gd name="T87" fmla="*/ 114 h 133"/>
                  <a:gd name="T88" fmla="*/ 47 w 80"/>
                  <a:gd name="T89" fmla="*/ 114 h 133"/>
                  <a:gd name="T90" fmla="*/ 43 w 80"/>
                  <a:gd name="T91" fmla="*/ 112 h 133"/>
                  <a:gd name="T92" fmla="*/ 39 w 80"/>
                  <a:gd name="T93" fmla="*/ 109 h 133"/>
                  <a:gd name="T94" fmla="*/ 34 w 80"/>
                  <a:gd name="T95" fmla="*/ 104 h 133"/>
                  <a:gd name="T96" fmla="*/ 32 w 80"/>
                  <a:gd name="T97" fmla="*/ 97 h 133"/>
                  <a:gd name="T98" fmla="*/ 20 w 80"/>
                  <a:gd name="T99" fmla="*/ 44 h 133"/>
                  <a:gd name="T100" fmla="*/ 20 w 80"/>
                  <a:gd name="T101" fmla="*/ 44 h 133"/>
                  <a:gd name="T102" fmla="*/ 20 w 80"/>
                  <a:gd name="T103" fmla="*/ 37 h 133"/>
                  <a:gd name="T104" fmla="*/ 22 w 80"/>
                  <a:gd name="T105" fmla="*/ 30 h 133"/>
                  <a:gd name="T106" fmla="*/ 22 w 80"/>
                  <a:gd name="T107" fmla="*/ 30 h 133"/>
                  <a:gd name="T108" fmla="*/ 25 w 80"/>
                  <a:gd name="T109" fmla="*/ 26 h 133"/>
                  <a:gd name="T110" fmla="*/ 26 w 80"/>
                  <a:gd name="T111" fmla="*/ 24 h 133"/>
                  <a:gd name="T112" fmla="*/ 29 w 80"/>
                  <a:gd name="T113" fmla="*/ 24 h 133"/>
                  <a:gd name="T114" fmla="*/ 29 w 80"/>
                  <a:gd name="T115" fmla="*/ 24 h 133"/>
                  <a:gd name="T116" fmla="*/ 40 w 80"/>
                  <a:gd name="T117" fmla="*/ 21 h 133"/>
                  <a:gd name="T118" fmla="*/ 59 w 80"/>
                  <a:gd name="T119" fmla="*/ 111 h 133"/>
                  <a:gd name="T120" fmla="*/ 47 w 80"/>
                  <a:gd name="T121"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33">
                    <a:moveTo>
                      <a:pt x="57" y="7"/>
                    </a:moveTo>
                    <a:lnTo>
                      <a:pt x="57" y="7"/>
                    </a:lnTo>
                    <a:lnTo>
                      <a:pt x="56" y="4"/>
                    </a:lnTo>
                    <a:lnTo>
                      <a:pt x="53" y="1"/>
                    </a:lnTo>
                    <a:lnTo>
                      <a:pt x="50" y="0"/>
                    </a:lnTo>
                    <a:lnTo>
                      <a:pt x="46" y="0"/>
                    </a:lnTo>
                    <a:lnTo>
                      <a:pt x="23" y="4"/>
                    </a:lnTo>
                    <a:lnTo>
                      <a:pt x="23" y="4"/>
                    </a:lnTo>
                    <a:lnTo>
                      <a:pt x="19" y="6"/>
                    </a:lnTo>
                    <a:lnTo>
                      <a:pt x="19" y="6"/>
                    </a:lnTo>
                    <a:lnTo>
                      <a:pt x="15" y="9"/>
                    </a:lnTo>
                    <a:lnTo>
                      <a:pt x="10" y="13"/>
                    </a:lnTo>
                    <a:lnTo>
                      <a:pt x="7" y="16"/>
                    </a:lnTo>
                    <a:lnTo>
                      <a:pt x="5" y="21"/>
                    </a:lnTo>
                    <a:lnTo>
                      <a:pt x="5" y="21"/>
                    </a:lnTo>
                    <a:lnTo>
                      <a:pt x="2" y="27"/>
                    </a:lnTo>
                    <a:lnTo>
                      <a:pt x="0" y="34"/>
                    </a:lnTo>
                    <a:lnTo>
                      <a:pt x="0" y="41"/>
                    </a:lnTo>
                    <a:lnTo>
                      <a:pt x="2" y="48"/>
                    </a:lnTo>
                    <a:lnTo>
                      <a:pt x="12" y="101"/>
                    </a:lnTo>
                    <a:lnTo>
                      <a:pt x="12" y="101"/>
                    </a:lnTo>
                    <a:lnTo>
                      <a:pt x="15" y="108"/>
                    </a:lnTo>
                    <a:lnTo>
                      <a:pt x="17" y="114"/>
                    </a:lnTo>
                    <a:lnTo>
                      <a:pt x="20" y="119"/>
                    </a:lnTo>
                    <a:lnTo>
                      <a:pt x="25" y="124"/>
                    </a:lnTo>
                    <a:lnTo>
                      <a:pt x="30" y="128"/>
                    </a:lnTo>
                    <a:lnTo>
                      <a:pt x="34" y="131"/>
                    </a:lnTo>
                    <a:lnTo>
                      <a:pt x="40" y="132"/>
                    </a:lnTo>
                    <a:lnTo>
                      <a:pt x="46" y="133"/>
                    </a:lnTo>
                    <a:lnTo>
                      <a:pt x="46" y="133"/>
                    </a:lnTo>
                    <a:lnTo>
                      <a:pt x="49" y="133"/>
                    </a:lnTo>
                    <a:lnTo>
                      <a:pt x="49" y="133"/>
                    </a:lnTo>
                    <a:lnTo>
                      <a:pt x="49" y="133"/>
                    </a:lnTo>
                    <a:lnTo>
                      <a:pt x="49" y="133"/>
                    </a:lnTo>
                    <a:lnTo>
                      <a:pt x="51" y="132"/>
                    </a:lnTo>
                    <a:lnTo>
                      <a:pt x="73" y="128"/>
                    </a:lnTo>
                    <a:lnTo>
                      <a:pt x="73" y="128"/>
                    </a:lnTo>
                    <a:lnTo>
                      <a:pt x="76" y="126"/>
                    </a:lnTo>
                    <a:lnTo>
                      <a:pt x="78" y="124"/>
                    </a:lnTo>
                    <a:lnTo>
                      <a:pt x="80" y="121"/>
                    </a:lnTo>
                    <a:lnTo>
                      <a:pt x="80" y="116"/>
                    </a:lnTo>
                    <a:lnTo>
                      <a:pt x="57" y="7"/>
                    </a:lnTo>
                    <a:close/>
                    <a:moveTo>
                      <a:pt x="47" y="114"/>
                    </a:moveTo>
                    <a:lnTo>
                      <a:pt x="47" y="114"/>
                    </a:lnTo>
                    <a:lnTo>
                      <a:pt x="47" y="114"/>
                    </a:lnTo>
                    <a:lnTo>
                      <a:pt x="43" y="112"/>
                    </a:lnTo>
                    <a:lnTo>
                      <a:pt x="39" y="109"/>
                    </a:lnTo>
                    <a:lnTo>
                      <a:pt x="34" y="104"/>
                    </a:lnTo>
                    <a:lnTo>
                      <a:pt x="32" y="97"/>
                    </a:lnTo>
                    <a:lnTo>
                      <a:pt x="20" y="44"/>
                    </a:lnTo>
                    <a:lnTo>
                      <a:pt x="20" y="44"/>
                    </a:lnTo>
                    <a:lnTo>
                      <a:pt x="20" y="37"/>
                    </a:lnTo>
                    <a:lnTo>
                      <a:pt x="22" y="30"/>
                    </a:lnTo>
                    <a:lnTo>
                      <a:pt x="22" y="30"/>
                    </a:lnTo>
                    <a:lnTo>
                      <a:pt x="25" y="26"/>
                    </a:lnTo>
                    <a:lnTo>
                      <a:pt x="26" y="24"/>
                    </a:lnTo>
                    <a:lnTo>
                      <a:pt x="29" y="24"/>
                    </a:lnTo>
                    <a:lnTo>
                      <a:pt x="29" y="24"/>
                    </a:lnTo>
                    <a:lnTo>
                      <a:pt x="40" y="21"/>
                    </a:lnTo>
                    <a:lnTo>
                      <a:pt x="59" y="111"/>
                    </a:lnTo>
                    <a:lnTo>
                      <a:pt x="47"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72">
                <a:extLst>
                  <a:ext uri="{FF2B5EF4-FFF2-40B4-BE49-F238E27FC236}">
                    <a16:creationId xmlns:a16="http://schemas.microsoft.com/office/drawing/2014/main" id="{44B33F87-D67F-B150-032E-8BA70818272E}"/>
                  </a:ext>
                </a:extLst>
              </p:cNvPr>
              <p:cNvSpPr>
                <a:spLocks noEditPoints="1"/>
              </p:cNvSpPr>
              <p:nvPr/>
            </p:nvSpPr>
            <p:spPr bwMode="auto">
              <a:xfrm>
                <a:off x="5630863" y="5967413"/>
                <a:ext cx="488950" cy="263525"/>
              </a:xfrm>
              <a:custGeom>
                <a:avLst/>
                <a:gdLst>
                  <a:gd name="T0" fmla="*/ 308 w 308"/>
                  <a:gd name="T1" fmla="*/ 163 h 166"/>
                  <a:gd name="T2" fmla="*/ 306 w 308"/>
                  <a:gd name="T3" fmla="*/ 127 h 166"/>
                  <a:gd name="T4" fmla="*/ 293 w 308"/>
                  <a:gd name="T5" fmla="*/ 80 h 166"/>
                  <a:gd name="T6" fmla="*/ 272 w 308"/>
                  <a:gd name="T7" fmla="*/ 44 h 166"/>
                  <a:gd name="T8" fmla="*/ 249 w 308"/>
                  <a:gd name="T9" fmla="*/ 25 h 166"/>
                  <a:gd name="T10" fmla="*/ 208 w 308"/>
                  <a:gd name="T11" fmla="*/ 7 h 166"/>
                  <a:gd name="T12" fmla="*/ 154 w 308"/>
                  <a:gd name="T13" fmla="*/ 0 h 166"/>
                  <a:gd name="T14" fmla="*/ 118 w 308"/>
                  <a:gd name="T15" fmla="*/ 2 h 166"/>
                  <a:gd name="T16" fmla="*/ 73 w 308"/>
                  <a:gd name="T17" fmla="*/ 17 h 166"/>
                  <a:gd name="T18" fmla="*/ 37 w 308"/>
                  <a:gd name="T19" fmla="*/ 44 h 166"/>
                  <a:gd name="T20" fmla="*/ 22 w 308"/>
                  <a:gd name="T21" fmla="*/ 68 h 166"/>
                  <a:gd name="T22" fmla="*/ 6 w 308"/>
                  <a:gd name="T23" fmla="*/ 112 h 166"/>
                  <a:gd name="T24" fmla="*/ 0 w 308"/>
                  <a:gd name="T25" fmla="*/ 166 h 166"/>
                  <a:gd name="T26" fmla="*/ 10 w 308"/>
                  <a:gd name="T27" fmla="*/ 158 h 166"/>
                  <a:gd name="T28" fmla="*/ 22 w 308"/>
                  <a:gd name="T29" fmla="*/ 154 h 166"/>
                  <a:gd name="T30" fmla="*/ 25 w 308"/>
                  <a:gd name="T31" fmla="*/ 124 h 166"/>
                  <a:gd name="T32" fmla="*/ 34 w 308"/>
                  <a:gd name="T33" fmla="*/ 88 h 166"/>
                  <a:gd name="T34" fmla="*/ 53 w 308"/>
                  <a:gd name="T35" fmla="*/ 58 h 166"/>
                  <a:gd name="T36" fmla="*/ 61 w 308"/>
                  <a:gd name="T37" fmla="*/ 70 h 166"/>
                  <a:gd name="T38" fmla="*/ 70 w 308"/>
                  <a:gd name="T39" fmla="*/ 76 h 166"/>
                  <a:gd name="T40" fmla="*/ 83 w 308"/>
                  <a:gd name="T41" fmla="*/ 79 h 166"/>
                  <a:gd name="T42" fmla="*/ 105 w 308"/>
                  <a:gd name="T43" fmla="*/ 72 h 166"/>
                  <a:gd name="T44" fmla="*/ 117 w 308"/>
                  <a:gd name="T45" fmla="*/ 68 h 166"/>
                  <a:gd name="T46" fmla="*/ 135 w 308"/>
                  <a:gd name="T47" fmla="*/ 63 h 166"/>
                  <a:gd name="T48" fmla="*/ 174 w 308"/>
                  <a:gd name="T49" fmla="*/ 63 h 166"/>
                  <a:gd name="T50" fmla="*/ 192 w 308"/>
                  <a:gd name="T51" fmla="*/ 68 h 166"/>
                  <a:gd name="T52" fmla="*/ 203 w 308"/>
                  <a:gd name="T53" fmla="*/ 72 h 166"/>
                  <a:gd name="T54" fmla="*/ 226 w 308"/>
                  <a:gd name="T55" fmla="*/ 79 h 166"/>
                  <a:gd name="T56" fmla="*/ 239 w 308"/>
                  <a:gd name="T57" fmla="*/ 76 h 166"/>
                  <a:gd name="T58" fmla="*/ 247 w 308"/>
                  <a:gd name="T59" fmla="*/ 70 h 166"/>
                  <a:gd name="T60" fmla="*/ 256 w 308"/>
                  <a:gd name="T61" fmla="*/ 58 h 166"/>
                  <a:gd name="T62" fmla="*/ 269 w 308"/>
                  <a:gd name="T63" fmla="*/ 76 h 166"/>
                  <a:gd name="T64" fmla="*/ 281 w 308"/>
                  <a:gd name="T65" fmla="*/ 112 h 166"/>
                  <a:gd name="T66" fmla="*/ 287 w 308"/>
                  <a:gd name="T67" fmla="*/ 154 h 166"/>
                  <a:gd name="T68" fmla="*/ 296 w 308"/>
                  <a:gd name="T69" fmla="*/ 156 h 166"/>
                  <a:gd name="T70" fmla="*/ 230 w 308"/>
                  <a:gd name="T71" fmla="*/ 58 h 166"/>
                  <a:gd name="T72" fmla="*/ 226 w 308"/>
                  <a:gd name="T73" fmla="*/ 59 h 166"/>
                  <a:gd name="T74" fmla="*/ 211 w 308"/>
                  <a:gd name="T75" fmla="*/ 52 h 166"/>
                  <a:gd name="T76" fmla="*/ 198 w 308"/>
                  <a:gd name="T77" fmla="*/ 48 h 166"/>
                  <a:gd name="T78" fmla="*/ 198 w 308"/>
                  <a:gd name="T79" fmla="*/ 48 h 166"/>
                  <a:gd name="T80" fmla="*/ 178 w 308"/>
                  <a:gd name="T81" fmla="*/ 42 h 166"/>
                  <a:gd name="T82" fmla="*/ 155 w 308"/>
                  <a:gd name="T83" fmla="*/ 41 h 166"/>
                  <a:gd name="T84" fmla="*/ 154 w 308"/>
                  <a:gd name="T85" fmla="*/ 41 h 166"/>
                  <a:gd name="T86" fmla="*/ 142 w 308"/>
                  <a:gd name="T87" fmla="*/ 41 h 166"/>
                  <a:gd name="T88" fmla="*/ 110 w 308"/>
                  <a:gd name="T89" fmla="*/ 48 h 166"/>
                  <a:gd name="T90" fmla="*/ 110 w 308"/>
                  <a:gd name="T91" fmla="*/ 48 h 166"/>
                  <a:gd name="T92" fmla="*/ 90 w 308"/>
                  <a:gd name="T93" fmla="*/ 58 h 166"/>
                  <a:gd name="T94" fmla="*/ 78 w 308"/>
                  <a:gd name="T95" fmla="*/ 58 h 166"/>
                  <a:gd name="T96" fmla="*/ 73 w 308"/>
                  <a:gd name="T97" fmla="*/ 52 h 166"/>
                  <a:gd name="T98" fmla="*/ 78 w 308"/>
                  <a:gd name="T99" fmla="*/ 38 h 166"/>
                  <a:gd name="T100" fmla="*/ 107 w 308"/>
                  <a:gd name="T101" fmla="*/ 26 h 166"/>
                  <a:gd name="T102" fmla="*/ 154 w 308"/>
                  <a:gd name="T103" fmla="*/ 21 h 166"/>
                  <a:gd name="T104" fmla="*/ 212 w 308"/>
                  <a:gd name="T105" fmla="*/ 29 h 166"/>
                  <a:gd name="T106" fmla="*/ 239 w 308"/>
                  <a:gd name="T107" fmla="*/ 42 h 166"/>
                  <a:gd name="T108" fmla="*/ 233 w 308"/>
                  <a:gd name="T109" fmla="*/ 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166">
                    <a:moveTo>
                      <a:pt x="300" y="158"/>
                    </a:moveTo>
                    <a:lnTo>
                      <a:pt x="300" y="158"/>
                    </a:lnTo>
                    <a:lnTo>
                      <a:pt x="308" y="163"/>
                    </a:lnTo>
                    <a:lnTo>
                      <a:pt x="308" y="163"/>
                    </a:lnTo>
                    <a:lnTo>
                      <a:pt x="307" y="144"/>
                    </a:lnTo>
                    <a:lnTo>
                      <a:pt x="306" y="127"/>
                    </a:lnTo>
                    <a:lnTo>
                      <a:pt x="303" y="110"/>
                    </a:lnTo>
                    <a:lnTo>
                      <a:pt x="299" y="95"/>
                    </a:lnTo>
                    <a:lnTo>
                      <a:pt x="293" y="80"/>
                    </a:lnTo>
                    <a:lnTo>
                      <a:pt x="287" y="66"/>
                    </a:lnTo>
                    <a:lnTo>
                      <a:pt x="280" y="55"/>
                    </a:lnTo>
                    <a:lnTo>
                      <a:pt x="272" y="44"/>
                    </a:lnTo>
                    <a:lnTo>
                      <a:pt x="272" y="44"/>
                    </a:lnTo>
                    <a:lnTo>
                      <a:pt x="260" y="34"/>
                    </a:lnTo>
                    <a:lnTo>
                      <a:pt x="249" y="25"/>
                    </a:lnTo>
                    <a:lnTo>
                      <a:pt x="236" y="17"/>
                    </a:lnTo>
                    <a:lnTo>
                      <a:pt x="222" y="11"/>
                    </a:lnTo>
                    <a:lnTo>
                      <a:pt x="208" y="7"/>
                    </a:lnTo>
                    <a:lnTo>
                      <a:pt x="191" y="2"/>
                    </a:lnTo>
                    <a:lnTo>
                      <a:pt x="174" y="1"/>
                    </a:lnTo>
                    <a:lnTo>
                      <a:pt x="154" y="0"/>
                    </a:lnTo>
                    <a:lnTo>
                      <a:pt x="154" y="0"/>
                    </a:lnTo>
                    <a:lnTo>
                      <a:pt x="135" y="1"/>
                    </a:lnTo>
                    <a:lnTo>
                      <a:pt x="118" y="2"/>
                    </a:lnTo>
                    <a:lnTo>
                      <a:pt x="101" y="7"/>
                    </a:lnTo>
                    <a:lnTo>
                      <a:pt x="87" y="11"/>
                    </a:lnTo>
                    <a:lnTo>
                      <a:pt x="73" y="17"/>
                    </a:lnTo>
                    <a:lnTo>
                      <a:pt x="60" y="25"/>
                    </a:lnTo>
                    <a:lnTo>
                      <a:pt x="49" y="34"/>
                    </a:lnTo>
                    <a:lnTo>
                      <a:pt x="37" y="44"/>
                    </a:lnTo>
                    <a:lnTo>
                      <a:pt x="37" y="44"/>
                    </a:lnTo>
                    <a:lnTo>
                      <a:pt x="29" y="55"/>
                    </a:lnTo>
                    <a:lnTo>
                      <a:pt x="22" y="68"/>
                    </a:lnTo>
                    <a:lnTo>
                      <a:pt x="15" y="80"/>
                    </a:lnTo>
                    <a:lnTo>
                      <a:pt x="10" y="95"/>
                    </a:lnTo>
                    <a:lnTo>
                      <a:pt x="6" y="112"/>
                    </a:lnTo>
                    <a:lnTo>
                      <a:pt x="3" y="127"/>
                    </a:lnTo>
                    <a:lnTo>
                      <a:pt x="2" y="146"/>
                    </a:lnTo>
                    <a:lnTo>
                      <a:pt x="0" y="166"/>
                    </a:lnTo>
                    <a:lnTo>
                      <a:pt x="0" y="166"/>
                    </a:lnTo>
                    <a:lnTo>
                      <a:pt x="10" y="158"/>
                    </a:lnTo>
                    <a:lnTo>
                      <a:pt x="10" y="158"/>
                    </a:lnTo>
                    <a:lnTo>
                      <a:pt x="15" y="156"/>
                    </a:lnTo>
                    <a:lnTo>
                      <a:pt x="20" y="154"/>
                    </a:lnTo>
                    <a:lnTo>
                      <a:pt x="22" y="154"/>
                    </a:lnTo>
                    <a:lnTo>
                      <a:pt x="22" y="154"/>
                    </a:lnTo>
                    <a:lnTo>
                      <a:pt x="23" y="139"/>
                    </a:lnTo>
                    <a:lnTo>
                      <a:pt x="25" y="124"/>
                    </a:lnTo>
                    <a:lnTo>
                      <a:pt x="27" y="112"/>
                    </a:lnTo>
                    <a:lnTo>
                      <a:pt x="30" y="99"/>
                    </a:lnTo>
                    <a:lnTo>
                      <a:pt x="34" y="88"/>
                    </a:lnTo>
                    <a:lnTo>
                      <a:pt x="40" y="76"/>
                    </a:lnTo>
                    <a:lnTo>
                      <a:pt x="46" y="66"/>
                    </a:lnTo>
                    <a:lnTo>
                      <a:pt x="53" y="58"/>
                    </a:lnTo>
                    <a:lnTo>
                      <a:pt x="53" y="58"/>
                    </a:lnTo>
                    <a:lnTo>
                      <a:pt x="57" y="65"/>
                    </a:lnTo>
                    <a:lnTo>
                      <a:pt x="61" y="70"/>
                    </a:lnTo>
                    <a:lnTo>
                      <a:pt x="66" y="73"/>
                    </a:lnTo>
                    <a:lnTo>
                      <a:pt x="70" y="76"/>
                    </a:lnTo>
                    <a:lnTo>
                      <a:pt x="70" y="76"/>
                    </a:lnTo>
                    <a:lnTo>
                      <a:pt x="77" y="79"/>
                    </a:lnTo>
                    <a:lnTo>
                      <a:pt x="83" y="79"/>
                    </a:lnTo>
                    <a:lnTo>
                      <a:pt x="83" y="79"/>
                    </a:lnTo>
                    <a:lnTo>
                      <a:pt x="94" y="78"/>
                    </a:lnTo>
                    <a:lnTo>
                      <a:pt x="105" y="72"/>
                    </a:lnTo>
                    <a:lnTo>
                      <a:pt x="105" y="72"/>
                    </a:lnTo>
                    <a:lnTo>
                      <a:pt x="113" y="69"/>
                    </a:lnTo>
                    <a:lnTo>
                      <a:pt x="117" y="68"/>
                    </a:lnTo>
                    <a:lnTo>
                      <a:pt x="117" y="68"/>
                    </a:lnTo>
                    <a:lnTo>
                      <a:pt x="117" y="66"/>
                    </a:lnTo>
                    <a:lnTo>
                      <a:pt x="117" y="66"/>
                    </a:lnTo>
                    <a:lnTo>
                      <a:pt x="135" y="63"/>
                    </a:lnTo>
                    <a:lnTo>
                      <a:pt x="154" y="62"/>
                    </a:lnTo>
                    <a:lnTo>
                      <a:pt x="154" y="62"/>
                    </a:lnTo>
                    <a:lnTo>
                      <a:pt x="174" y="63"/>
                    </a:lnTo>
                    <a:lnTo>
                      <a:pt x="192" y="66"/>
                    </a:lnTo>
                    <a:lnTo>
                      <a:pt x="192" y="66"/>
                    </a:lnTo>
                    <a:lnTo>
                      <a:pt x="192" y="68"/>
                    </a:lnTo>
                    <a:lnTo>
                      <a:pt x="192" y="68"/>
                    </a:lnTo>
                    <a:lnTo>
                      <a:pt x="196" y="69"/>
                    </a:lnTo>
                    <a:lnTo>
                      <a:pt x="203" y="72"/>
                    </a:lnTo>
                    <a:lnTo>
                      <a:pt x="203" y="72"/>
                    </a:lnTo>
                    <a:lnTo>
                      <a:pt x="215" y="78"/>
                    </a:lnTo>
                    <a:lnTo>
                      <a:pt x="226" y="79"/>
                    </a:lnTo>
                    <a:lnTo>
                      <a:pt x="226" y="79"/>
                    </a:lnTo>
                    <a:lnTo>
                      <a:pt x="232" y="79"/>
                    </a:lnTo>
                    <a:lnTo>
                      <a:pt x="239" y="76"/>
                    </a:lnTo>
                    <a:lnTo>
                      <a:pt x="239" y="76"/>
                    </a:lnTo>
                    <a:lnTo>
                      <a:pt x="243" y="73"/>
                    </a:lnTo>
                    <a:lnTo>
                      <a:pt x="247" y="70"/>
                    </a:lnTo>
                    <a:lnTo>
                      <a:pt x="252" y="65"/>
                    </a:lnTo>
                    <a:lnTo>
                      <a:pt x="256" y="58"/>
                    </a:lnTo>
                    <a:lnTo>
                      <a:pt x="256" y="58"/>
                    </a:lnTo>
                    <a:lnTo>
                      <a:pt x="256" y="58"/>
                    </a:lnTo>
                    <a:lnTo>
                      <a:pt x="263" y="66"/>
                    </a:lnTo>
                    <a:lnTo>
                      <a:pt x="269" y="76"/>
                    </a:lnTo>
                    <a:lnTo>
                      <a:pt x="274" y="86"/>
                    </a:lnTo>
                    <a:lnTo>
                      <a:pt x="279" y="99"/>
                    </a:lnTo>
                    <a:lnTo>
                      <a:pt x="281" y="112"/>
                    </a:lnTo>
                    <a:lnTo>
                      <a:pt x="284" y="124"/>
                    </a:lnTo>
                    <a:lnTo>
                      <a:pt x="286" y="139"/>
                    </a:lnTo>
                    <a:lnTo>
                      <a:pt x="287" y="154"/>
                    </a:lnTo>
                    <a:lnTo>
                      <a:pt x="290" y="154"/>
                    </a:lnTo>
                    <a:lnTo>
                      <a:pt x="290" y="154"/>
                    </a:lnTo>
                    <a:lnTo>
                      <a:pt x="296" y="156"/>
                    </a:lnTo>
                    <a:lnTo>
                      <a:pt x="300" y="158"/>
                    </a:lnTo>
                    <a:lnTo>
                      <a:pt x="300" y="158"/>
                    </a:lnTo>
                    <a:close/>
                    <a:moveTo>
                      <a:pt x="230" y="58"/>
                    </a:moveTo>
                    <a:lnTo>
                      <a:pt x="230" y="58"/>
                    </a:lnTo>
                    <a:lnTo>
                      <a:pt x="226" y="59"/>
                    </a:lnTo>
                    <a:lnTo>
                      <a:pt x="226" y="59"/>
                    </a:lnTo>
                    <a:lnTo>
                      <a:pt x="219" y="58"/>
                    </a:lnTo>
                    <a:lnTo>
                      <a:pt x="219" y="58"/>
                    </a:lnTo>
                    <a:lnTo>
                      <a:pt x="211" y="52"/>
                    </a:lnTo>
                    <a:lnTo>
                      <a:pt x="199" y="48"/>
                    </a:lnTo>
                    <a:lnTo>
                      <a:pt x="199" y="48"/>
                    </a:lnTo>
                    <a:lnTo>
                      <a:pt x="198" y="48"/>
                    </a:lnTo>
                    <a:lnTo>
                      <a:pt x="198" y="48"/>
                    </a:lnTo>
                    <a:lnTo>
                      <a:pt x="198" y="48"/>
                    </a:lnTo>
                    <a:lnTo>
                      <a:pt x="198" y="48"/>
                    </a:lnTo>
                    <a:lnTo>
                      <a:pt x="198" y="48"/>
                    </a:lnTo>
                    <a:lnTo>
                      <a:pt x="188" y="45"/>
                    </a:lnTo>
                    <a:lnTo>
                      <a:pt x="178" y="42"/>
                    </a:lnTo>
                    <a:lnTo>
                      <a:pt x="166" y="41"/>
                    </a:lnTo>
                    <a:lnTo>
                      <a:pt x="155" y="41"/>
                    </a:lnTo>
                    <a:lnTo>
                      <a:pt x="155" y="41"/>
                    </a:lnTo>
                    <a:lnTo>
                      <a:pt x="155" y="41"/>
                    </a:lnTo>
                    <a:lnTo>
                      <a:pt x="154" y="41"/>
                    </a:lnTo>
                    <a:lnTo>
                      <a:pt x="154" y="41"/>
                    </a:lnTo>
                    <a:lnTo>
                      <a:pt x="154" y="41"/>
                    </a:lnTo>
                    <a:lnTo>
                      <a:pt x="154" y="41"/>
                    </a:lnTo>
                    <a:lnTo>
                      <a:pt x="142" y="41"/>
                    </a:lnTo>
                    <a:lnTo>
                      <a:pt x="131" y="42"/>
                    </a:lnTo>
                    <a:lnTo>
                      <a:pt x="121" y="45"/>
                    </a:lnTo>
                    <a:lnTo>
                      <a:pt x="110" y="48"/>
                    </a:lnTo>
                    <a:lnTo>
                      <a:pt x="110" y="48"/>
                    </a:lnTo>
                    <a:lnTo>
                      <a:pt x="110" y="48"/>
                    </a:lnTo>
                    <a:lnTo>
                      <a:pt x="110" y="48"/>
                    </a:lnTo>
                    <a:lnTo>
                      <a:pt x="98" y="52"/>
                    </a:lnTo>
                    <a:lnTo>
                      <a:pt x="90" y="58"/>
                    </a:lnTo>
                    <a:lnTo>
                      <a:pt x="90" y="58"/>
                    </a:lnTo>
                    <a:lnTo>
                      <a:pt x="83" y="59"/>
                    </a:lnTo>
                    <a:lnTo>
                      <a:pt x="83" y="59"/>
                    </a:lnTo>
                    <a:lnTo>
                      <a:pt x="78" y="58"/>
                    </a:lnTo>
                    <a:lnTo>
                      <a:pt x="78" y="58"/>
                    </a:lnTo>
                    <a:lnTo>
                      <a:pt x="76" y="55"/>
                    </a:lnTo>
                    <a:lnTo>
                      <a:pt x="73" y="52"/>
                    </a:lnTo>
                    <a:lnTo>
                      <a:pt x="70" y="42"/>
                    </a:lnTo>
                    <a:lnTo>
                      <a:pt x="70" y="42"/>
                    </a:lnTo>
                    <a:lnTo>
                      <a:pt x="78" y="38"/>
                    </a:lnTo>
                    <a:lnTo>
                      <a:pt x="87" y="34"/>
                    </a:lnTo>
                    <a:lnTo>
                      <a:pt x="97" y="29"/>
                    </a:lnTo>
                    <a:lnTo>
                      <a:pt x="107" y="26"/>
                    </a:lnTo>
                    <a:lnTo>
                      <a:pt x="130" y="22"/>
                    </a:lnTo>
                    <a:lnTo>
                      <a:pt x="154" y="21"/>
                    </a:lnTo>
                    <a:lnTo>
                      <a:pt x="154" y="21"/>
                    </a:lnTo>
                    <a:lnTo>
                      <a:pt x="179" y="22"/>
                    </a:lnTo>
                    <a:lnTo>
                      <a:pt x="202" y="26"/>
                    </a:lnTo>
                    <a:lnTo>
                      <a:pt x="212" y="29"/>
                    </a:lnTo>
                    <a:lnTo>
                      <a:pt x="222" y="34"/>
                    </a:lnTo>
                    <a:lnTo>
                      <a:pt x="230" y="38"/>
                    </a:lnTo>
                    <a:lnTo>
                      <a:pt x="239" y="42"/>
                    </a:lnTo>
                    <a:lnTo>
                      <a:pt x="239" y="42"/>
                    </a:lnTo>
                    <a:lnTo>
                      <a:pt x="236" y="52"/>
                    </a:lnTo>
                    <a:lnTo>
                      <a:pt x="233" y="55"/>
                    </a:lnTo>
                    <a:lnTo>
                      <a:pt x="230" y="58"/>
                    </a:lnTo>
                    <a:lnTo>
                      <a:pt x="23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38" name="Group 37">
            <a:extLst>
              <a:ext uri="{FF2B5EF4-FFF2-40B4-BE49-F238E27FC236}">
                <a16:creationId xmlns:a16="http://schemas.microsoft.com/office/drawing/2014/main" id="{CE2FD9AD-A30A-7C05-A362-D45D216257F0}"/>
              </a:ext>
            </a:extLst>
          </p:cNvPr>
          <p:cNvGrpSpPr/>
          <p:nvPr/>
        </p:nvGrpSpPr>
        <p:grpSpPr>
          <a:xfrm>
            <a:off x="3791034" y="2808214"/>
            <a:ext cx="911022" cy="899999"/>
            <a:chOff x="3598800" y="3419362"/>
            <a:chExt cx="1066602" cy="1053696"/>
          </a:xfrm>
        </p:grpSpPr>
        <p:sp>
          <p:nvSpPr>
            <p:cNvPr id="39" name="Oval 38">
              <a:extLst>
                <a:ext uri="{FF2B5EF4-FFF2-40B4-BE49-F238E27FC236}">
                  <a16:creationId xmlns:a16="http://schemas.microsoft.com/office/drawing/2014/main" id="{34D428A2-0CDE-1B7E-63C0-8F37286EBD56}"/>
                </a:ext>
              </a:extLst>
            </p:cNvPr>
            <p:cNvSpPr/>
            <p:nvPr/>
          </p:nvSpPr>
          <p:spPr>
            <a:xfrm>
              <a:off x="3598800" y="3419362"/>
              <a:ext cx="1066602" cy="1053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en-GB" sz="3900" b="1">
                <a:solidFill>
                  <a:schemeClr val="bg1"/>
                </a:solidFill>
                <a:latin typeface="Trebuchet MS" panose="020B0603020202020204" pitchFamily="34" charset="0"/>
              </a:endParaRPr>
            </a:p>
          </p:txBody>
        </p:sp>
        <p:grpSp>
          <p:nvGrpSpPr>
            <p:cNvPr id="40" name="Group 39">
              <a:extLst>
                <a:ext uri="{FF2B5EF4-FFF2-40B4-BE49-F238E27FC236}">
                  <a16:creationId xmlns:a16="http://schemas.microsoft.com/office/drawing/2014/main" id="{A384AF17-F910-B31C-6DD7-E22649EF719C}"/>
                </a:ext>
              </a:extLst>
            </p:cNvPr>
            <p:cNvGrpSpPr/>
            <p:nvPr/>
          </p:nvGrpSpPr>
          <p:grpSpPr>
            <a:xfrm>
              <a:off x="3879621" y="3683697"/>
              <a:ext cx="514350" cy="560388"/>
              <a:chOff x="2095501" y="2833688"/>
              <a:chExt cx="514350" cy="560388"/>
            </a:xfrm>
            <a:solidFill>
              <a:schemeClr val="bg1"/>
            </a:solidFill>
          </p:grpSpPr>
          <p:sp>
            <p:nvSpPr>
              <p:cNvPr id="41" name="Freeform 33">
                <a:extLst>
                  <a:ext uri="{FF2B5EF4-FFF2-40B4-BE49-F238E27FC236}">
                    <a16:creationId xmlns:a16="http://schemas.microsoft.com/office/drawing/2014/main" id="{2559D19A-1F2A-36E1-6186-AFB3099F07E1}"/>
                  </a:ext>
                </a:extLst>
              </p:cNvPr>
              <p:cNvSpPr>
                <a:spLocks/>
              </p:cNvSpPr>
              <p:nvPr/>
            </p:nvSpPr>
            <p:spPr bwMode="auto">
              <a:xfrm>
                <a:off x="2493963" y="3070226"/>
                <a:ext cx="115888" cy="323850"/>
              </a:xfrm>
              <a:custGeom>
                <a:avLst/>
                <a:gdLst>
                  <a:gd name="T0" fmla="*/ 33 w 73"/>
                  <a:gd name="T1" fmla="*/ 0 h 204"/>
                  <a:gd name="T2" fmla="*/ 0 w 73"/>
                  <a:gd name="T3" fmla="*/ 0 h 204"/>
                  <a:gd name="T4" fmla="*/ 0 w 73"/>
                  <a:gd name="T5" fmla="*/ 20 h 204"/>
                  <a:gd name="T6" fmla="*/ 33 w 73"/>
                  <a:gd name="T7" fmla="*/ 20 h 204"/>
                  <a:gd name="T8" fmla="*/ 33 w 73"/>
                  <a:gd name="T9" fmla="*/ 20 h 204"/>
                  <a:gd name="T10" fmla="*/ 40 w 73"/>
                  <a:gd name="T11" fmla="*/ 22 h 204"/>
                  <a:gd name="T12" fmla="*/ 47 w 73"/>
                  <a:gd name="T13" fmla="*/ 26 h 204"/>
                  <a:gd name="T14" fmla="*/ 51 w 73"/>
                  <a:gd name="T15" fmla="*/ 32 h 204"/>
                  <a:gd name="T16" fmla="*/ 53 w 73"/>
                  <a:gd name="T17" fmla="*/ 40 h 204"/>
                  <a:gd name="T18" fmla="*/ 53 w 73"/>
                  <a:gd name="T19" fmla="*/ 97 h 204"/>
                  <a:gd name="T20" fmla="*/ 53 w 73"/>
                  <a:gd name="T21" fmla="*/ 97 h 204"/>
                  <a:gd name="T22" fmla="*/ 51 w 73"/>
                  <a:gd name="T23" fmla="*/ 104 h 204"/>
                  <a:gd name="T24" fmla="*/ 47 w 73"/>
                  <a:gd name="T25" fmla="*/ 111 h 204"/>
                  <a:gd name="T26" fmla="*/ 40 w 73"/>
                  <a:gd name="T27" fmla="*/ 115 h 204"/>
                  <a:gd name="T28" fmla="*/ 33 w 73"/>
                  <a:gd name="T29" fmla="*/ 117 h 204"/>
                  <a:gd name="T30" fmla="*/ 24 w 73"/>
                  <a:gd name="T31" fmla="*/ 117 h 204"/>
                  <a:gd name="T32" fmla="*/ 24 w 73"/>
                  <a:gd name="T33" fmla="*/ 204 h 204"/>
                  <a:gd name="T34" fmla="*/ 44 w 73"/>
                  <a:gd name="T35" fmla="*/ 204 h 204"/>
                  <a:gd name="T36" fmla="*/ 44 w 73"/>
                  <a:gd name="T37" fmla="*/ 135 h 204"/>
                  <a:gd name="T38" fmla="*/ 44 w 73"/>
                  <a:gd name="T39" fmla="*/ 135 h 204"/>
                  <a:gd name="T40" fmla="*/ 50 w 73"/>
                  <a:gd name="T41" fmla="*/ 133 h 204"/>
                  <a:gd name="T42" fmla="*/ 56 w 73"/>
                  <a:gd name="T43" fmla="*/ 130 h 204"/>
                  <a:gd name="T44" fmla="*/ 60 w 73"/>
                  <a:gd name="T45" fmla="*/ 125 h 204"/>
                  <a:gd name="T46" fmla="*/ 64 w 73"/>
                  <a:gd name="T47" fmla="*/ 121 h 204"/>
                  <a:gd name="T48" fmla="*/ 68 w 73"/>
                  <a:gd name="T49" fmla="*/ 115 h 204"/>
                  <a:gd name="T50" fmla="*/ 71 w 73"/>
                  <a:gd name="T51" fmla="*/ 110 h 204"/>
                  <a:gd name="T52" fmla="*/ 73 w 73"/>
                  <a:gd name="T53" fmla="*/ 103 h 204"/>
                  <a:gd name="T54" fmla="*/ 73 w 73"/>
                  <a:gd name="T55" fmla="*/ 97 h 204"/>
                  <a:gd name="T56" fmla="*/ 73 w 73"/>
                  <a:gd name="T57" fmla="*/ 40 h 204"/>
                  <a:gd name="T58" fmla="*/ 73 w 73"/>
                  <a:gd name="T59" fmla="*/ 40 h 204"/>
                  <a:gd name="T60" fmla="*/ 73 w 73"/>
                  <a:gd name="T61" fmla="*/ 32 h 204"/>
                  <a:gd name="T62" fmla="*/ 70 w 73"/>
                  <a:gd name="T63" fmla="*/ 25 h 204"/>
                  <a:gd name="T64" fmla="*/ 66 w 73"/>
                  <a:gd name="T65" fmla="*/ 17 h 204"/>
                  <a:gd name="T66" fmla="*/ 61 w 73"/>
                  <a:gd name="T67" fmla="*/ 12 h 204"/>
                  <a:gd name="T68" fmla="*/ 56 w 73"/>
                  <a:gd name="T69" fmla="*/ 7 h 204"/>
                  <a:gd name="T70" fmla="*/ 49 w 73"/>
                  <a:gd name="T71" fmla="*/ 3 h 204"/>
                  <a:gd name="T72" fmla="*/ 41 w 73"/>
                  <a:gd name="T73" fmla="*/ 0 h 204"/>
                  <a:gd name="T74" fmla="*/ 33 w 73"/>
                  <a:gd name="T75" fmla="*/ 0 h 204"/>
                  <a:gd name="T76" fmla="*/ 33 w 73"/>
                  <a:gd name="T7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204">
                    <a:moveTo>
                      <a:pt x="33" y="0"/>
                    </a:moveTo>
                    <a:lnTo>
                      <a:pt x="0" y="0"/>
                    </a:lnTo>
                    <a:lnTo>
                      <a:pt x="0" y="20"/>
                    </a:lnTo>
                    <a:lnTo>
                      <a:pt x="33" y="20"/>
                    </a:lnTo>
                    <a:lnTo>
                      <a:pt x="33" y="20"/>
                    </a:lnTo>
                    <a:lnTo>
                      <a:pt x="40" y="22"/>
                    </a:lnTo>
                    <a:lnTo>
                      <a:pt x="47" y="26"/>
                    </a:lnTo>
                    <a:lnTo>
                      <a:pt x="51" y="32"/>
                    </a:lnTo>
                    <a:lnTo>
                      <a:pt x="53" y="40"/>
                    </a:lnTo>
                    <a:lnTo>
                      <a:pt x="53" y="97"/>
                    </a:lnTo>
                    <a:lnTo>
                      <a:pt x="53" y="97"/>
                    </a:lnTo>
                    <a:lnTo>
                      <a:pt x="51" y="104"/>
                    </a:lnTo>
                    <a:lnTo>
                      <a:pt x="47" y="111"/>
                    </a:lnTo>
                    <a:lnTo>
                      <a:pt x="40" y="115"/>
                    </a:lnTo>
                    <a:lnTo>
                      <a:pt x="33" y="117"/>
                    </a:lnTo>
                    <a:lnTo>
                      <a:pt x="24" y="117"/>
                    </a:lnTo>
                    <a:lnTo>
                      <a:pt x="24" y="204"/>
                    </a:lnTo>
                    <a:lnTo>
                      <a:pt x="44" y="204"/>
                    </a:lnTo>
                    <a:lnTo>
                      <a:pt x="44" y="135"/>
                    </a:lnTo>
                    <a:lnTo>
                      <a:pt x="44" y="135"/>
                    </a:lnTo>
                    <a:lnTo>
                      <a:pt x="50" y="133"/>
                    </a:lnTo>
                    <a:lnTo>
                      <a:pt x="56" y="130"/>
                    </a:lnTo>
                    <a:lnTo>
                      <a:pt x="60" y="125"/>
                    </a:lnTo>
                    <a:lnTo>
                      <a:pt x="64" y="121"/>
                    </a:lnTo>
                    <a:lnTo>
                      <a:pt x="68" y="115"/>
                    </a:lnTo>
                    <a:lnTo>
                      <a:pt x="71" y="110"/>
                    </a:lnTo>
                    <a:lnTo>
                      <a:pt x="73" y="103"/>
                    </a:lnTo>
                    <a:lnTo>
                      <a:pt x="73" y="97"/>
                    </a:lnTo>
                    <a:lnTo>
                      <a:pt x="73" y="40"/>
                    </a:lnTo>
                    <a:lnTo>
                      <a:pt x="73" y="40"/>
                    </a:lnTo>
                    <a:lnTo>
                      <a:pt x="73" y="32"/>
                    </a:lnTo>
                    <a:lnTo>
                      <a:pt x="70" y="25"/>
                    </a:lnTo>
                    <a:lnTo>
                      <a:pt x="66" y="17"/>
                    </a:lnTo>
                    <a:lnTo>
                      <a:pt x="61" y="12"/>
                    </a:lnTo>
                    <a:lnTo>
                      <a:pt x="56" y="7"/>
                    </a:lnTo>
                    <a:lnTo>
                      <a:pt x="49" y="3"/>
                    </a:lnTo>
                    <a:lnTo>
                      <a:pt x="41" y="0"/>
                    </a:lnTo>
                    <a:lnTo>
                      <a:pt x="33" y="0"/>
                    </a:lnTo>
                    <a:lnTo>
                      <a:pt x="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4">
                <a:extLst>
                  <a:ext uri="{FF2B5EF4-FFF2-40B4-BE49-F238E27FC236}">
                    <a16:creationId xmlns:a16="http://schemas.microsoft.com/office/drawing/2014/main" id="{0FA45D7E-E3A4-26A7-B513-6CE890FAE7C0}"/>
                  </a:ext>
                </a:extLst>
              </p:cNvPr>
              <p:cNvSpPr>
                <a:spLocks/>
              </p:cNvSpPr>
              <p:nvPr/>
            </p:nvSpPr>
            <p:spPr bwMode="auto">
              <a:xfrm>
                <a:off x="2095501" y="3070226"/>
                <a:ext cx="114300" cy="323850"/>
              </a:xfrm>
              <a:custGeom>
                <a:avLst/>
                <a:gdLst>
                  <a:gd name="T0" fmla="*/ 40 w 72"/>
                  <a:gd name="T1" fmla="*/ 20 h 204"/>
                  <a:gd name="T2" fmla="*/ 72 w 72"/>
                  <a:gd name="T3" fmla="*/ 20 h 204"/>
                  <a:gd name="T4" fmla="*/ 72 w 72"/>
                  <a:gd name="T5" fmla="*/ 0 h 204"/>
                  <a:gd name="T6" fmla="*/ 40 w 72"/>
                  <a:gd name="T7" fmla="*/ 0 h 204"/>
                  <a:gd name="T8" fmla="*/ 40 w 72"/>
                  <a:gd name="T9" fmla="*/ 0 h 204"/>
                  <a:gd name="T10" fmla="*/ 32 w 72"/>
                  <a:gd name="T11" fmla="*/ 0 h 204"/>
                  <a:gd name="T12" fmla="*/ 24 w 72"/>
                  <a:gd name="T13" fmla="*/ 3 h 204"/>
                  <a:gd name="T14" fmla="*/ 18 w 72"/>
                  <a:gd name="T15" fmla="*/ 7 h 204"/>
                  <a:gd name="T16" fmla="*/ 11 w 72"/>
                  <a:gd name="T17" fmla="*/ 12 h 204"/>
                  <a:gd name="T18" fmla="*/ 7 w 72"/>
                  <a:gd name="T19" fmla="*/ 17 h 204"/>
                  <a:gd name="T20" fmla="*/ 3 w 72"/>
                  <a:gd name="T21" fmla="*/ 25 h 204"/>
                  <a:gd name="T22" fmla="*/ 1 w 72"/>
                  <a:gd name="T23" fmla="*/ 32 h 204"/>
                  <a:gd name="T24" fmla="*/ 0 w 72"/>
                  <a:gd name="T25" fmla="*/ 40 h 204"/>
                  <a:gd name="T26" fmla="*/ 0 w 72"/>
                  <a:gd name="T27" fmla="*/ 97 h 204"/>
                  <a:gd name="T28" fmla="*/ 0 w 72"/>
                  <a:gd name="T29" fmla="*/ 97 h 204"/>
                  <a:gd name="T30" fmla="*/ 0 w 72"/>
                  <a:gd name="T31" fmla="*/ 103 h 204"/>
                  <a:gd name="T32" fmla="*/ 3 w 72"/>
                  <a:gd name="T33" fmla="*/ 110 h 204"/>
                  <a:gd name="T34" fmla="*/ 4 w 72"/>
                  <a:gd name="T35" fmla="*/ 115 h 204"/>
                  <a:gd name="T36" fmla="*/ 8 w 72"/>
                  <a:gd name="T37" fmla="*/ 121 h 204"/>
                  <a:gd name="T38" fmla="*/ 13 w 72"/>
                  <a:gd name="T39" fmla="*/ 125 h 204"/>
                  <a:gd name="T40" fmla="*/ 17 w 72"/>
                  <a:gd name="T41" fmla="*/ 130 h 204"/>
                  <a:gd name="T42" fmla="*/ 23 w 72"/>
                  <a:gd name="T43" fmla="*/ 133 h 204"/>
                  <a:gd name="T44" fmla="*/ 30 w 72"/>
                  <a:gd name="T45" fmla="*/ 135 h 204"/>
                  <a:gd name="T46" fmla="*/ 30 w 72"/>
                  <a:gd name="T47" fmla="*/ 204 h 204"/>
                  <a:gd name="T48" fmla="*/ 49 w 72"/>
                  <a:gd name="T49" fmla="*/ 204 h 204"/>
                  <a:gd name="T50" fmla="*/ 49 w 72"/>
                  <a:gd name="T51" fmla="*/ 117 h 204"/>
                  <a:gd name="T52" fmla="*/ 40 w 72"/>
                  <a:gd name="T53" fmla="*/ 117 h 204"/>
                  <a:gd name="T54" fmla="*/ 40 w 72"/>
                  <a:gd name="T55" fmla="*/ 117 h 204"/>
                  <a:gd name="T56" fmla="*/ 32 w 72"/>
                  <a:gd name="T57" fmla="*/ 115 h 204"/>
                  <a:gd name="T58" fmla="*/ 25 w 72"/>
                  <a:gd name="T59" fmla="*/ 111 h 204"/>
                  <a:gd name="T60" fmla="*/ 21 w 72"/>
                  <a:gd name="T61" fmla="*/ 104 h 204"/>
                  <a:gd name="T62" fmla="*/ 20 w 72"/>
                  <a:gd name="T63" fmla="*/ 97 h 204"/>
                  <a:gd name="T64" fmla="*/ 20 w 72"/>
                  <a:gd name="T65" fmla="*/ 40 h 204"/>
                  <a:gd name="T66" fmla="*/ 20 w 72"/>
                  <a:gd name="T67" fmla="*/ 40 h 204"/>
                  <a:gd name="T68" fmla="*/ 21 w 72"/>
                  <a:gd name="T69" fmla="*/ 32 h 204"/>
                  <a:gd name="T70" fmla="*/ 25 w 72"/>
                  <a:gd name="T71" fmla="*/ 26 h 204"/>
                  <a:gd name="T72" fmla="*/ 32 w 72"/>
                  <a:gd name="T73" fmla="*/ 22 h 204"/>
                  <a:gd name="T74" fmla="*/ 40 w 72"/>
                  <a:gd name="T75" fmla="*/ 20 h 204"/>
                  <a:gd name="T76" fmla="*/ 40 w 72"/>
                  <a:gd name="T77"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204">
                    <a:moveTo>
                      <a:pt x="40" y="20"/>
                    </a:moveTo>
                    <a:lnTo>
                      <a:pt x="72" y="20"/>
                    </a:lnTo>
                    <a:lnTo>
                      <a:pt x="72" y="0"/>
                    </a:lnTo>
                    <a:lnTo>
                      <a:pt x="40" y="0"/>
                    </a:lnTo>
                    <a:lnTo>
                      <a:pt x="40" y="0"/>
                    </a:lnTo>
                    <a:lnTo>
                      <a:pt x="32" y="0"/>
                    </a:lnTo>
                    <a:lnTo>
                      <a:pt x="24" y="3"/>
                    </a:lnTo>
                    <a:lnTo>
                      <a:pt x="18" y="7"/>
                    </a:lnTo>
                    <a:lnTo>
                      <a:pt x="11" y="12"/>
                    </a:lnTo>
                    <a:lnTo>
                      <a:pt x="7" y="17"/>
                    </a:lnTo>
                    <a:lnTo>
                      <a:pt x="3" y="25"/>
                    </a:lnTo>
                    <a:lnTo>
                      <a:pt x="1" y="32"/>
                    </a:lnTo>
                    <a:lnTo>
                      <a:pt x="0" y="40"/>
                    </a:lnTo>
                    <a:lnTo>
                      <a:pt x="0" y="97"/>
                    </a:lnTo>
                    <a:lnTo>
                      <a:pt x="0" y="97"/>
                    </a:lnTo>
                    <a:lnTo>
                      <a:pt x="0" y="103"/>
                    </a:lnTo>
                    <a:lnTo>
                      <a:pt x="3" y="110"/>
                    </a:lnTo>
                    <a:lnTo>
                      <a:pt x="4" y="115"/>
                    </a:lnTo>
                    <a:lnTo>
                      <a:pt x="8" y="121"/>
                    </a:lnTo>
                    <a:lnTo>
                      <a:pt x="13" y="125"/>
                    </a:lnTo>
                    <a:lnTo>
                      <a:pt x="17" y="130"/>
                    </a:lnTo>
                    <a:lnTo>
                      <a:pt x="23" y="133"/>
                    </a:lnTo>
                    <a:lnTo>
                      <a:pt x="30" y="135"/>
                    </a:lnTo>
                    <a:lnTo>
                      <a:pt x="30" y="204"/>
                    </a:lnTo>
                    <a:lnTo>
                      <a:pt x="49" y="204"/>
                    </a:lnTo>
                    <a:lnTo>
                      <a:pt x="49" y="117"/>
                    </a:lnTo>
                    <a:lnTo>
                      <a:pt x="40" y="117"/>
                    </a:lnTo>
                    <a:lnTo>
                      <a:pt x="40" y="117"/>
                    </a:lnTo>
                    <a:lnTo>
                      <a:pt x="32" y="115"/>
                    </a:lnTo>
                    <a:lnTo>
                      <a:pt x="25" y="111"/>
                    </a:lnTo>
                    <a:lnTo>
                      <a:pt x="21" y="104"/>
                    </a:lnTo>
                    <a:lnTo>
                      <a:pt x="20" y="97"/>
                    </a:lnTo>
                    <a:lnTo>
                      <a:pt x="20" y="40"/>
                    </a:lnTo>
                    <a:lnTo>
                      <a:pt x="20" y="40"/>
                    </a:lnTo>
                    <a:lnTo>
                      <a:pt x="21" y="32"/>
                    </a:lnTo>
                    <a:lnTo>
                      <a:pt x="25" y="26"/>
                    </a:lnTo>
                    <a:lnTo>
                      <a:pt x="32" y="22"/>
                    </a:lnTo>
                    <a:lnTo>
                      <a:pt x="40" y="20"/>
                    </a:lnTo>
                    <a:lnTo>
                      <a:pt x="4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5">
                <a:extLst>
                  <a:ext uri="{FF2B5EF4-FFF2-40B4-BE49-F238E27FC236}">
                    <a16:creationId xmlns:a16="http://schemas.microsoft.com/office/drawing/2014/main" id="{88551AE8-4867-8284-2070-ED86F92CFE17}"/>
                  </a:ext>
                </a:extLst>
              </p:cNvPr>
              <p:cNvSpPr>
                <a:spLocks/>
              </p:cNvSpPr>
              <p:nvPr/>
            </p:nvSpPr>
            <p:spPr bwMode="auto">
              <a:xfrm>
                <a:off x="2241551" y="3009901"/>
                <a:ext cx="220663" cy="384175"/>
              </a:xfrm>
              <a:custGeom>
                <a:avLst/>
                <a:gdLst>
                  <a:gd name="T0" fmla="*/ 139 w 139"/>
                  <a:gd name="T1" fmla="*/ 38 h 242"/>
                  <a:gd name="T2" fmla="*/ 137 w 139"/>
                  <a:gd name="T3" fmla="*/ 26 h 242"/>
                  <a:gd name="T4" fmla="*/ 134 w 139"/>
                  <a:gd name="T5" fmla="*/ 20 h 242"/>
                  <a:gd name="T6" fmla="*/ 125 w 139"/>
                  <a:gd name="T7" fmla="*/ 10 h 242"/>
                  <a:gd name="T8" fmla="*/ 119 w 139"/>
                  <a:gd name="T9" fmla="*/ 6 h 242"/>
                  <a:gd name="T10" fmla="*/ 100 w 139"/>
                  <a:gd name="T11" fmla="*/ 0 h 242"/>
                  <a:gd name="T12" fmla="*/ 40 w 139"/>
                  <a:gd name="T13" fmla="*/ 0 h 242"/>
                  <a:gd name="T14" fmla="*/ 20 w 139"/>
                  <a:gd name="T15" fmla="*/ 6 h 242"/>
                  <a:gd name="T16" fmla="*/ 14 w 139"/>
                  <a:gd name="T17" fmla="*/ 10 h 242"/>
                  <a:gd name="T18" fmla="*/ 6 w 139"/>
                  <a:gd name="T19" fmla="*/ 20 h 242"/>
                  <a:gd name="T20" fmla="*/ 3 w 139"/>
                  <a:gd name="T21" fmla="*/ 26 h 242"/>
                  <a:gd name="T22" fmla="*/ 0 w 139"/>
                  <a:gd name="T23" fmla="*/ 38 h 242"/>
                  <a:gd name="T24" fmla="*/ 0 w 139"/>
                  <a:gd name="T25" fmla="*/ 40 h 242"/>
                  <a:gd name="T26" fmla="*/ 0 w 139"/>
                  <a:gd name="T27" fmla="*/ 118 h 242"/>
                  <a:gd name="T28" fmla="*/ 3 w 139"/>
                  <a:gd name="T29" fmla="*/ 132 h 242"/>
                  <a:gd name="T30" fmla="*/ 6 w 139"/>
                  <a:gd name="T31" fmla="*/ 138 h 242"/>
                  <a:gd name="T32" fmla="*/ 13 w 139"/>
                  <a:gd name="T33" fmla="*/ 148 h 242"/>
                  <a:gd name="T34" fmla="*/ 19 w 139"/>
                  <a:gd name="T35" fmla="*/ 151 h 242"/>
                  <a:gd name="T36" fmla="*/ 20 w 139"/>
                  <a:gd name="T37" fmla="*/ 152 h 242"/>
                  <a:gd name="T38" fmla="*/ 30 w 139"/>
                  <a:gd name="T39" fmla="*/ 242 h 242"/>
                  <a:gd name="T40" fmla="*/ 50 w 139"/>
                  <a:gd name="T41" fmla="*/ 138 h 242"/>
                  <a:gd name="T42" fmla="*/ 40 w 139"/>
                  <a:gd name="T43" fmla="*/ 138 h 242"/>
                  <a:gd name="T44" fmla="*/ 33 w 139"/>
                  <a:gd name="T45" fmla="*/ 136 h 242"/>
                  <a:gd name="T46" fmla="*/ 27 w 139"/>
                  <a:gd name="T47" fmla="*/ 134 h 242"/>
                  <a:gd name="T48" fmla="*/ 21 w 139"/>
                  <a:gd name="T49" fmla="*/ 126 h 242"/>
                  <a:gd name="T50" fmla="*/ 20 w 139"/>
                  <a:gd name="T51" fmla="*/ 118 h 242"/>
                  <a:gd name="T52" fmla="*/ 20 w 139"/>
                  <a:gd name="T53" fmla="*/ 40 h 242"/>
                  <a:gd name="T54" fmla="*/ 20 w 139"/>
                  <a:gd name="T55" fmla="*/ 40 h 242"/>
                  <a:gd name="T56" fmla="*/ 26 w 139"/>
                  <a:gd name="T57" fmla="*/ 26 h 242"/>
                  <a:gd name="T58" fmla="*/ 40 w 139"/>
                  <a:gd name="T59" fmla="*/ 20 h 242"/>
                  <a:gd name="T60" fmla="*/ 100 w 139"/>
                  <a:gd name="T61" fmla="*/ 20 h 242"/>
                  <a:gd name="T62" fmla="*/ 114 w 139"/>
                  <a:gd name="T63" fmla="*/ 26 h 242"/>
                  <a:gd name="T64" fmla="*/ 119 w 139"/>
                  <a:gd name="T65" fmla="*/ 40 h 242"/>
                  <a:gd name="T66" fmla="*/ 119 w 139"/>
                  <a:gd name="T67" fmla="*/ 40 h 242"/>
                  <a:gd name="T68" fmla="*/ 119 w 139"/>
                  <a:gd name="T69" fmla="*/ 118 h 242"/>
                  <a:gd name="T70" fmla="*/ 118 w 139"/>
                  <a:gd name="T71" fmla="*/ 126 h 242"/>
                  <a:gd name="T72" fmla="*/ 112 w 139"/>
                  <a:gd name="T73" fmla="*/ 132 h 242"/>
                  <a:gd name="T74" fmla="*/ 107 w 139"/>
                  <a:gd name="T75" fmla="*/ 136 h 242"/>
                  <a:gd name="T76" fmla="*/ 92 w 139"/>
                  <a:gd name="T77" fmla="*/ 138 h 242"/>
                  <a:gd name="T78" fmla="*/ 90 w 139"/>
                  <a:gd name="T79" fmla="*/ 242 h 242"/>
                  <a:gd name="T80" fmla="*/ 110 w 139"/>
                  <a:gd name="T81" fmla="*/ 156 h 242"/>
                  <a:gd name="T82" fmla="*/ 119 w 139"/>
                  <a:gd name="T83" fmla="*/ 152 h 242"/>
                  <a:gd name="T84" fmla="*/ 121 w 139"/>
                  <a:gd name="T85" fmla="*/ 151 h 242"/>
                  <a:gd name="T86" fmla="*/ 127 w 139"/>
                  <a:gd name="T87" fmla="*/ 148 h 242"/>
                  <a:gd name="T88" fmla="*/ 134 w 139"/>
                  <a:gd name="T89" fmla="*/ 138 h 242"/>
                  <a:gd name="T90" fmla="*/ 137 w 139"/>
                  <a:gd name="T91" fmla="*/ 132 h 242"/>
                  <a:gd name="T92" fmla="*/ 139 w 139"/>
                  <a:gd name="T93" fmla="*/ 118 h 242"/>
                  <a:gd name="T94" fmla="*/ 139 w 139"/>
                  <a:gd name="T95" fmla="*/ 40 h 242"/>
                  <a:gd name="T96" fmla="*/ 139 w 139"/>
                  <a:gd name="T97"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242">
                    <a:moveTo>
                      <a:pt x="139" y="38"/>
                    </a:moveTo>
                    <a:lnTo>
                      <a:pt x="139" y="38"/>
                    </a:lnTo>
                    <a:lnTo>
                      <a:pt x="138" y="31"/>
                    </a:lnTo>
                    <a:lnTo>
                      <a:pt x="137" y="26"/>
                    </a:lnTo>
                    <a:lnTo>
                      <a:pt x="137" y="26"/>
                    </a:lnTo>
                    <a:lnTo>
                      <a:pt x="134" y="20"/>
                    </a:lnTo>
                    <a:lnTo>
                      <a:pt x="129" y="14"/>
                    </a:lnTo>
                    <a:lnTo>
                      <a:pt x="125" y="10"/>
                    </a:lnTo>
                    <a:lnTo>
                      <a:pt x="119" y="6"/>
                    </a:lnTo>
                    <a:lnTo>
                      <a:pt x="119" y="6"/>
                    </a:lnTo>
                    <a:lnTo>
                      <a:pt x="110" y="1"/>
                    </a:lnTo>
                    <a:lnTo>
                      <a:pt x="100" y="0"/>
                    </a:lnTo>
                    <a:lnTo>
                      <a:pt x="40" y="0"/>
                    </a:lnTo>
                    <a:lnTo>
                      <a:pt x="40" y="0"/>
                    </a:lnTo>
                    <a:lnTo>
                      <a:pt x="30" y="1"/>
                    </a:lnTo>
                    <a:lnTo>
                      <a:pt x="20" y="6"/>
                    </a:lnTo>
                    <a:lnTo>
                      <a:pt x="20" y="6"/>
                    </a:lnTo>
                    <a:lnTo>
                      <a:pt x="14" y="10"/>
                    </a:lnTo>
                    <a:lnTo>
                      <a:pt x="10" y="14"/>
                    </a:lnTo>
                    <a:lnTo>
                      <a:pt x="6" y="20"/>
                    </a:lnTo>
                    <a:lnTo>
                      <a:pt x="3" y="26"/>
                    </a:lnTo>
                    <a:lnTo>
                      <a:pt x="3" y="26"/>
                    </a:lnTo>
                    <a:lnTo>
                      <a:pt x="2" y="31"/>
                    </a:lnTo>
                    <a:lnTo>
                      <a:pt x="0" y="38"/>
                    </a:lnTo>
                    <a:lnTo>
                      <a:pt x="0" y="38"/>
                    </a:lnTo>
                    <a:lnTo>
                      <a:pt x="0" y="40"/>
                    </a:lnTo>
                    <a:lnTo>
                      <a:pt x="0" y="118"/>
                    </a:lnTo>
                    <a:lnTo>
                      <a:pt x="0" y="118"/>
                    </a:lnTo>
                    <a:lnTo>
                      <a:pt x="0" y="125"/>
                    </a:lnTo>
                    <a:lnTo>
                      <a:pt x="3" y="132"/>
                    </a:lnTo>
                    <a:lnTo>
                      <a:pt x="3" y="132"/>
                    </a:lnTo>
                    <a:lnTo>
                      <a:pt x="6" y="138"/>
                    </a:lnTo>
                    <a:lnTo>
                      <a:pt x="9" y="142"/>
                    </a:lnTo>
                    <a:lnTo>
                      <a:pt x="13" y="148"/>
                    </a:lnTo>
                    <a:lnTo>
                      <a:pt x="19" y="151"/>
                    </a:lnTo>
                    <a:lnTo>
                      <a:pt x="19" y="151"/>
                    </a:lnTo>
                    <a:lnTo>
                      <a:pt x="20" y="152"/>
                    </a:lnTo>
                    <a:lnTo>
                      <a:pt x="20" y="152"/>
                    </a:lnTo>
                    <a:lnTo>
                      <a:pt x="30" y="156"/>
                    </a:lnTo>
                    <a:lnTo>
                      <a:pt x="30" y="242"/>
                    </a:lnTo>
                    <a:lnTo>
                      <a:pt x="50" y="242"/>
                    </a:lnTo>
                    <a:lnTo>
                      <a:pt x="50" y="138"/>
                    </a:lnTo>
                    <a:lnTo>
                      <a:pt x="47" y="138"/>
                    </a:lnTo>
                    <a:lnTo>
                      <a:pt x="40" y="138"/>
                    </a:lnTo>
                    <a:lnTo>
                      <a:pt x="40" y="138"/>
                    </a:lnTo>
                    <a:lnTo>
                      <a:pt x="33" y="136"/>
                    </a:lnTo>
                    <a:lnTo>
                      <a:pt x="27" y="134"/>
                    </a:lnTo>
                    <a:lnTo>
                      <a:pt x="27" y="134"/>
                    </a:lnTo>
                    <a:lnTo>
                      <a:pt x="24" y="129"/>
                    </a:lnTo>
                    <a:lnTo>
                      <a:pt x="21" y="126"/>
                    </a:lnTo>
                    <a:lnTo>
                      <a:pt x="20" y="122"/>
                    </a:lnTo>
                    <a:lnTo>
                      <a:pt x="20" y="118"/>
                    </a:lnTo>
                    <a:lnTo>
                      <a:pt x="20" y="40"/>
                    </a:lnTo>
                    <a:lnTo>
                      <a:pt x="20" y="40"/>
                    </a:lnTo>
                    <a:lnTo>
                      <a:pt x="20" y="40"/>
                    </a:lnTo>
                    <a:lnTo>
                      <a:pt x="20" y="40"/>
                    </a:lnTo>
                    <a:lnTo>
                      <a:pt x="21" y="33"/>
                    </a:lnTo>
                    <a:lnTo>
                      <a:pt x="26" y="26"/>
                    </a:lnTo>
                    <a:lnTo>
                      <a:pt x="33" y="21"/>
                    </a:lnTo>
                    <a:lnTo>
                      <a:pt x="40" y="20"/>
                    </a:lnTo>
                    <a:lnTo>
                      <a:pt x="100" y="20"/>
                    </a:lnTo>
                    <a:lnTo>
                      <a:pt x="100" y="20"/>
                    </a:lnTo>
                    <a:lnTo>
                      <a:pt x="107" y="21"/>
                    </a:lnTo>
                    <a:lnTo>
                      <a:pt x="114" y="26"/>
                    </a:lnTo>
                    <a:lnTo>
                      <a:pt x="118" y="33"/>
                    </a:lnTo>
                    <a:lnTo>
                      <a:pt x="119" y="40"/>
                    </a:lnTo>
                    <a:lnTo>
                      <a:pt x="119" y="40"/>
                    </a:lnTo>
                    <a:lnTo>
                      <a:pt x="119" y="40"/>
                    </a:lnTo>
                    <a:lnTo>
                      <a:pt x="119" y="118"/>
                    </a:lnTo>
                    <a:lnTo>
                      <a:pt x="119" y="118"/>
                    </a:lnTo>
                    <a:lnTo>
                      <a:pt x="119" y="122"/>
                    </a:lnTo>
                    <a:lnTo>
                      <a:pt x="118" y="126"/>
                    </a:lnTo>
                    <a:lnTo>
                      <a:pt x="115" y="129"/>
                    </a:lnTo>
                    <a:lnTo>
                      <a:pt x="112" y="132"/>
                    </a:lnTo>
                    <a:lnTo>
                      <a:pt x="112" y="132"/>
                    </a:lnTo>
                    <a:lnTo>
                      <a:pt x="107" y="136"/>
                    </a:lnTo>
                    <a:lnTo>
                      <a:pt x="100" y="138"/>
                    </a:lnTo>
                    <a:lnTo>
                      <a:pt x="92" y="138"/>
                    </a:lnTo>
                    <a:lnTo>
                      <a:pt x="90" y="138"/>
                    </a:lnTo>
                    <a:lnTo>
                      <a:pt x="90" y="242"/>
                    </a:lnTo>
                    <a:lnTo>
                      <a:pt x="110" y="242"/>
                    </a:lnTo>
                    <a:lnTo>
                      <a:pt x="110" y="156"/>
                    </a:lnTo>
                    <a:lnTo>
                      <a:pt x="110" y="156"/>
                    </a:lnTo>
                    <a:lnTo>
                      <a:pt x="119" y="152"/>
                    </a:lnTo>
                    <a:lnTo>
                      <a:pt x="119" y="152"/>
                    </a:lnTo>
                    <a:lnTo>
                      <a:pt x="121" y="151"/>
                    </a:lnTo>
                    <a:lnTo>
                      <a:pt x="121" y="151"/>
                    </a:lnTo>
                    <a:lnTo>
                      <a:pt x="127" y="148"/>
                    </a:lnTo>
                    <a:lnTo>
                      <a:pt x="131" y="142"/>
                    </a:lnTo>
                    <a:lnTo>
                      <a:pt x="134" y="138"/>
                    </a:lnTo>
                    <a:lnTo>
                      <a:pt x="137" y="132"/>
                    </a:lnTo>
                    <a:lnTo>
                      <a:pt x="137" y="132"/>
                    </a:lnTo>
                    <a:lnTo>
                      <a:pt x="138" y="125"/>
                    </a:lnTo>
                    <a:lnTo>
                      <a:pt x="139" y="118"/>
                    </a:lnTo>
                    <a:lnTo>
                      <a:pt x="139" y="40"/>
                    </a:lnTo>
                    <a:lnTo>
                      <a:pt x="139" y="40"/>
                    </a:lnTo>
                    <a:lnTo>
                      <a:pt x="139" y="38"/>
                    </a:lnTo>
                    <a:lnTo>
                      <a:pt x="139"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36">
                <a:extLst>
                  <a:ext uri="{FF2B5EF4-FFF2-40B4-BE49-F238E27FC236}">
                    <a16:creationId xmlns:a16="http://schemas.microsoft.com/office/drawing/2014/main" id="{145F91AC-B2F7-998B-4D50-E0D1D55E4A68}"/>
                  </a:ext>
                </a:extLst>
              </p:cNvPr>
              <p:cNvSpPr>
                <a:spLocks noEditPoints="1"/>
              </p:cNvSpPr>
              <p:nvPr/>
            </p:nvSpPr>
            <p:spPr bwMode="auto">
              <a:xfrm>
                <a:off x="2278063" y="2833688"/>
                <a:ext cx="149225" cy="149225"/>
              </a:xfrm>
              <a:custGeom>
                <a:avLst/>
                <a:gdLst>
                  <a:gd name="T0" fmla="*/ 47 w 94"/>
                  <a:gd name="T1" fmla="*/ 94 h 94"/>
                  <a:gd name="T2" fmla="*/ 65 w 94"/>
                  <a:gd name="T3" fmla="*/ 90 h 94"/>
                  <a:gd name="T4" fmla="*/ 79 w 94"/>
                  <a:gd name="T5" fmla="*/ 80 h 94"/>
                  <a:gd name="T6" fmla="*/ 89 w 94"/>
                  <a:gd name="T7" fmla="*/ 66 h 94"/>
                  <a:gd name="T8" fmla="*/ 94 w 94"/>
                  <a:gd name="T9" fmla="*/ 47 h 94"/>
                  <a:gd name="T10" fmla="*/ 92 w 94"/>
                  <a:gd name="T11" fmla="*/ 37 h 94"/>
                  <a:gd name="T12" fmla="*/ 85 w 94"/>
                  <a:gd name="T13" fmla="*/ 21 h 94"/>
                  <a:gd name="T14" fmla="*/ 72 w 94"/>
                  <a:gd name="T15" fmla="*/ 9 h 94"/>
                  <a:gd name="T16" fmla="*/ 57 w 94"/>
                  <a:gd name="T17" fmla="*/ 2 h 94"/>
                  <a:gd name="T18" fmla="*/ 47 w 94"/>
                  <a:gd name="T19" fmla="*/ 0 h 94"/>
                  <a:gd name="T20" fmla="*/ 28 w 94"/>
                  <a:gd name="T21" fmla="*/ 4 h 94"/>
                  <a:gd name="T22" fmla="*/ 14 w 94"/>
                  <a:gd name="T23" fmla="*/ 14 h 94"/>
                  <a:gd name="T24" fmla="*/ 4 w 94"/>
                  <a:gd name="T25" fmla="*/ 29 h 94"/>
                  <a:gd name="T26" fmla="*/ 0 w 94"/>
                  <a:gd name="T27" fmla="*/ 47 h 94"/>
                  <a:gd name="T28" fmla="*/ 1 w 94"/>
                  <a:gd name="T29" fmla="*/ 57 h 94"/>
                  <a:gd name="T30" fmla="*/ 8 w 94"/>
                  <a:gd name="T31" fmla="*/ 74 h 94"/>
                  <a:gd name="T32" fmla="*/ 21 w 94"/>
                  <a:gd name="T33" fmla="*/ 85 h 94"/>
                  <a:gd name="T34" fmla="*/ 37 w 94"/>
                  <a:gd name="T35" fmla="*/ 93 h 94"/>
                  <a:gd name="T36" fmla="*/ 47 w 94"/>
                  <a:gd name="T37" fmla="*/ 94 h 94"/>
                  <a:gd name="T38" fmla="*/ 47 w 94"/>
                  <a:gd name="T39" fmla="*/ 20 h 94"/>
                  <a:gd name="T40" fmla="*/ 57 w 94"/>
                  <a:gd name="T41" fmla="*/ 23 h 94"/>
                  <a:gd name="T42" fmla="*/ 65 w 94"/>
                  <a:gd name="T43" fmla="*/ 29 h 94"/>
                  <a:gd name="T44" fmla="*/ 71 w 94"/>
                  <a:gd name="T45" fmla="*/ 37 h 94"/>
                  <a:gd name="T46" fmla="*/ 74 w 94"/>
                  <a:gd name="T47" fmla="*/ 47 h 94"/>
                  <a:gd name="T48" fmla="*/ 74 w 94"/>
                  <a:gd name="T49" fmla="*/ 53 h 94"/>
                  <a:gd name="T50" fmla="*/ 69 w 94"/>
                  <a:gd name="T51" fmla="*/ 63 h 94"/>
                  <a:gd name="T52" fmla="*/ 62 w 94"/>
                  <a:gd name="T53" fmla="*/ 70 h 94"/>
                  <a:gd name="T54" fmla="*/ 52 w 94"/>
                  <a:gd name="T55" fmla="*/ 74 h 94"/>
                  <a:gd name="T56" fmla="*/ 47 w 94"/>
                  <a:gd name="T57" fmla="*/ 74 h 94"/>
                  <a:gd name="T58" fmla="*/ 37 w 94"/>
                  <a:gd name="T59" fmla="*/ 73 h 94"/>
                  <a:gd name="T60" fmla="*/ 28 w 94"/>
                  <a:gd name="T61" fmla="*/ 67 h 94"/>
                  <a:gd name="T62" fmla="*/ 21 w 94"/>
                  <a:gd name="T63" fmla="*/ 57 h 94"/>
                  <a:gd name="T64" fmla="*/ 20 w 94"/>
                  <a:gd name="T65" fmla="*/ 47 h 94"/>
                  <a:gd name="T66" fmla="*/ 20 w 94"/>
                  <a:gd name="T67" fmla="*/ 41 h 94"/>
                  <a:gd name="T68" fmla="*/ 24 w 94"/>
                  <a:gd name="T69" fmla="*/ 33 h 94"/>
                  <a:gd name="T70" fmla="*/ 31 w 94"/>
                  <a:gd name="T71" fmla="*/ 24 h 94"/>
                  <a:gd name="T72" fmla="*/ 41 w 94"/>
                  <a:gd name="T73" fmla="*/ 21 h 94"/>
                  <a:gd name="T74" fmla="*/ 47 w 94"/>
                  <a:gd name="T75"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7" y="94"/>
                    </a:moveTo>
                    <a:lnTo>
                      <a:pt x="47" y="94"/>
                    </a:lnTo>
                    <a:lnTo>
                      <a:pt x="57" y="93"/>
                    </a:lnTo>
                    <a:lnTo>
                      <a:pt x="65" y="90"/>
                    </a:lnTo>
                    <a:lnTo>
                      <a:pt x="72" y="85"/>
                    </a:lnTo>
                    <a:lnTo>
                      <a:pt x="79" y="80"/>
                    </a:lnTo>
                    <a:lnTo>
                      <a:pt x="85" y="74"/>
                    </a:lnTo>
                    <a:lnTo>
                      <a:pt x="89" y="66"/>
                    </a:lnTo>
                    <a:lnTo>
                      <a:pt x="92" y="57"/>
                    </a:lnTo>
                    <a:lnTo>
                      <a:pt x="94" y="47"/>
                    </a:lnTo>
                    <a:lnTo>
                      <a:pt x="94" y="47"/>
                    </a:lnTo>
                    <a:lnTo>
                      <a:pt x="92" y="37"/>
                    </a:lnTo>
                    <a:lnTo>
                      <a:pt x="89" y="29"/>
                    </a:lnTo>
                    <a:lnTo>
                      <a:pt x="85" y="21"/>
                    </a:lnTo>
                    <a:lnTo>
                      <a:pt x="79" y="14"/>
                    </a:lnTo>
                    <a:lnTo>
                      <a:pt x="72" y="9"/>
                    </a:lnTo>
                    <a:lnTo>
                      <a:pt x="65" y="4"/>
                    </a:lnTo>
                    <a:lnTo>
                      <a:pt x="57" y="2"/>
                    </a:lnTo>
                    <a:lnTo>
                      <a:pt x="47" y="0"/>
                    </a:lnTo>
                    <a:lnTo>
                      <a:pt x="47" y="0"/>
                    </a:lnTo>
                    <a:lnTo>
                      <a:pt x="37" y="2"/>
                    </a:lnTo>
                    <a:lnTo>
                      <a:pt x="28" y="4"/>
                    </a:lnTo>
                    <a:lnTo>
                      <a:pt x="21" y="9"/>
                    </a:lnTo>
                    <a:lnTo>
                      <a:pt x="14" y="14"/>
                    </a:lnTo>
                    <a:lnTo>
                      <a:pt x="8" y="21"/>
                    </a:lnTo>
                    <a:lnTo>
                      <a:pt x="4" y="29"/>
                    </a:lnTo>
                    <a:lnTo>
                      <a:pt x="1" y="37"/>
                    </a:lnTo>
                    <a:lnTo>
                      <a:pt x="0" y="47"/>
                    </a:lnTo>
                    <a:lnTo>
                      <a:pt x="0" y="47"/>
                    </a:lnTo>
                    <a:lnTo>
                      <a:pt x="1" y="57"/>
                    </a:lnTo>
                    <a:lnTo>
                      <a:pt x="4" y="66"/>
                    </a:lnTo>
                    <a:lnTo>
                      <a:pt x="8" y="74"/>
                    </a:lnTo>
                    <a:lnTo>
                      <a:pt x="14" y="80"/>
                    </a:lnTo>
                    <a:lnTo>
                      <a:pt x="21" y="85"/>
                    </a:lnTo>
                    <a:lnTo>
                      <a:pt x="28" y="90"/>
                    </a:lnTo>
                    <a:lnTo>
                      <a:pt x="37" y="93"/>
                    </a:lnTo>
                    <a:lnTo>
                      <a:pt x="47" y="94"/>
                    </a:lnTo>
                    <a:lnTo>
                      <a:pt x="47" y="94"/>
                    </a:lnTo>
                    <a:close/>
                    <a:moveTo>
                      <a:pt x="47" y="20"/>
                    </a:moveTo>
                    <a:lnTo>
                      <a:pt x="47" y="20"/>
                    </a:lnTo>
                    <a:lnTo>
                      <a:pt x="52" y="21"/>
                    </a:lnTo>
                    <a:lnTo>
                      <a:pt x="57" y="23"/>
                    </a:lnTo>
                    <a:lnTo>
                      <a:pt x="62" y="24"/>
                    </a:lnTo>
                    <a:lnTo>
                      <a:pt x="65" y="29"/>
                    </a:lnTo>
                    <a:lnTo>
                      <a:pt x="69" y="33"/>
                    </a:lnTo>
                    <a:lnTo>
                      <a:pt x="71" y="37"/>
                    </a:lnTo>
                    <a:lnTo>
                      <a:pt x="74" y="41"/>
                    </a:lnTo>
                    <a:lnTo>
                      <a:pt x="74" y="47"/>
                    </a:lnTo>
                    <a:lnTo>
                      <a:pt x="74" y="47"/>
                    </a:lnTo>
                    <a:lnTo>
                      <a:pt x="74" y="53"/>
                    </a:lnTo>
                    <a:lnTo>
                      <a:pt x="71" y="57"/>
                    </a:lnTo>
                    <a:lnTo>
                      <a:pt x="69" y="63"/>
                    </a:lnTo>
                    <a:lnTo>
                      <a:pt x="65" y="67"/>
                    </a:lnTo>
                    <a:lnTo>
                      <a:pt x="62" y="70"/>
                    </a:lnTo>
                    <a:lnTo>
                      <a:pt x="57" y="73"/>
                    </a:lnTo>
                    <a:lnTo>
                      <a:pt x="52" y="74"/>
                    </a:lnTo>
                    <a:lnTo>
                      <a:pt x="47" y="74"/>
                    </a:lnTo>
                    <a:lnTo>
                      <a:pt x="47" y="74"/>
                    </a:lnTo>
                    <a:lnTo>
                      <a:pt x="41" y="74"/>
                    </a:lnTo>
                    <a:lnTo>
                      <a:pt x="37" y="73"/>
                    </a:lnTo>
                    <a:lnTo>
                      <a:pt x="31" y="70"/>
                    </a:lnTo>
                    <a:lnTo>
                      <a:pt x="28" y="67"/>
                    </a:lnTo>
                    <a:lnTo>
                      <a:pt x="24" y="63"/>
                    </a:lnTo>
                    <a:lnTo>
                      <a:pt x="21" y="57"/>
                    </a:lnTo>
                    <a:lnTo>
                      <a:pt x="20" y="53"/>
                    </a:lnTo>
                    <a:lnTo>
                      <a:pt x="20" y="47"/>
                    </a:lnTo>
                    <a:lnTo>
                      <a:pt x="20" y="47"/>
                    </a:lnTo>
                    <a:lnTo>
                      <a:pt x="20" y="41"/>
                    </a:lnTo>
                    <a:lnTo>
                      <a:pt x="21" y="37"/>
                    </a:lnTo>
                    <a:lnTo>
                      <a:pt x="24" y="33"/>
                    </a:lnTo>
                    <a:lnTo>
                      <a:pt x="28" y="29"/>
                    </a:lnTo>
                    <a:lnTo>
                      <a:pt x="31" y="24"/>
                    </a:lnTo>
                    <a:lnTo>
                      <a:pt x="37" y="23"/>
                    </a:lnTo>
                    <a:lnTo>
                      <a:pt x="41" y="21"/>
                    </a:lnTo>
                    <a:lnTo>
                      <a:pt x="47" y="20"/>
                    </a:lnTo>
                    <a:lnTo>
                      <a:pt x="4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37">
                <a:extLst>
                  <a:ext uri="{FF2B5EF4-FFF2-40B4-BE49-F238E27FC236}">
                    <a16:creationId xmlns:a16="http://schemas.microsoft.com/office/drawing/2014/main" id="{53979683-309E-4913-00E0-FCFDDF8B5857}"/>
                  </a:ext>
                </a:extLst>
              </p:cNvPr>
              <p:cNvSpPr>
                <a:spLocks noEditPoints="1"/>
              </p:cNvSpPr>
              <p:nvPr/>
            </p:nvSpPr>
            <p:spPr bwMode="auto">
              <a:xfrm>
                <a:off x="2449513" y="2895601"/>
                <a:ext cx="149225" cy="147638"/>
              </a:xfrm>
              <a:custGeom>
                <a:avLst/>
                <a:gdLst>
                  <a:gd name="T0" fmla="*/ 47 w 94"/>
                  <a:gd name="T1" fmla="*/ 93 h 93"/>
                  <a:gd name="T2" fmla="*/ 65 w 94"/>
                  <a:gd name="T3" fmla="*/ 89 h 93"/>
                  <a:gd name="T4" fmla="*/ 79 w 94"/>
                  <a:gd name="T5" fmla="*/ 79 h 93"/>
                  <a:gd name="T6" fmla="*/ 89 w 94"/>
                  <a:gd name="T7" fmla="*/ 65 h 93"/>
                  <a:gd name="T8" fmla="*/ 94 w 94"/>
                  <a:gd name="T9" fmla="*/ 46 h 93"/>
                  <a:gd name="T10" fmla="*/ 92 w 94"/>
                  <a:gd name="T11" fmla="*/ 36 h 93"/>
                  <a:gd name="T12" fmla="*/ 85 w 94"/>
                  <a:gd name="T13" fmla="*/ 19 h 93"/>
                  <a:gd name="T14" fmla="*/ 72 w 94"/>
                  <a:gd name="T15" fmla="*/ 7 h 93"/>
                  <a:gd name="T16" fmla="*/ 57 w 94"/>
                  <a:gd name="T17" fmla="*/ 0 h 93"/>
                  <a:gd name="T18" fmla="*/ 47 w 94"/>
                  <a:gd name="T19" fmla="*/ 0 h 93"/>
                  <a:gd name="T20" fmla="*/ 28 w 94"/>
                  <a:gd name="T21" fmla="*/ 2 h 93"/>
                  <a:gd name="T22" fmla="*/ 14 w 94"/>
                  <a:gd name="T23" fmla="*/ 12 h 93"/>
                  <a:gd name="T24" fmla="*/ 4 w 94"/>
                  <a:gd name="T25" fmla="*/ 28 h 93"/>
                  <a:gd name="T26" fmla="*/ 0 w 94"/>
                  <a:gd name="T27" fmla="*/ 46 h 93"/>
                  <a:gd name="T28" fmla="*/ 1 w 94"/>
                  <a:gd name="T29" fmla="*/ 55 h 93"/>
                  <a:gd name="T30" fmla="*/ 8 w 94"/>
                  <a:gd name="T31" fmla="*/ 72 h 93"/>
                  <a:gd name="T32" fmla="*/ 21 w 94"/>
                  <a:gd name="T33" fmla="*/ 85 h 93"/>
                  <a:gd name="T34" fmla="*/ 37 w 94"/>
                  <a:gd name="T35" fmla="*/ 92 h 93"/>
                  <a:gd name="T36" fmla="*/ 47 w 94"/>
                  <a:gd name="T37" fmla="*/ 93 h 93"/>
                  <a:gd name="T38" fmla="*/ 47 w 94"/>
                  <a:gd name="T39" fmla="*/ 19 h 93"/>
                  <a:gd name="T40" fmla="*/ 57 w 94"/>
                  <a:gd name="T41" fmla="*/ 21 h 93"/>
                  <a:gd name="T42" fmla="*/ 65 w 94"/>
                  <a:gd name="T43" fmla="*/ 27 h 93"/>
                  <a:gd name="T44" fmla="*/ 71 w 94"/>
                  <a:gd name="T45" fmla="*/ 35 h 93"/>
                  <a:gd name="T46" fmla="*/ 74 w 94"/>
                  <a:gd name="T47" fmla="*/ 46 h 93"/>
                  <a:gd name="T48" fmla="*/ 72 w 94"/>
                  <a:gd name="T49" fmla="*/ 52 h 93"/>
                  <a:gd name="T50" fmla="*/ 69 w 94"/>
                  <a:gd name="T51" fmla="*/ 61 h 93"/>
                  <a:gd name="T52" fmla="*/ 62 w 94"/>
                  <a:gd name="T53" fmla="*/ 68 h 93"/>
                  <a:gd name="T54" fmla="*/ 52 w 94"/>
                  <a:gd name="T55" fmla="*/ 72 h 93"/>
                  <a:gd name="T56" fmla="*/ 47 w 94"/>
                  <a:gd name="T57" fmla="*/ 73 h 93"/>
                  <a:gd name="T58" fmla="*/ 37 w 94"/>
                  <a:gd name="T59" fmla="*/ 71 h 93"/>
                  <a:gd name="T60" fmla="*/ 28 w 94"/>
                  <a:gd name="T61" fmla="*/ 65 h 93"/>
                  <a:gd name="T62" fmla="*/ 21 w 94"/>
                  <a:gd name="T63" fmla="*/ 56 h 93"/>
                  <a:gd name="T64" fmla="*/ 20 w 94"/>
                  <a:gd name="T65" fmla="*/ 46 h 93"/>
                  <a:gd name="T66" fmla="*/ 20 w 94"/>
                  <a:gd name="T67" fmla="*/ 41 h 93"/>
                  <a:gd name="T68" fmla="*/ 24 w 94"/>
                  <a:gd name="T69" fmla="*/ 31 h 93"/>
                  <a:gd name="T70" fmla="*/ 31 w 94"/>
                  <a:gd name="T71" fmla="*/ 24 h 93"/>
                  <a:gd name="T72" fmla="*/ 41 w 94"/>
                  <a:gd name="T73" fmla="*/ 19 h 93"/>
                  <a:gd name="T74" fmla="*/ 47 w 94"/>
                  <a:gd name="T7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3">
                    <a:moveTo>
                      <a:pt x="47" y="93"/>
                    </a:moveTo>
                    <a:lnTo>
                      <a:pt x="47" y="93"/>
                    </a:lnTo>
                    <a:lnTo>
                      <a:pt x="57" y="92"/>
                    </a:lnTo>
                    <a:lnTo>
                      <a:pt x="65" y="89"/>
                    </a:lnTo>
                    <a:lnTo>
                      <a:pt x="72" y="85"/>
                    </a:lnTo>
                    <a:lnTo>
                      <a:pt x="79" y="79"/>
                    </a:lnTo>
                    <a:lnTo>
                      <a:pt x="85" y="72"/>
                    </a:lnTo>
                    <a:lnTo>
                      <a:pt x="89" y="65"/>
                    </a:lnTo>
                    <a:lnTo>
                      <a:pt x="92" y="55"/>
                    </a:lnTo>
                    <a:lnTo>
                      <a:pt x="94" y="46"/>
                    </a:lnTo>
                    <a:lnTo>
                      <a:pt x="94" y="46"/>
                    </a:lnTo>
                    <a:lnTo>
                      <a:pt x="92" y="36"/>
                    </a:lnTo>
                    <a:lnTo>
                      <a:pt x="89" y="28"/>
                    </a:lnTo>
                    <a:lnTo>
                      <a:pt x="85" y="19"/>
                    </a:lnTo>
                    <a:lnTo>
                      <a:pt x="79" y="12"/>
                    </a:lnTo>
                    <a:lnTo>
                      <a:pt x="72" y="7"/>
                    </a:lnTo>
                    <a:lnTo>
                      <a:pt x="65" y="2"/>
                    </a:lnTo>
                    <a:lnTo>
                      <a:pt x="57" y="0"/>
                    </a:lnTo>
                    <a:lnTo>
                      <a:pt x="47" y="0"/>
                    </a:lnTo>
                    <a:lnTo>
                      <a:pt x="47" y="0"/>
                    </a:lnTo>
                    <a:lnTo>
                      <a:pt x="37" y="0"/>
                    </a:lnTo>
                    <a:lnTo>
                      <a:pt x="28" y="2"/>
                    </a:lnTo>
                    <a:lnTo>
                      <a:pt x="21" y="7"/>
                    </a:lnTo>
                    <a:lnTo>
                      <a:pt x="14" y="12"/>
                    </a:lnTo>
                    <a:lnTo>
                      <a:pt x="8" y="19"/>
                    </a:lnTo>
                    <a:lnTo>
                      <a:pt x="4" y="28"/>
                    </a:lnTo>
                    <a:lnTo>
                      <a:pt x="1" y="36"/>
                    </a:lnTo>
                    <a:lnTo>
                      <a:pt x="0" y="46"/>
                    </a:lnTo>
                    <a:lnTo>
                      <a:pt x="0" y="46"/>
                    </a:lnTo>
                    <a:lnTo>
                      <a:pt x="1" y="55"/>
                    </a:lnTo>
                    <a:lnTo>
                      <a:pt x="4" y="65"/>
                    </a:lnTo>
                    <a:lnTo>
                      <a:pt x="8" y="72"/>
                    </a:lnTo>
                    <a:lnTo>
                      <a:pt x="14" y="79"/>
                    </a:lnTo>
                    <a:lnTo>
                      <a:pt x="21" y="85"/>
                    </a:lnTo>
                    <a:lnTo>
                      <a:pt x="28" y="89"/>
                    </a:lnTo>
                    <a:lnTo>
                      <a:pt x="37" y="92"/>
                    </a:lnTo>
                    <a:lnTo>
                      <a:pt x="47" y="93"/>
                    </a:lnTo>
                    <a:lnTo>
                      <a:pt x="47" y="93"/>
                    </a:lnTo>
                    <a:close/>
                    <a:moveTo>
                      <a:pt x="47" y="19"/>
                    </a:moveTo>
                    <a:lnTo>
                      <a:pt x="47" y="19"/>
                    </a:lnTo>
                    <a:lnTo>
                      <a:pt x="52" y="19"/>
                    </a:lnTo>
                    <a:lnTo>
                      <a:pt x="57" y="21"/>
                    </a:lnTo>
                    <a:lnTo>
                      <a:pt x="62" y="24"/>
                    </a:lnTo>
                    <a:lnTo>
                      <a:pt x="65" y="27"/>
                    </a:lnTo>
                    <a:lnTo>
                      <a:pt x="69" y="31"/>
                    </a:lnTo>
                    <a:lnTo>
                      <a:pt x="71" y="35"/>
                    </a:lnTo>
                    <a:lnTo>
                      <a:pt x="72" y="41"/>
                    </a:lnTo>
                    <a:lnTo>
                      <a:pt x="74" y="46"/>
                    </a:lnTo>
                    <a:lnTo>
                      <a:pt x="74" y="46"/>
                    </a:lnTo>
                    <a:lnTo>
                      <a:pt x="72" y="52"/>
                    </a:lnTo>
                    <a:lnTo>
                      <a:pt x="71" y="56"/>
                    </a:lnTo>
                    <a:lnTo>
                      <a:pt x="69" y="61"/>
                    </a:lnTo>
                    <a:lnTo>
                      <a:pt x="65" y="65"/>
                    </a:lnTo>
                    <a:lnTo>
                      <a:pt x="62" y="68"/>
                    </a:lnTo>
                    <a:lnTo>
                      <a:pt x="57" y="71"/>
                    </a:lnTo>
                    <a:lnTo>
                      <a:pt x="52" y="72"/>
                    </a:lnTo>
                    <a:lnTo>
                      <a:pt x="47" y="73"/>
                    </a:lnTo>
                    <a:lnTo>
                      <a:pt x="47" y="73"/>
                    </a:lnTo>
                    <a:lnTo>
                      <a:pt x="41" y="72"/>
                    </a:lnTo>
                    <a:lnTo>
                      <a:pt x="37" y="71"/>
                    </a:lnTo>
                    <a:lnTo>
                      <a:pt x="31" y="68"/>
                    </a:lnTo>
                    <a:lnTo>
                      <a:pt x="28" y="65"/>
                    </a:lnTo>
                    <a:lnTo>
                      <a:pt x="24" y="61"/>
                    </a:lnTo>
                    <a:lnTo>
                      <a:pt x="21" y="56"/>
                    </a:lnTo>
                    <a:lnTo>
                      <a:pt x="20" y="52"/>
                    </a:lnTo>
                    <a:lnTo>
                      <a:pt x="20" y="46"/>
                    </a:lnTo>
                    <a:lnTo>
                      <a:pt x="20" y="46"/>
                    </a:lnTo>
                    <a:lnTo>
                      <a:pt x="20" y="41"/>
                    </a:lnTo>
                    <a:lnTo>
                      <a:pt x="21" y="35"/>
                    </a:lnTo>
                    <a:lnTo>
                      <a:pt x="24" y="31"/>
                    </a:lnTo>
                    <a:lnTo>
                      <a:pt x="28" y="27"/>
                    </a:lnTo>
                    <a:lnTo>
                      <a:pt x="31" y="24"/>
                    </a:lnTo>
                    <a:lnTo>
                      <a:pt x="37" y="21"/>
                    </a:lnTo>
                    <a:lnTo>
                      <a:pt x="41" y="19"/>
                    </a:lnTo>
                    <a:lnTo>
                      <a:pt x="47" y="19"/>
                    </a:lnTo>
                    <a:lnTo>
                      <a:pt x="4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8">
                <a:extLst>
                  <a:ext uri="{FF2B5EF4-FFF2-40B4-BE49-F238E27FC236}">
                    <a16:creationId xmlns:a16="http://schemas.microsoft.com/office/drawing/2014/main" id="{1E96E599-BFA5-87A6-D202-69730C21FA19}"/>
                  </a:ext>
                </a:extLst>
              </p:cNvPr>
              <p:cNvSpPr>
                <a:spLocks noEditPoints="1"/>
              </p:cNvSpPr>
              <p:nvPr/>
            </p:nvSpPr>
            <p:spPr bwMode="auto">
              <a:xfrm>
                <a:off x="2106613" y="2895601"/>
                <a:ext cx="149225" cy="147638"/>
              </a:xfrm>
              <a:custGeom>
                <a:avLst/>
                <a:gdLst>
                  <a:gd name="T0" fmla="*/ 47 w 94"/>
                  <a:gd name="T1" fmla="*/ 93 h 93"/>
                  <a:gd name="T2" fmla="*/ 65 w 94"/>
                  <a:gd name="T3" fmla="*/ 89 h 93"/>
                  <a:gd name="T4" fmla="*/ 81 w 94"/>
                  <a:gd name="T5" fmla="*/ 79 h 93"/>
                  <a:gd name="T6" fmla="*/ 91 w 94"/>
                  <a:gd name="T7" fmla="*/ 65 h 93"/>
                  <a:gd name="T8" fmla="*/ 94 w 94"/>
                  <a:gd name="T9" fmla="*/ 46 h 93"/>
                  <a:gd name="T10" fmla="*/ 94 w 94"/>
                  <a:gd name="T11" fmla="*/ 36 h 93"/>
                  <a:gd name="T12" fmla="*/ 87 w 94"/>
                  <a:gd name="T13" fmla="*/ 19 h 93"/>
                  <a:gd name="T14" fmla="*/ 74 w 94"/>
                  <a:gd name="T15" fmla="*/ 7 h 93"/>
                  <a:gd name="T16" fmla="*/ 57 w 94"/>
                  <a:gd name="T17" fmla="*/ 0 h 93"/>
                  <a:gd name="T18" fmla="*/ 47 w 94"/>
                  <a:gd name="T19" fmla="*/ 0 h 93"/>
                  <a:gd name="T20" fmla="*/ 28 w 94"/>
                  <a:gd name="T21" fmla="*/ 2 h 93"/>
                  <a:gd name="T22" fmla="*/ 14 w 94"/>
                  <a:gd name="T23" fmla="*/ 12 h 93"/>
                  <a:gd name="T24" fmla="*/ 4 w 94"/>
                  <a:gd name="T25" fmla="*/ 28 h 93"/>
                  <a:gd name="T26" fmla="*/ 0 w 94"/>
                  <a:gd name="T27" fmla="*/ 46 h 93"/>
                  <a:gd name="T28" fmla="*/ 1 w 94"/>
                  <a:gd name="T29" fmla="*/ 55 h 93"/>
                  <a:gd name="T30" fmla="*/ 8 w 94"/>
                  <a:gd name="T31" fmla="*/ 72 h 93"/>
                  <a:gd name="T32" fmla="*/ 21 w 94"/>
                  <a:gd name="T33" fmla="*/ 85 h 93"/>
                  <a:gd name="T34" fmla="*/ 38 w 94"/>
                  <a:gd name="T35" fmla="*/ 92 h 93"/>
                  <a:gd name="T36" fmla="*/ 47 w 94"/>
                  <a:gd name="T37" fmla="*/ 93 h 93"/>
                  <a:gd name="T38" fmla="*/ 47 w 94"/>
                  <a:gd name="T39" fmla="*/ 19 h 93"/>
                  <a:gd name="T40" fmla="*/ 58 w 94"/>
                  <a:gd name="T41" fmla="*/ 21 h 93"/>
                  <a:gd name="T42" fmla="*/ 67 w 94"/>
                  <a:gd name="T43" fmla="*/ 27 h 93"/>
                  <a:gd name="T44" fmla="*/ 72 w 94"/>
                  <a:gd name="T45" fmla="*/ 35 h 93"/>
                  <a:gd name="T46" fmla="*/ 74 w 94"/>
                  <a:gd name="T47" fmla="*/ 46 h 93"/>
                  <a:gd name="T48" fmla="*/ 74 w 94"/>
                  <a:gd name="T49" fmla="*/ 52 h 93"/>
                  <a:gd name="T50" fmla="*/ 69 w 94"/>
                  <a:gd name="T51" fmla="*/ 61 h 93"/>
                  <a:gd name="T52" fmla="*/ 62 w 94"/>
                  <a:gd name="T53" fmla="*/ 68 h 93"/>
                  <a:gd name="T54" fmla="*/ 52 w 94"/>
                  <a:gd name="T55" fmla="*/ 72 h 93"/>
                  <a:gd name="T56" fmla="*/ 47 w 94"/>
                  <a:gd name="T57" fmla="*/ 73 h 93"/>
                  <a:gd name="T58" fmla="*/ 37 w 94"/>
                  <a:gd name="T59" fmla="*/ 71 h 93"/>
                  <a:gd name="T60" fmla="*/ 28 w 94"/>
                  <a:gd name="T61" fmla="*/ 65 h 93"/>
                  <a:gd name="T62" fmla="*/ 23 w 94"/>
                  <a:gd name="T63" fmla="*/ 56 h 93"/>
                  <a:gd name="T64" fmla="*/ 20 w 94"/>
                  <a:gd name="T65" fmla="*/ 46 h 93"/>
                  <a:gd name="T66" fmla="*/ 21 w 94"/>
                  <a:gd name="T67" fmla="*/ 41 h 93"/>
                  <a:gd name="T68" fmla="*/ 25 w 94"/>
                  <a:gd name="T69" fmla="*/ 31 h 93"/>
                  <a:gd name="T70" fmla="*/ 33 w 94"/>
                  <a:gd name="T71" fmla="*/ 24 h 93"/>
                  <a:gd name="T72" fmla="*/ 41 w 94"/>
                  <a:gd name="T73" fmla="*/ 19 h 93"/>
                  <a:gd name="T74" fmla="*/ 47 w 94"/>
                  <a:gd name="T7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3">
                    <a:moveTo>
                      <a:pt x="47" y="93"/>
                    </a:moveTo>
                    <a:lnTo>
                      <a:pt x="47" y="93"/>
                    </a:lnTo>
                    <a:lnTo>
                      <a:pt x="57" y="92"/>
                    </a:lnTo>
                    <a:lnTo>
                      <a:pt x="65" y="89"/>
                    </a:lnTo>
                    <a:lnTo>
                      <a:pt x="74" y="85"/>
                    </a:lnTo>
                    <a:lnTo>
                      <a:pt x="81" y="79"/>
                    </a:lnTo>
                    <a:lnTo>
                      <a:pt x="87" y="72"/>
                    </a:lnTo>
                    <a:lnTo>
                      <a:pt x="91" y="65"/>
                    </a:lnTo>
                    <a:lnTo>
                      <a:pt x="94" y="55"/>
                    </a:lnTo>
                    <a:lnTo>
                      <a:pt x="94" y="46"/>
                    </a:lnTo>
                    <a:lnTo>
                      <a:pt x="94" y="46"/>
                    </a:lnTo>
                    <a:lnTo>
                      <a:pt x="94" y="36"/>
                    </a:lnTo>
                    <a:lnTo>
                      <a:pt x="91" y="28"/>
                    </a:lnTo>
                    <a:lnTo>
                      <a:pt x="87" y="19"/>
                    </a:lnTo>
                    <a:lnTo>
                      <a:pt x="81" y="12"/>
                    </a:lnTo>
                    <a:lnTo>
                      <a:pt x="74" y="7"/>
                    </a:lnTo>
                    <a:lnTo>
                      <a:pt x="65" y="2"/>
                    </a:lnTo>
                    <a:lnTo>
                      <a:pt x="57" y="0"/>
                    </a:lnTo>
                    <a:lnTo>
                      <a:pt x="47" y="0"/>
                    </a:lnTo>
                    <a:lnTo>
                      <a:pt x="47" y="0"/>
                    </a:lnTo>
                    <a:lnTo>
                      <a:pt x="38" y="0"/>
                    </a:lnTo>
                    <a:lnTo>
                      <a:pt x="28" y="2"/>
                    </a:lnTo>
                    <a:lnTo>
                      <a:pt x="21" y="7"/>
                    </a:lnTo>
                    <a:lnTo>
                      <a:pt x="14" y="12"/>
                    </a:lnTo>
                    <a:lnTo>
                      <a:pt x="8" y="19"/>
                    </a:lnTo>
                    <a:lnTo>
                      <a:pt x="4" y="28"/>
                    </a:lnTo>
                    <a:lnTo>
                      <a:pt x="1" y="36"/>
                    </a:lnTo>
                    <a:lnTo>
                      <a:pt x="0" y="46"/>
                    </a:lnTo>
                    <a:lnTo>
                      <a:pt x="0" y="46"/>
                    </a:lnTo>
                    <a:lnTo>
                      <a:pt x="1" y="55"/>
                    </a:lnTo>
                    <a:lnTo>
                      <a:pt x="4" y="65"/>
                    </a:lnTo>
                    <a:lnTo>
                      <a:pt x="8" y="72"/>
                    </a:lnTo>
                    <a:lnTo>
                      <a:pt x="14" y="79"/>
                    </a:lnTo>
                    <a:lnTo>
                      <a:pt x="21" y="85"/>
                    </a:lnTo>
                    <a:lnTo>
                      <a:pt x="28" y="89"/>
                    </a:lnTo>
                    <a:lnTo>
                      <a:pt x="38" y="92"/>
                    </a:lnTo>
                    <a:lnTo>
                      <a:pt x="47" y="93"/>
                    </a:lnTo>
                    <a:lnTo>
                      <a:pt x="47" y="93"/>
                    </a:lnTo>
                    <a:close/>
                    <a:moveTo>
                      <a:pt x="47" y="19"/>
                    </a:moveTo>
                    <a:lnTo>
                      <a:pt x="47" y="19"/>
                    </a:lnTo>
                    <a:lnTo>
                      <a:pt x="52" y="19"/>
                    </a:lnTo>
                    <a:lnTo>
                      <a:pt x="58" y="21"/>
                    </a:lnTo>
                    <a:lnTo>
                      <a:pt x="62" y="24"/>
                    </a:lnTo>
                    <a:lnTo>
                      <a:pt x="67" y="27"/>
                    </a:lnTo>
                    <a:lnTo>
                      <a:pt x="69" y="31"/>
                    </a:lnTo>
                    <a:lnTo>
                      <a:pt x="72" y="35"/>
                    </a:lnTo>
                    <a:lnTo>
                      <a:pt x="74" y="41"/>
                    </a:lnTo>
                    <a:lnTo>
                      <a:pt x="74" y="46"/>
                    </a:lnTo>
                    <a:lnTo>
                      <a:pt x="74" y="46"/>
                    </a:lnTo>
                    <a:lnTo>
                      <a:pt x="74" y="52"/>
                    </a:lnTo>
                    <a:lnTo>
                      <a:pt x="72" y="56"/>
                    </a:lnTo>
                    <a:lnTo>
                      <a:pt x="69" y="61"/>
                    </a:lnTo>
                    <a:lnTo>
                      <a:pt x="67" y="65"/>
                    </a:lnTo>
                    <a:lnTo>
                      <a:pt x="62" y="68"/>
                    </a:lnTo>
                    <a:lnTo>
                      <a:pt x="58" y="71"/>
                    </a:lnTo>
                    <a:lnTo>
                      <a:pt x="52" y="72"/>
                    </a:lnTo>
                    <a:lnTo>
                      <a:pt x="47" y="73"/>
                    </a:lnTo>
                    <a:lnTo>
                      <a:pt x="47" y="73"/>
                    </a:lnTo>
                    <a:lnTo>
                      <a:pt x="41" y="72"/>
                    </a:lnTo>
                    <a:lnTo>
                      <a:pt x="37" y="71"/>
                    </a:lnTo>
                    <a:lnTo>
                      <a:pt x="33" y="68"/>
                    </a:lnTo>
                    <a:lnTo>
                      <a:pt x="28" y="65"/>
                    </a:lnTo>
                    <a:lnTo>
                      <a:pt x="25" y="61"/>
                    </a:lnTo>
                    <a:lnTo>
                      <a:pt x="23" y="56"/>
                    </a:lnTo>
                    <a:lnTo>
                      <a:pt x="21" y="52"/>
                    </a:lnTo>
                    <a:lnTo>
                      <a:pt x="20" y="46"/>
                    </a:lnTo>
                    <a:lnTo>
                      <a:pt x="20" y="46"/>
                    </a:lnTo>
                    <a:lnTo>
                      <a:pt x="21" y="41"/>
                    </a:lnTo>
                    <a:lnTo>
                      <a:pt x="23" y="35"/>
                    </a:lnTo>
                    <a:lnTo>
                      <a:pt x="25" y="31"/>
                    </a:lnTo>
                    <a:lnTo>
                      <a:pt x="28" y="27"/>
                    </a:lnTo>
                    <a:lnTo>
                      <a:pt x="33" y="24"/>
                    </a:lnTo>
                    <a:lnTo>
                      <a:pt x="37" y="21"/>
                    </a:lnTo>
                    <a:lnTo>
                      <a:pt x="41" y="19"/>
                    </a:lnTo>
                    <a:lnTo>
                      <a:pt x="47" y="19"/>
                    </a:lnTo>
                    <a:lnTo>
                      <a:pt x="4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9" name="Content Placeholder 1">
            <a:extLst>
              <a:ext uri="{FF2B5EF4-FFF2-40B4-BE49-F238E27FC236}">
                <a16:creationId xmlns:a16="http://schemas.microsoft.com/office/drawing/2014/main" id="{77AC3F0A-6A90-CF32-6F2A-947E429C44C2}"/>
              </a:ext>
            </a:extLst>
          </p:cNvPr>
          <p:cNvSpPr txBox="1">
            <a:spLocks/>
          </p:cNvSpPr>
          <p:nvPr/>
        </p:nvSpPr>
        <p:spPr>
          <a:xfrm>
            <a:off x="5084110" y="959884"/>
            <a:ext cx="6107324" cy="1501895"/>
          </a:xfrm>
          <a:prstGeom prst="rect">
            <a:avLst/>
          </a:prstGeom>
        </p:spPr>
        <p:txBody>
          <a:bodyPr vert="horz" wrap="square" lIns="0" tIns="0" rIns="0" bIns="36000" numCol="1" spcCol="306000" rtlCol="0" anchor="ctr">
            <a:noAutofit/>
          </a:bodyPr>
          <a:lstStyle>
            <a:lvl1pPr marL="0" indent="0" algn="l" defTabSz="914400" rtl="0" eaLnBrk="1" latinLnBrk="0" hangingPunct="1">
              <a:lnSpc>
                <a:spcPct val="100000"/>
              </a:lnSpc>
              <a:spcBef>
                <a:spcPts val="4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400"/>
              </a:spcBef>
              <a:spcAft>
                <a:spcPts val="500"/>
              </a:spcAft>
              <a:buSzPct val="80000"/>
              <a:buFont typeface="Segoe UI" panose="020B0502040204020203" pitchFamily="34" charset="0"/>
              <a:buChar char="●"/>
              <a:defRPr sz="2400" b="0" kern="1200">
                <a:solidFill>
                  <a:schemeClr val="tx1"/>
                </a:solidFill>
                <a:latin typeface="+mn-lt"/>
                <a:ea typeface="+mn-ea"/>
                <a:cs typeface="+mn-cs"/>
              </a:defRPr>
            </a:lvl2pPr>
            <a:lvl3pPr marL="630238" indent="-260350" algn="l" defTabSz="914400" rtl="0" eaLnBrk="1" latinLnBrk="0" hangingPunct="1">
              <a:lnSpc>
                <a:spcPct val="100000"/>
              </a:lnSpc>
              <a:spcBef>
                <a:spcPts val="400"/>
              </a:spcBef>
              <a:spcAft>
                <a:spcPts val="500"/>
              </a:spcAft>
              <a:buFont typeface="Arial" panose="020B0604020202020204" pitchFamily="34" charset="0"/>
              <a:buChar char="‒"/>
              <a:defRPr sz="2400" b="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bg2"/>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bg2"/>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Fieldwork Dates: 03/09/2024 – 06/12/2024</a:t>
            </a:r>
          </a:p>
          <a:p>
            <a:r>
              <a:rPr lang="en-GB" sz="1200" dirty="0"/>
              <a:t>The above dates indicate the total length of time interviews took place across all participating institutes. Institutes launched and closed surveys with memberships across this time window. </a:t>
            </a:r>
          </a:p>
        </p:txBody>
      </p:sp>
      <p:sp>
        <p:nvSpPr>
          <p:cNvPr id="50" name="Rectangle 49">
            <a:extLst>
              <a:ext uri="{FF2B5EF4-FFF2-40B4-BE49-F238E27FC236}">
                <a16:creationId xmlns:a16="http://schemas.microsoft.com/office/drawing/2014/main" id="{DCDF135C-07FC-2965-EB52-0A70ABCAAA02}"/>
              </a:ext>
            </a:extLst>
          </p:cNvPr>
          <p:cNvSpPr/>
          <p:nvPr/>
        </p:nvSpPr>
        <p:spPr>
          <a:xfrm>
            <a:off x="5094771" y="4739643"/>
            <a:ext cx="6107325" cy="690941"/>
          </a:xfrm>
          <a:prstGeom prst="rect">
            <a:avLst/>
          </a:prstGeom>
        </p:spPr>
        <p:txBody>
          <a:bodyPr wrap="square" lIns="0" tIns="0" rIns="0" anchor="ctr">
            <a:noAutofit/>
          </a:bodyPr>
          <a:lstStyle/>
          <a:p>
            <a:pPr defTabSz="457200">
              <a:spcBef>
                <a:spcPts val="600"/>
              </a:spcBef>
              <a:spcAft>
                <a:spcPts val="600"/>
              </a:spcAft>
            </a:pPr>
            <a:r>
              <a:rPr lang="en-GB" sz="1200" dirty="0"/>
              <a:t>Following the online quantitative part of this study, Ipsos UK contacted individuals who had self-reported in the survey they were both willing to be contacted and had played a key role in implementing AI within their organisation, resulting in six 30-minute qualitative interviews exploring how the implementation had been conducted. </a:t>
            </a:r>
          </a:p>
        </p:txBody>
      </p:sp>
      <p:sp>
        <p:nvSpPr>
          <p:cNvPr id="51" name="Content Placeholder 1">
            <a:extLst>
              <a:ext uri="{FF2B5EF4-FFF2-40B4-BE49-F238E27FC236}">
                <a16:creationId xmlns:a16="http://schemas.microsoft.com/office/drawing/2014/main" id="{6D10FA0D-C73B-D5AC-5A4D-44DF1D1EE5E4}"/>
              </a:ext>
            </a:extLst>
          </p:cNvPr>
          <p:cNvSpPr txBox="1">
            <a:spLocks/>
          </p:cNvSpPr>
          <p:nvPr/>
        </p:nvSpPr>
        <p:spPr>
          <a:xfrm>
            <a:off x="5065108" y="3149925"/>
            <a:ext cx="6107325" cy="818850"/>
          </a:xfrm>
          <a:prstGeom prst="rect">
            <a:avLst/>
          </a:prstGeom>
        </p:spPr>
        <p:txBody>
          <a:bodyPr vert="horz" wrap="square" lIns="0" tIns="0" rIns="0" bIns="36000" numCol="1" spcCol="306000" rtlCol="0" anchor="ctr">
            <a:noAutofit/>
          </a:bodyPr>
          <a:lstStyle>
            <a:lvl1pPr marL="0" indent="0" algn="l" defTabSz="914400" rtl="0" eaLnBrk="1" latinLnBrk="0" hangingPunct="1">
              <a:lnSpc>
                <a:spcPct val="100000"/>
              </a:lnSpc>
              <a:spcBef>
                <a:spcPts val="4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400"/>
              </a:spcBef>
              <a:spcAft>
                <a:spcPts val="500"/>
              </a:spcAft>
              <a:buSzPct val="80000"/>
              <a:buFont typeface="Segoe UI" panose="020B0502040204020203" pitchFamily="34" charset="0"/>
              <a:buChar char="●"/>
              <a:defRPr sz="2400" b="0" kern="1200">
                <a:solidFill>
                  <a:schemeClr val="tx1"/>
                </a:solidFill>
                <a:latin typeface="+mn-lt"/>
                <a:ea typeface="+mn-ea"/>
                <a:cs typeface="+mn-cs"/>
              </a:defRPr>
            </a:lvl2pPr>
            <a:lvl3pPr marL="630238" indent="-260350" algn="l" defTabSz="914400" rtl="0" eaLnBrk="1" latinLnBrk="0" hangingPunct="1">
              <a:lnSpc>
                <a:spcPct val="100000"/>
              </a:lnSpc>
              <a:spcBef>
                <a:spcPts val="400"/>
              </a:spcBef>
              <a:spcAft>
                <a:spcPts val="500"/>
              </a:spcAft>
              <a:buFont typeface="Arial" panose="020B0604020202020204" pitchFamily="34" charset="0"/>
              <a:buChar char="‒"/>
              <a:defRPr sz="2400" b="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bg2"/>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bg2"/>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GB" sz="1200" dirty="0"/>
              <a:t>20-minute online survey</a:t>
            </a:r>
          </a:p>
          <a:p>
            <a:pPr marL="171450" indent="-171450">
              <a:buFont typeface="Arial" panose="020B0604020202020204" pitchFamily="34" charset="0"/>
              <a:buChar char="•"/>
            </a:pPr>
            <a:r>
              <a:rPr lang="en-GB" sz="1200" dirty="0"/>
              <a:t>Aimed to understand views, experience and expectations regarding AI technologies in the Chartered Accountancy role</a:t>
            </a:r>
          </a:p>
          <a:p>
            <a:pPr marL="171450" indent="-171450">
              <a:buFont typeface="Arial" panose="020B0604020202020204" pitchFamily="34" charset="0"/>
              <a:buChar char="•"/>
            </a:pPr>
            <a:r>
              <a:rPr lang="en-GB" sz="1200" dirty="0"/>
              <a:t>Invitations to complete the survey were sent to members of participating institutes via email, social media, and institute leadership advocacy. For the purposes of analysis members who are retired and not professionally active have been excluded from results. </a:t>
            </a:r>
          </a:p>
          <a:p>
            <a:pPr marL="171450" indent="-171450">
              <a:buFont typeface="Arial" panose="020B0604020202020204" pitchFamily="34" charset="0"/>
              <a:buChar char="•"/>
            </a:pPr>
            <a:r>
              <a:rPr lang="en-GB" sz="1200" dirty="0"/>
              <a:t>As an open link, participants had the flexibility of skipping questions so base sizes vary throughout the results. Quotas were not applied. The results are not intended to be representative of the accountancy profession as a whole – percentages in the report are indicative of respondents to the survey rather than all Chartered Accountants. </a:t>
            </a:r>
          </a:p>
          <a:p>
            <a:pPr marL="171450" indent="-171450">
              <a:buFont typeface="Arial" panose="020B0604020202020204" pitchFamily="34" charset="0"/>
              <a:buChar char="•"/>
            </a:pPr>
            <a:endParaRPr lang="en-GB" sz="1200" dirty="0"/>
          </a:p>
        </p:txBody>
      </p:sp>
      <p:cxnSp>
        <p:nvCxnSpPr>
          <p:cNvPr id="52" name="Straight Connector 51">
            <a:extLst>
              <a:ext uri="{FF2B5EF4-FFF2-40B4-BE49-F238E27FC236}">
                <a16:creationId xmlns:a16="http://schemas.microsoft.com/office/drawing/2014/main" id="{04C10D31-68F5-A87B-44EB-F48B6E11ED48}"/>
              </a:ext>
            </a:extLst>
          </p:cNvPr>
          <p:cNvCxnSpPr>
            <a:cxnSpLocks/>
          </p:cNvCxnSpPr>
          <p:nvPr/>
        </p:nvCxnSpPr>
        <p:spPr>
          <a:xfrm flipH="1">
            <a:off x="5065108" y="2219679"/>
            <a:ext cx="604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0EEAB3-256B-1430-3DCF-367FBD589961}"/>
              </a:ext>
            </a:extLst>
          </p:cNvPr>
          <p:cNvCxnSpPr>
            <a:cxnSpLocks/>
          </p:cNvCxnSpPr>
          <p:nvPr/>
        </p:nvCxnSpPr>
        <p:spPr>
          <a:xfrm flipH="1">
            <a:off x="5094771" y="4539443"/>
            <a:ext cx="604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C1C6A5-F661-3F9B-9B89-A09FADCBC90F}"/>
              </a:ext>
            </a:extLst>
          </p:cNvPr>
          <p:cNvCxnSpPr>
            <a:cxnSpLocks/>
          </p:cNvCxnSpPr>
          <p:nvPr/>
        </p:nvCxnSpPr>
        <p:spPr>
          <a:xfrm flipH="1">
            <a:off x="5094771" y="5647424"/>
            <a:ext cx="604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6468E95A-5967-D4C0-58BA-2DFADAC7F824}"/>
              </a:ext>
            </a:extLst>
          </p:cNvPr>
          <p:cNvGraphicFramePr>
            <a:graphicFrameLocks noGrp="1"/>
          </p:cNvGraphicFramePr>
          <p:nvPr>
            <p:extLst>
              <p:ext uri="{D42A27DB-BD31-4B8C-83A1-F6EECF244321}">
                <p14:modId xmlns:p14="http://schemas.microsoft.com/office/powerpoint/2010/main" val="1794955355"/>
              </p:ext>
            </p:extLst>
          </p:nvPr>
        </p:nvGraphicFramePr>
        <p:xfrm>
          <a:off x="793267" y="1161581"/>
          <a:ext cx="1756145" cy="3751107"/>
        </p:xfrm>
        <a:graphic>
          <a:graphicData uri="http://schemas.openxmlformats.org/drawingml/2006/table">
            <a:tbl>
              <a:tblPr firstRow="1" firstCol="1" bandRow="1">
                <a:tableStyleId>{5C22544A-7EE6-4342-B048-85BDC9FD1C3A}</a:tableStyleId>
              </a:tblPr>
              <a:tblGrid>
                <a:gridCol w="812834">
                  <a:extLst>
                    <a:ext uri="{9D8B030D-6E8A-4147-A177-3AD203B41FA5}">
                      <a16:colId xmlns:a16="http://schemas.microsoft.com/office/drawing/2014/main" val="20000"/>
                    </a:ext>
                  </a:extLst>
                </a:gridCol>
                <a:gridCol w="943311">
                  <a:extLst>
                    <a:ext uri="{9D8B030D-6E8A-4147-A177-3AD203B41FA5}">
                      <a16:colId xmlns:a16="http://schemas.microsoft.com/office/drawing/2014/main" val="20001"/>
                    </a:ext>
                  </a:extLst>
                </a:gridCol>
              </a:tblGrid>
              <a:tr h="312158">
                <a:tc gridSpan="2">
                  <a:txBody>
                    <a:bodyPr/>
                    <a:lstStyle/>
                    <a:p>
                      <a:pPr marL="0" lvl="0" indent="0" algn="ctr">
                        <a:buNone/>
                      </a:pPr>
                      <a:r>
                        <a:rPr lang="en-GB" sz="1000" b="1" i="0" u="none" strike="noStrike" dirty="0">
                          <a:solidFill>
                            <a:srgbClr val="FFFFFF"/>
                          </a:solidFill>
                          <a:latin typeface="Barlow"/>
                        </a:rPr>
                        <a:t>Online Quantitative Survey</a:t>
                      </a:r>
                    </a:p>
                  </a:txBody>
                  <a:tcPr marL="12700" marR="12700" marT="22087" marB="220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0" indent="0" algn="ctr" defTabSz="914400" rtl="0" eaLnBrk="1" latinLnBrk="0" hangingPunct="1">
                        <a:buNone/>
                      </a:pPr>
                      <a:endParaRPr lang="en-GB" sz="800" b="1" i="0" u="none" strike="noStrike" kern="1200">
                        <a:solidFill>
                          <a:srgbClr val="FFFFFF"/>
                        </a:solidFill>
                        <a:latin typeface="Barlow"/>
                        <a:ea typeface="+mn-ea"/>
                        <a:cs typeface="+mn-cs"/>
                      </a:endParaRPr>
                    </a:p>
                  </a:txBody>
                  <a:tcPr marL="0" marR="0" marT="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1776948"/>
                  </a:ext>
                </a:extLst>
              </a:tr>
              <a:tr h="312158">
                <a:tc>
                  <a:txBody>
                    <a:bodyPr/>
                    <a:lstStyle/>
                    <a:p>
                      <a:pPr marL="0" lvl="0" indent="0" algn="ctr">
                        <a:buNone/>
                      </a:pPr>
                      <a:r>
                        <a:rPr lang="en-GB" sz="800" b="1" i="0" u="none" strike="noStrike">
                          <a:solidFill>
                            <a:srgbClr val="FFFFFF"/>
                          </a:solidFill>
                          <a:latin typeface="Barlow"/>
                        </a:rPr>
                        <a:t>Institute</a:t>
                      </a:r>
                      <a:r>
                        <a:rPr sz="800" b="1" i="0" u="none" strike="noStrike">
                          <a:solidFill>
                            <a:srgbClr val="FFFFFF"/>
                          </a:solidFill>
                          <a:latin typeface="Barlow"/>
                        </a:rPr>
                        <a:t> </a:t>
                      </a:r>
                    </a:p>
                  </a:txBody>
                  <a:tcPr marL="12700" marR="12700" marT="22087" marB="2208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a:solidFill>
                            <a:srgbClr val="FFFFFF"/>
                          </a:solidFill>
                          <a:latin typeface="Barlow"/>
                          <a:ea typeface="+mn-ea"/>
                          <a:cs typeface="+mn-cs"/>
                        </a:rPr>
                        <a:t>Completes*</a:t>
                      </a:r>
                    </a:p>
                  </a:txBody>
                  <a:tcPr marL="0" marR="0" marT="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00787">
                <a:tc>
                  <a:txBody>
                    <a:bodyPr/>
                    <a:lstStyle/>
                    <a:p>
                      <a:pPr marL="0" lvl="0" indent="0" algn="ctr">
                        <a:buNone/>
                      </a:pPr>
                      <a:r>
                        <a:rPr lang="en-GB" sz="800" b="0" i="0" u="none" strike="noStrike">
                          <a:solidFill>
                            <a:schemeClr val="bg1"/>
                          </a:solidFill>
                          <a:latin typeface="Montserrat" pitchFamily="2" charset="77"/>
                        </a:rPr>
                        <a:t>ICAEW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124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00787">
                <a:tc>
                  <a:txBody>
                    <a:bodyPr/>
                    <a:lstStyle/>
                    <a:p>
                      <a:pPr marL="0" lvl="0" indent="0" algn="ctr">
                        <a:buNone/>
                      </a:pPr>
                      <a:r>
                        <a:rPr lang="en-GB" sz="800" b="0" i="0" u="none" strike="noStrike">
                          <a:solidFill>
                            <a:schemeClr val="bg1"/>
                          </a:solidFill>
                          <a:latin typeface="Montserrat" pitchFamily="2" charset="77"/>
                        </a:rPr>
                        <a:t>ICAS</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135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00787">
                <a:tc>
                  <a:txBody>
                    <a:bodyPr/>
                    <a:lstStyle/>
                    <a:p>
                      <a:pPr marL="0" lvl="0" indent="0" algn="ctr">
                        <a:buNone/>
                      </a:pPr>
                      <a:r>
                        <a:rPr lang="en-GB" sz="800" b="0" i="0" u="none" strike="noStrike" dirty="0">
                          <a:solidFill>
                            <a:schemeClr val="bg1"/>
                          </a:solidFill>
                          <a:latin typeface="Montserrat" pitchFamily="2" charset="77"/>
                        </a:rPr>
                        <a:t>CAI</a:t>
                      </a:r>
                      <a:endParaRPr sz="800" b="0" i="0" u="none" strike="noStrike" dirty="0">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274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00787">
                <a:tc>
                  <a:txBody>
                    <a:bodyPr/>
                    <a:lstStyle/>
                    <a:p>
                      <a:pPr marL="0" lvl="0" indent="0" algn="ctr">
                        <a:buNone/>
                      </a:pPr>
                      <a:r>
                        <a:rPr lang="en-GB" sz="800" b="0" i="0" u="none" strike="noStrike">
                          <a:solidFill>
                            <a:schemeClr val="bg1"/>
                          </a:solidFill>
                          <a:latin typeface="Montserrat" pitchFamily="2" charset="77"/>
                        </a:rPr>
                        <a:t>CA ANZ</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703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00787">
                <a:tc>
                  <a:txBody>
                    <a:bodyPr/>
                    <a:lstStyle/>
                    <a:p>
                      <a:pPr marL="0" lvl="0" indent="0" algn="ctr">
                        <a:buNone/>
                      </a:pPr>
                      <a:r>
                        <a:rPr lang="en-GB" sz="800" b="0" i="0" u="none" strike="noStrike">
                          <a:solidFill>
                            <a:schemeClr val="bg1"/>
                          </a:solidFill>
                          <a:latin typeface="Montserrat" pitchFamily="2" charset="77"/>
                        </a:rPr>
                        <a:t>ICAP</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444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00787">
                <a:tc>
                  <a:txBody>
                    <a:bodyPr/>
                    <a:lstStyle/>
                    <a:p>
                      <a:pPr marL="0" lvl="0" indent="0" algn="ctr">
                        <a:buNone/>
                      </a:pPr>
                      <a:r>
                        <a:rPr lang="en-GB" sz="800" b="0" i="0" u="none" strike="noStrike" dirty="0">
                          <a:solidFill>
                            <a:schemeClr val="bg1"/>
                          </a:solidFill>
                          <a:latin typeface="Montserrat" pitchFamily="2" charset="77"/>
                        </a:rPr>
                        <a:t>SAICA</a:t>
                      </a:r>
                      <a:endParaRPr sz="800" b="0" i="0" u="none" strike="noStrike" dirty="0">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3009918"/>
                  </a:ext>
                </a:extLst>
              </a:tr>
              <a:tr h="200787">
                <a:tc>
                  <a:txBody>
                    <a:bodyPr/>
                    <a:lstStyle/>
                    <a:p>
                      <a:pPr marL="0" lvl="0" indent="0" algn="ctr">
                        <a:buNone/>
                      </a:pPr>
                      <a:r>
                        <a:rPr lang="en-GB" sz="800" b="0" i="0" u="none" strike="noStrike">
                          <a:solidFill>
                            <a:schemeClr val="bg1"/>
                          </a:solidFill>
                          <a:latin typeface="Montserrat" pitchFamily="2" charset="77"/>
                        </a:rPr>
                        <a:t>ISCA</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204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29493"/>
                  </a:ext>
                </a:extLst>
              </a:tr>
              <a:tr h="200787">
                <a:tc>
                  <a:txBody>
                    <a:bodyPr/>
                    <a:lstStyle/>
                    <a:p>
                      <a:pPr marL="0" lvl="0" indent="0" algn="ctr">
                        <a:buNone/>
                      </a:pPr>
                      <a:r>
                        <a:rPr lang="en-GB" sz="800" b="0" i="0" u="none" strike="noStrike">
                          <a:solidFill>
                            <a:schemeClr val="bg1"/>
                          </a:solidFill>
                          <a:latin typeface="Montserrat" pitchFamily="2" charset="77"/>
                        </a:rPr>
                        <a:t>ZICA</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243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886843"/>
                  </a:ext>
                </a:extLst>
              </a:tr>
              <a:tr h="200787">
                <a:tc>
                  <a:txBody>
                    <a:bodyPr/>
                    <a:lstStyle/>
                    <a:p>
                      <a:pPr marL="0" lvl="0" indent="0" algn="ctr">
                        <a:buNone/>
                      </a:pPr>
                      <a:r>
                        <a:rPr lang="en-GB" sz="800" b="0" i="0" u="none" strike="noStrike">
                          <a:solidFill>
                            <a:schemeClr val="bg1"/>
                          </a:solidFill>
                          <a:latin typeface="Montserrat" pitchFamily="2" charset="77"/>
                        </a:rPr>
                        <a:t>ICAZ</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732760"/>
                  </a:ext>
                </a:extLst>
              </a:tr>
              <a:tr h="200787">
                <a:tc>
                  <a:txBody>
                    <a:bodyPr/>
                    <a:lstStyle/>
                    <a:p>
                      <a:pPr marL="0" lvl="0" indent="0" algn="ctr">
                        <a:buNone/>
                      </a:pPr>
                      <a:r>
                        <a:rPr lang="en-GB" sz="800" b="0" i="0" u="none" strike="noStrike">
                          <a:solidFill>
                            <a:schemeClr val="bg1"/>
                          </a:solidFill>
                          <a:latin typeface="Montserrat" pitchFamily="2" charset="77"/>
                        </a:rPr>
                        <a:t>ICAM</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38184206"/>
                  </a:ext>
                </a:extLst>
              </a:tr>
              <a:tr h="200787">
                <a:tc>
                  <a:txBody>
                    <a:bodyPr/>
                    <a:lstStyle/>
                    <a:p>
                      <a:pPr marL="0" lvl="0" indent="0" algn="ctr">
                        <a:buNone/>
                      </a:pPr>
                      <a:r>
                        <a:rPr lang="en-GB" sz="800" b="0" i="0" u="none" strike="noStrike">
                          <a:solidFill>
                            <a:schemeClr val="bg1"/>
                          </a:solidFill>
                          <a:latin typeface="Montserrat" pitchFamily="2" charset="77"/>
                        </a:rPr>
                        <a:t>ICAN</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332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6561184"/>
                  </a:ext>
                </a:extLst>
              </a:tr>
              <a:tr h="200787">
                <a:tc>
                  <a:txBody>
                    <a:bodyPr/>
                    <a:lstStyle/>
                    <a:p>
                      <a:pPr marL="0" lvl="0" indent="0" algn="ctr">
                        <a:buNone/>
                      </a:pPr>
                      <a:r>
                        <a:rPr lang="en-GB" sz="800" b="0" i="0" u="none" strike="noStrike">
                          <a:solidFill>
                            <a:schemeClr val="bg1"/>
                          </a:solidFill>
                          <a:latin typeface="Montserrat" pitchFamily="2" charset="77"/>
                        </a:rPr>
                        <a:t>ICAI</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62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8806794"/>
                  </a:ext>
                </a:extLst>
              </a:tr>
              <a:tr h="200787">
                <a:tc>
                  <a:txBody>
                    <a:bodyPr/>
                    <a:lstStyle/>
                    <a:p>
                      <a:pPr marL="0" lvl="0" indent="0" algn="ctr">
                        <a:buNone/>
                      </a:pPr>
                      <a:r>
                        <a:rPr lang="en-GB" sz="800" b="0" i="0" u="none" strike="noStrike">
                          <a:solidFill>
                            <a:schemeClr val="bg1"/>
                          </a:solidFill>
                          <a:latin typeface="Montserrat" pitchFamily="2" charset="77"/>
                        </a:rPr>
                        <a:t>IAI</a:t>
                      </a:r>
                      <a:endParaRPr sz="800" b="0"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ontserrat" pitchFamily="2" charset="77"/>
                          <a:ea typeface="+mn-ea"/>
                          <a:cs typeface="+mn-cs"/>
                        </a:rPr>
                        <a:t>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7445971"/>
                  </a:ext>
                </a:extLst>
              </a:tr>
              <a:tr h="159850">
                <a:tc gridSpan="2">
                  <a:txBody>
                    <a:bodyPr/>
                    <a:lstStyle/>
                    <a:p>
                      <a:pPr marL="0" lvl="0" indent="0" algn="ctr">
                        <a:buNone/>
                      </a:pPr>
                      <a:endParaRPr sz="800" b="1" i="0" u="none" strike="noStrike">
                        <a:solidFill>
                          <a:schemeClr val="bg1"/>
                        </a:solidFill>
                        <a:latin typeface="Montserrat" pitchFamily="2" charset="77"/>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Montserrat" pitchFamily="2" charset="77"/>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869662"/>
                  </a:ext>
                </a:extLst>
              </a:tr>
              <a:tr h="356710">
                <a:tc>
                  <a:txBody>
                    <a:bodyPr/>
                    <a:lstStyle/>
                    <a:p>
                      <a:pPr marL="0" lvl="0" indent="0" algn="ctr">
                        <a:buNone/>
                      </a:pPr>
                      <a:r>
                        <a:rPr lang="en-GB" sz="700" b="0" i="0" u="none" strike="noStrike">
                          <a:solidFill>
                            <a:schemeClr val="bg1"/>
                          </a:solidFill>
                          <a:latin typeface="Montserrat" pitchFamily="2" charset="77"/>
                        </a:rPr>
                        <a:t>TOTAL COMPLETES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ontserrat" pitchFamily="2" charset="77"/>
                          <a:ea typeface="+mn-ea"/>
                          <a:cs typeface="+mn-cs"/>
                        </a:rPr>
                        <a:t>2718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1971290"/>
                  </a:ext>
                </a:extLst>
              </a:tr>
            </a:tbl>
          </a:graphicData>
        </a:graphic>
      </p:graphicFrame>
      <p:sp>
        <p:nvSpPr>
          <p:cNvPr id="6" name="Rectangle 5">
            <a:extLst>
              <a:ext uri="{FF2B5EF4-FFF2-40B4-BE49-F238E27FC236}">
                <a16:creationId xmlns:a16="http://schemas.microsoft.com/office/drawing/2014/main" id="{CAB88A36-8612-EEAF-8053-A174E9C7B642}"/>
              </a:ext>
            </a:extLst>
          </p:cNvPr>
          <p:cNvSpPr/>
          <p:nvPr/>
        </p:nvSpPr>
        <p:spPr>
          <a:xfrm>
            <a:off x="688680" y="4948016"/>
            <a:ext cx="1965318" cy="262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900">
                <a:solidFill>
                  <a:schemeClr val="bg1"/>
                </a:solidFill>
              </a:rPr>
              <a:t>*</a:t>
            </a:r>
            <a:r>
              <a:rPr lang="en-GB" sz="800">
                <a:solidFill>
                  <a:schemeClr val="bg1"/>
                </a:solidFill>
              </a:rPr>
              <a:t>NB. Respondents were able to select membership of more than one Institute. As such the total number of completed interviews sums to less than the aggregate of interviews assigned to Institutes. </a:t>
            </a:r>
            <a:endParaRPr lang="en-GB" sz="900">
              <a:solidFill>
                <a:schemeClr val="bg1"/>
              </a:solidFill>
            </a:endParaRPr>
          </a:p>
        </p:txBody>
      </p:sp>
    </p:spTree>
    <p:extLst>
      <p:ext uri="{BB962C8B-B14F-4D97-AF65-F5344CB8AC3E}">
        <p14:creationId xmlns:p14="http://schemas.microsoft.com/office/powerpoint/2010/main" val="329864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D8E7-0C0D-0DF7-4976-C0602535AC1E}"/>
            </a:ext>
          </a:extLst>
        </p:cNvPr>
        <p:cNvGrpSpPr/>
        <p:nvPr/>
      </p:nvGrpSpPr>
      <p:grpSpPr>
        <a:xfrm>
          <a:off x="0" y="0"/>
          <a:ext cx="0" cy="0"/>
          <a:chOff x="0" y="0"/>
          <a:chExt cx="0" cy="0"/>
        </a:xfrm>
      </p:grpSpPr>
      <p:sp>
        <p:nvSpPr>
          <p:cNvPr id="2" name="Background Box">
            <a:extLst>
              <a:ext uri="{FF2B5EF4-FFF2-40B4-BE49-F238E27FC236}">
                <a16:creationId xmlns:a16="http://schemas.microsoft.com/office/drawing/2014/main" id="{9FBA06D3-75C4-A74F-DB7B-FCFB7978BA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4" name="Title">
            <a:extLst>
              <a:ext uri="{FF2B5EF4-FFF2-40B4-BE49-F238E27FC236}">
                <a16:creationId xmlns:a16="http://schemas.microsoft.com/office/drawing/2014/main" id="{985B6272-5C7A-65CF-CAC5-85B11E0AB6B4}"/>
              </a:ext>
            </a:extLst>
          </p:cNvPr>
          <p:cNvSpPr>
            <a:spLocks noGrp="1"/>
          </p:cNvSpPr>
          <p:nvPr>
            <p:ph type="title"/>
          </p:nvPr>
        </p:nvSpPr>
        <p:spPr>
          <a:xfrm>
            <a:off x="514054" y="662033"/>
            <a:ext cx="2451100" cy="715963"/>
          </a:xfrm>
        </p:spPr>
        <p:txBody>
          <a:bodyPr/>
          <a:lstStyle/>
          <a:p>
            <a:pPr lvl="0" algn="ctr"/>
            <a:r>
              <a:rPr lang="en-GB"/>
              <a:t>Demographics</a:t>
            </a:r>
            <a:endParaRPr lang="en-GB" noProof="0"/>
          </a:p>
        </p:txBody>
      </p:sp>
      <p:pic>
        <p:nvPicPr>
          <p:cNvPr id="48" name="Graphic 47" descr="Bullseye with solid fill">
            <a:extLst>
              <a:ext uri="{FF2B5EF4-FFF2-40B4-BE49-F238E27FC236}">
                <a16:creationId xmlns:a16="http://schemas.microsoft.com/office/drawing/2014/main" id="{4F555266-B5D7-ABD8-A337-0E8CCBC42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66167" y="585581"/>
            <a:ext cx="576000" cy="576000"/>
          </a:xfrm>
          <a:prstGeom prst="rect">
            <a:avLst/>
          </a:prstGeom>
        </p:spPr>
      </p:pic>
      <p:sp>
        <p:nvSpPr>
          <p:cNvPr id="8" name="Oval 7">
            <a:extLst>
              <a:ext uri="{FF2B5EF4-FFF2-40B4-BE49-F238E27FC236}">
                <a16:creationId xmlns:a16="http://schemas.microsoft.com/office/drawing/2014/main" id="{5C8D6FE9-F4C5-0F38-22BB-0618623BEF22}"/>
              </a:ext>
            </a:extLst>
          </p:cNvPr>
          <p:cNvSpPr/>
          <p:nvPr/>
        </p:nvSpPr>
        <p:spPr>
          <a:xfrm>
            <a:off x="3320863" y="232971"/>
            <a:ext cx="911022" cy="899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en-GB" sz="3900" b="1">
              <a:solidFill>
                <a:schemeClr val="bg1"/>
              </a:solidFill>
              <a:latin typeface="Trebuchet MS" panose="020B0603020202020204" pitchFamily="34" charset="0"/>
            </a:endParaRPr>
          </a:p>
        </p:txBody>
      </p:sp>
      <p:pic>
        <p:nvPicPr>
          <p:cNvPr id="9" name="Graphic 8" descr="Bar chart with solid fill">
            <a:extLst>
              <a:ext uri="{FF2B5EF4-FFF2-40B4-BE49-F238E27FC236}">
                <a16:creationId xmlns:a16="http://schemas.microsoft.com/office/drawing/2014/main" id="{264BB47C-8406-AA09-00D1-4D5EB4A59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9996" y="336997"/>
            <a:ext cx="691945" cy="691945"/>
          </a:xfrm>
          <a:prstGeom prst="rect">
            <a:avLst/>
          </a:prstGeom>
        </p:spPr>
      </p:pic>
      <p:sp>
        <p:nvSpPr>
          <p:cNvPr id="7" name="Rectangle: Rounded Corners 19">
            <a:extLst>
              <a:ext uri="{FF2B5EF4-FFF2-40B4-BE49-F238E27FC236}">
                <a16:creationId xmlns:a16="http://schemas.microsoft.com/office/drawing/2014/main" id="{BE9E9529-AE7E-C0D9-F342-1BF7D07F27AE}"/>
              </a:ext>
            </a:extLst>
          </p:cNvPr>
          <p:cNvSpPr/>
          <p:nvPr/>
        </p:nvSpPr>
        <p:spPr>
          <a:xfrm>
            <a:off x="7730528" y="442557"/>
            <a:ext cx="3086563" cy="1493230"/>
          </a:xfrm>
          <a:prstGeom prst="roundRect">
            <a:avLst>
              <a:gd name="adj" fmla="val 5320"/>
            </a:avLst>
          </a:prstGeom>
          <a:solidFill>
            <a:srgbClr val="121B5A"/>
          </a:solidFill>
          <a:ln w="19050" cap="flat">
            <a:noFill/>
            <a:prstDash val="solid"/>
            <a:miter/>
          </a:ln>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Barlow" panose="00000500000000000000" pitchFamily="2" charset="0"/>
              </a:rPr>
              <a:t>Gender</a:t>
            </a:r>
          </a:p>
        </p:txBody>
      </p:sp>
      <p:graphicFrame>
        <p:nvGraphicFramePr>
          <p:cNvPr id="10"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FC668C6C-270D-DFFA-E9E8-479A5C1BBE8F}"/>
              </a:ext>
            </a:extLst>
          </p:cNvPr>
          <p:cNvGraphicFramePr>
            <a:graphicFrameLocks noGrp="1"/>
          </p:cNvGraphicFramePr>
          <p:nvPr>
            <p:extLst>
              <p:ext uri="{D42A27DB-BD31-4B8C-83A1-F6EECF244321}">
                <p14:modId xmlns:p14="http://schemas.microsoft.com/office/powerpoint/2010/main" val="3748910737"/>
              </p:ext>
            </p:extLst>
          </p:nvPr>
        </p:nvGraphicFramePr>
        <p:xfrm>
          <a:off x="7823483" y="665788"/>
          <a:ext cx="2790000" cy="1113482"/>
        </p:xfrm>
        <a:graphic>
          <a:graphicData uri="http://schemas.openxmlformats.org/drawingml/2006/table">
            <a:tbl>
              <a:tblPr firstRow="1" firstCol="1" bandRow="1"/>
              <a:tblGrid>
                <a:gridCol w="135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486992">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lvl="0" indent="0" algn="ctr">
                        <a:buNone/>
                      </a:pPr>
                      <a:r>
                        <a:rPr sz="800" b="1" i="0" u="none" strike="noStrike">
                          <a:solidFill>
                            <a:schemeClr val="bg1"/>
                          </a:solidFill>
                          <a:latin typeface="+mn-lt"/>
                        </a:rPr>
                        <a:t> </a:t>
                      </a:r>
                    </a:p>
                  </a:txBody>
                  <a:tcPr marL="12700" marR="12700" marT="22087" marB="22087" anchor="ctr">
                    <a:lnL w="12700">
                      <a:noFill/>
                    </a:lnL>
                    <a:lnR w="12700" cap="flat" cmpd="sng" algn="ctr">
                      <a:solidFill>
                        <a:schemeClr val="bg1"/>
                      </a:solidFill>
                      <a:prstDash val="solid"/>
                      <a:round/>
                      <a:headEnd type="none" w="med" len="med"/>
                      <a:tailEnd type="none" w="med" len="med"/>
                    </a:lnR>
                    <a:lnT w="1270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lvl="0" indent="0" algn="ctr">
                        <a:buNone/>
                      </a:pPr>
                      <a:r>
                        <a:rPr sz="800" b="1" i="0" u="none" strike="noStrike">
                          <a:solidFill>
                            <a:schemeClr val="bg1"/>
                          </a:solidFill>
                          <a:latin typeface="+mn-lt"/>
                        </a:rPr>
                        <a:t>%</a:t>
                      </a:r>
                    </a:p>
                  </a:txBody>
                  <a:tcPr marL="0" marR="0" marT="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lvl="0" indent="0" algn="ctr">
                        <a:buNone/>
                      </a:pPr>
                      <a:r>
                        <a:rPr sz="800" b="1" i="0" u="none" strike="noStrike">
                          <a:solidFill>
                            <a:schemeClr val="bg1"/>
                          </a:solidFill>
                          <a:latin typeface="+mn-lt"/>
                        </a:rPr>
                        <a:t>Count</a:t>
                      </a:r>
                    </a:p>
                  </a:txBody>
                  <a:tcPr marL="0" marR="0" marT="0" marB="36000" anchor="b">
                    <a:lnL w="12700" cap="flat" cmpd="sng" algn="ctr">
                      <a:solidFill>
                        <a:schemeClr val="bg1"/>
                      </a:solidFill>
                      <a:prstDash val="solid"/>
                      <a:round/>
                      <a:headEnd type="none" w="med" len="med"/>
                      <a:tailEnd type="none" w="med" len="med"/>
                    </a:lnL>
                    <a:lnR>
                      <a:noFill/>
                    </a:lnR>
                    <a:lnT w="1270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3245">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lvl="0" indent="0" algn="l">
                        <a:buNone/>
                      </a:pPr>
                      <a:r>
                        <a:rPr lang="en-GB" sz="800" b="0" i="0" u="none" strike="noStrike">
                          <a:solidFill>
                            <a:schemeClr val="bg1"/>
                          </a:solidFill>
                          <a:latin typeface="+mn-lt"/>
                        </a:rPr>
                        <a:t>Male</a:t>
                      </a: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lvl="0" indent="0" algn="ctr">
                        <a:buNone/>
                      </a:pPr>
                      <a:r>
                        <a:rPr lang="en-GB" sz="1000" b="0" i="0" u="none" strike="noStrike">
                          <a:solidFill>
                            <a:schemeClr val="bg1"/>
                          </a:solidFill>
                          <a:latin typeface="+mn-lt"/>
                        </a:rPr>
                        <a:t>71</a:t>
                      </a:r>
                      <a:r>
                        <a:rPr sz="1000" b="0" i="0" u="none" strike="noStrike">
                          <a:solidFill>
                            <a:schemeClr val="bg1"/>
                          </a:solidFill>
                          <a:latin typeface="+mn-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lvl="0" indent="0" algn="ctr">
                        <a:buNone/>
                      </a:pPr>
                      <a:r>
                        <a:rPr lang="en-GB" sz="1000" b="0" i="0" u="none" strike="noStrike">
                          <a:solidFill>
                            <a:schemeClr val="bg1"/>
                          </a:solidFill>
                          <a:latin typeface="+mn-lt"/>
                        </a:rPr>
                        <a:t>1903</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3245">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lvl="0" indent="0" algn="l">
                        <a:buNone/>
                      </a:pPr>
                      <a:r>
                        <a:rPr lang="en-GB" sz="800" b="0" i="0" u="none" strike="noStrike" dirty="0">
                          <a:solidFill>
                            <a:schemeClr val="bg1"/>
                          </a:solidFill>
                          <a:latin typeface="+mn-lt"/>
                        </a:rPr>
                        <a:t>Female</a:t>
                      </a:r>
                      <a:endParaRPr sz="800" b="0" i="0" u="none" strike="noStrike" dirty="0">
                        <a:solidFill>
                          <a:schemeClr val="bg1"/>
                        </a:solidFill>
                        <a:latin typeface="+mn-lt"/>
                      </a:endParaRP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lvl="0" indent="0" algn="ctr">
                        <a:buNone/>
                      </a:pPr>
                      <a:r>
                        <a:rPr lang="en-GB" sz="1000" b="0" i="0" u="none" strike="noStrike">
                          <a:solidFill>
                            <a:schemeClr val="bg1"/>
                          </a:solidFill>
                          <a:latin typeface="+mn-lt"/>
                        </a:rPr>
                        <a:t>29</a:t>
                      </a:r>
                      <a:r>
                        <a:rPr sz="1000" b="0" i="0" u="none" strike="noStrike">
                          <a:solidFill>
                            <a:schemeClr val="bg1"/>
                          </a:solidFill>
                          <a:latin typeface="+mn-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lvl="0" indent="0" algn="ctr">
                        <a:buNone/>
                      </a:pPr>
                      <a:r>
                        <a:rPr lang="en-GB" sz="1000" b="0" i="0" u="none" strike="noStrike" dirty="0">
                          <a:solidFill>
                            <a:schemeClr val="bg1"/>
                          </a:solidFill>
                          <a:latin typeface="+mn-lt"/>
                        </a:rPr>
                        <a:t>793</a:t>
                      </a:r>
                      <a:endParaRPr sz="1000" b="0" i="0" u="none" strike="noStrike" dirty="0">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1" name="Rectangle: Rounded Corners 19">
            <a:extLst>
              <a:ext uri="{FF2B5EF4-FFF2-40B4-BE49-F238E27FC236}">
                <a16:creationId xmlns:a16="http://schemas.microsoft.com/office/drawing/2014/main" id="{9D7A8205-766A-B9D4-41CC-7E6F4779371D}"/>
              </a:ext>
            </a:extLst>
          </p:cNvPr>
          <p:cNvSpPr/>
          <p:nvPr/>
        </p:nvSpPr>
        <p:spPr>
          <a:xfrm>
            <a:off x="4536458" y="425475"/>
            <a:ext cx="3086562" cy="1510312"/>
          </a:xfrm>
          <a:prstGeom prst="roundRect">
            <a:avLst>
              <a:gd name="adj" fmla="val 2736"/>
            </a:avLst>
          </a:prstGeom>
          <a:solidFill>
            <a:srgbClr val="121B5A"/>
          </a:solidFill>
          <a:ln w="19050" cap="flat">
            <a:noFill/>
            <a:prstDash val="solid"/>
            <a:miter/>
          </a:ln>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ea typeface="+mn-ea"/>
                <a:cs typeface="+mn-cs"/>
              </a:rPr>
              <a:t>Age</a:t>
            </a:r>
          </a:p>
        </p:txBody>
      </p:sp>
      <p:graphicFrame>
        <p:nvGraphicFramePr>
          <p:cNvPr id="12"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029A6343-85D4-FB42-459B-0AFB1D7F0C63}"/>
              </a:ext>
            </a:extLst>
          </p:cNvPr>
          <p:cNvGraphicFramePr>
            <a:graphicFrameLocks noGrp="1"/>
          </p:cNvGraphicFramePr>
          <p:nvPr>
            <p:extLst>
              <p:ext uri="{D42A27DB-BD31-4B8C-83A1-F6EECF244321}">
                <p14:modId xmlns:p14="http://schemas.microsoft.com/office/powerpoint/2010/main" val="932228782"/>
              </p:ext>
            </p:extLst>
          </p:nvPr>
        </p:nvGraphicFramePr>
        <p:xfrm>
          <a:off x="4644724" y="662252"/>
          <a:ext cx="2790000" cy="1180798"/>
        </p:xfrm>
        <a:graphic>
          <a:graphicData uri="http://schemas.openxmlformats.org/drawingml/2006/table">
            <a:tbl>
              <a:tblPr firstRow="1" firstCol="1" bandRow="1">
                <a:tableStyleId>{5C22544A-7EE6-4342-B048-85BDC9FD1C3A}</a:tableStyleId>
              </a:tblPr>
              <a:tblGrid>
                <a:gridCol w="135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280068">
                <a:tc>
                  <a:txBody>
                    <a:bodyPr/>
                    <a:lstStyle/>
                    <a:p>
                      <a:pPr marL="0" lvl="0" indent="0" algn="ctr">
                        <a:buNone/>
                      </a:pPr>
                      <a:r>
                        <a:rPr sz="800" b="1" i="0" u="none" strike="noStrike">
                          <a:solidFill>
                            <a:srgbClr val="FFFFFF"/>
                          </a:solidFill>
                          <a:latin typeface="+mn-lt"/>
                        </a:rPr>
                        <a:t> </a:t>
                      </a:r>
                    </a:p>
                  </a:txBody>
                  <a:tcPr marL="12700" marR="12700" marT="22087" marB="22087" anchor="ctr">
                    <a:lnL w="12700">
                      <a:noFill/>
                    </a:lnL>
                    <a:lnR w="12700" cap="flat" cmpd="sng" algn="ctr">
                      <a:solidFill>
                        <a:schemeClr val="bg1"/>
                      </a:solidFill>
                      <a:prstDash val="solid"/>
                      <a:round/>
                      <a:headEnd type="none" w="med" len="med"/>
                      <a:tailEnd type="none" w="med" len="med"/>
                    </a:lnR>
                    <a:lnT w="12700">
                      <a:noFill/>
                    </a:lnT>
                    <a:lnB w="12700" cap="flat" cmpd="sng" algn="ctr">
                      <a:solidFill>
                        <a:schemeClr val="bg1"/>
                      </a:solidFill>
                      <a:prstDash val="solid"/>
                      <a:round/>
                      <a:headEnd type="none" w="med" len="med"/>
                      <a:tailEnd type="none" w="med" len="med"/>
                    </a:lnB>
                    <a:noFill/>
                  </a:tcPr>
                </a:tc>
                <a:tc>
                  <a:txBody>
                    <a:bodyPr/>
                    <a:lstStyle/>
                    <a:p>
                      <a:pPr marL="0" lvl="0" indent="0" algn="ctr">
                        <a:buNone/>
                      </a:pPr>
                      <a:r>
                        <a:rPr sz="800" b="1" i="0" u="none" strike="noStrike">
                          <a:solidFill>
                            <a:srgbClr val="FFFFFF"/>
                          </a:solidFill>
                          <a:latin typeface="+mn-lt"/>
                        </a:rPr>
                        <a:t>%</a:t>
                      </a:r>
                    </a:p>
                  </a:txBody>
                  <a:tcPr marL="0" marR="0" marT="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noFill/>
                    </a:lnT>
                    <a:lnB w="12700" cap="flat" cmpd="sng" algn="ctr">
                      <a:solidFill>
                        <a:schemeClr val="bg1"/>
                      </a:solidFill>
                      <a:prstDash val="solid"/>
                      <a:round/>
                      <a:headEnd type="none" w="med" len="med"/>
                      <a:tailEnd type="none" w="med" len="med"/>
                    </a:lnB>
                    <a:noFill/>
                  </a:tcPr>
                </a:tc>
                <a:tc>
                  <a:txBody>
                    <a:bodyPr/>
                    <a:lstStyle/>
                    <a:p>
                      <a:pPr marL="0" lvl="0" indent="0" algn="ctr">
                        <a:buNone/>
                      </a:pPr>
                      <a:r>
                        <a:rPr sz="800" b="1" i="0" u="none" strike="noStrike">
                          <a:solidFill>
                            <a:srgbClr val="FFFFFF"/>
                          </a:solidFill>
                          <a:latin typeface="+mn-lt"/>
                        </a:rPr>
                        <a:t>Count</a:t>
                      </a:r>
                    </a:p>
                  </a:txBody>
                  <a:tcPr marL="0" marR="0" marT="0" marB="36000" anchor="b">
                    <a:lnL w="12700" cap="flat" cmpd="sng" algn="ctr">
                      <a:solidFill>
                        <a:schemeClr val="bg1"/>
                      </a:solidFill>
                      <a:prstDash val="solid"/>
                      <a:round/>
                      <a:headEnd type="none" w="med" len="med"/>
                      <a:tailEnd type="none" w="med" len="med"/>
                    </a:lnL>
                    <a:lnR>
                      <a:noFill/>
                    </a:lnR>
                    <a:lnT w="12700">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0146">
                <a:tc>
                  <a:txBody>
                    <a:bodyPr/>
                    <a:lstStyle/>
                    <a:p>
                      <a:pPr marL="0" lvl="0" indent="0" algn="l">
                        <a:buNone/>
                      </a:pPr>
                      <a:r>
                        <a:rPr lang="en-GB" sz="800" b="0" i="0" u="none" strike="noStrike">
                          <a:solidFill>
                            <a:schemeClr val="bg1"/>
                          </a:solidFill>
                          <a:latin typeface="+mn-lt"/>
                        </a:rPr>
                        <a:t>18-24</a:t>
                      </a: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5%</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144</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0146">
                <a:tc>
                  <a:txBody>
                    <a:bodyPr/>
                    <a:lstStyle/>
                    <a:p>
                      <a:pPr marL="0" lvl="0" indent="0" algn="l">
                        <a:buNone/>
                      </a:pPr>
                      <a:r>
                        <a:rPr lang="en-GB" sz="800" b="0" i="0" u="none" strike="noStrike">
                          <a:solidFill>
                            <a:schemeClr val="bg1"/>
                          </a:solidFill>
                          <a:latin typeface="+mn-lt"/>
                        </a:rPr>
                        <a:t>25-34</a:t>
                      </a:r>
                      <a:endParaRPr sz="800" b="0" i="0" u="none" strike="noStrike">
                        <a:solidFill>
                          <a:schemeClr val="bg1"/>
                        </a:solidFill>
                        <a:latin typeface="+mn-lt"/>
                      </a:endParaRP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17%</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462</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0146">
                <a:tc>
                  <a:txBody>
                    <a:bodyPr/>
                    <a:lstStyle/>
                    <a:p>
                      <a:pPr marL="0" lvl="0" indent="0" algn="l">
                        <a:buNone/>
                      </a:pPr>
                      <a:r>
                        <a:rPr lang="en-GB" sz="800" b="0" i="0" u="none" strike="noStrike">
                          <a:solidFill>
                            <a:schemeClr val="bg1"/>
                          </a:solidFill>
                          <a:latin typeface="+mn-lt"/>
                        </a:rPr>
                        <a:t>35-44</a:t>
                      </a:r>
                      <a:endParaRPr sz="800" b="0" i="0" u="none" strike="noStrike">
                        <a:solidFill>
                          <a:schemeClr val="bg1"/>
                        </a:solidFill>
                        <a:latin typeface="+mn-lt"/>
                      </a:endParaRP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23</a:t>
                      </a:r>
                      <a:r>
                        <a:rPr sz="1000" b="0" i="0" u="none" strike="noStrike">
                          <a:solidFill>
                            <a:schemeClr val="bg1"/>
                          </a:solidFill>
                          <a:latin typeface="+mn-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626</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180146">
                <a:tc>
                  <a:txBody>
                    <a:bodyPr/>
                    <a:lstStyle/>
                    <a:p>
                      <a:pPr marL="0" lvl="0" indent="0" algn="l">
                        <a:buNone/>
                      </a:pPr>
                      <a:r>
                        <a:rPr lang="en-GB" sz="800" b="0" i="0" u="none" strike="noStrike">
                          <a:solidFill>
                            <a:schemeClr val="bg1"/>
                          </a:solidFill>
                          <a:latin typeface="+mn-lt"/>
                        </a:rPr>
                        <a:t>45-54</a:t>
                      </a:r>
                      <a:endParaRPr sz="800" b="0" i="0" u="none" strike="noStrike">
                        <a:solidFill>
                          <a:schemeClr val="bg1"/>
                        </a:solidFill>
                        <a:latin typeface="+mn-lt"/>
                      </a:endParaRP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25</a:t>
                      </a:r>
                      <a:r>
                        <a:rPr sz="1000" b="0" i="0" u="none" strike="noStrike">
                          <a:solidFill>
                            <a:schemeClr val="bg1"/>
                          </a:solidFill>
                          <a:latin typeface="+mn-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a:buNone/>
                      </a:pPr>
                      <a:r>
                        <a:rPr lang="en-GB" sz="1000" b="0" i="0" u="none" strike="noStrike">
                          <a:solidFill>
                            <a:schemeClr val="bg1"/>
                          </a:solidFill>
                          <a:latin typeface="+mn-lt"/>
                        </a:rPr>
                        <a:t>691</a:t>
                      </a:r>
                      <a:endParaRPr sz="1000" b="0" i="0" u="none" strike="noStrike">
                        <a:solidFill>
                          <a:schemeClr val="bg1"/>
                        </a:solidFill>
                        <a:latin typeface="+mn-lt"/>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180146">
                <a:tc>
                  <a:txBody>
                    <a:bodyPr/>
                    <a:lstStyle/>
                    <a:p>
                      <a:pPr marL="0" lvl="0" indent="0" algn="l">
                        <a:buNone/>
                      </a:pPr>
                      <a:r>
                        <a:rPr lang="en-GB" sz="800" b="0" i="0" u="none" strike="noStrike" dirty="0">
                          <a:solidFill>
                            <a:schemeClr val="bg1"/>
                          </a:solidFill>
                          <a:latin typeface="+mn-lt"/>
                        </a:rPr>
                        <a:t>55+</a:t>
                      </a:r>
                      <a:endParaRPr sz="800" b="0" i="0" u="none" strike="noStrike" dirty="0">
                        <a:solidFill>
                          <a:schemeClr val="bg1"/>
                        </a:solidFill>
                        <a:latin typeface="+mn-lt"/>
                      </a:endParaRPr>
                    </a:p>
                  </a:txBody>
                  <a:tcPr marL="0" marR="0" marT="0" marB="0" anchor="ctr">
                    <a:lnL w="1270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noFill/>
                    </a:lnB>
                    <a:noFill/>
                  </a:tcPr>
                </a:tc>
                <a:tc>
                  <a:txBody>
                    <a:bodyPr/>
                    <a:lstStyle/>
                    <a:p>
                      <a:pPr marL="0" lvl="0" indent="0" algn="ctr">
                        <a:buNone/>
                      </a:pPr>
                      <a:r>
                        <a:rPr lang="en-GB" sz="1000" b="0" i="0" u="none" strike="noStrike">
                          <a:solidFill>
                            <a:schemeClr val="bg1"/>
                          </a:solidFill>
                          <a:latin typeface="+mn-lt"/>
                        </a:rPr>
                        <a:t>29</a:t>
                      </a:r>
                      <a:r>
                        <a:rPr sz="1000" b="0" i="0" u="none" strike="noStrike">
                          <a:solidFill>
                            <a:schemeClr val="bg1"/>
                          </a:solidFill>
                          <a:latin typeface="+mn-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noFill/>
                    </a:lnB>
                    <a:noFill/>
                  </a:tcPr>
                </a:tc>
                <a:tc>
                  <a:txBody>
                    <a:bodyPr/>
                    <a:lstStyle/>
                    <a:p>
                      <a:pPr marL="0" lvl="0" indent="0" algn="ctr">
                        <a:buNone/>
                      </a:pPr>
                      <a:r>
                        <a:rPr lang="en-GB" sz="1000" b="0" i="0" u="none" strike="noStrike" dirty="0">
                          <a:solidFill>
                            <a:schemeClr val="bg1"/>
                          </a:solidFill>
                          <a:latin typeface="+mn-lt"/>
                        </a:rPr>
                        <a:t>795</a:t>
                      </a: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a:noFill/>
                    </a:lnB>
                    <a:noFill/>
                  </a:tcPr>
                </a:tc>
                <a:extLst>
                  <a:ext uri="{0D108BD9-81ED-4DB2-BD59-A6C34878D82A}">
                    <a16:rowId xmlns:a16="http://schemas.microsoft.com/office/drawing/2014/main" val="10015"/>
                  </a:ext>
                </a:extLst>
              </a:tr>
            </a:tbl>
          </a:graphicData>
        </a:graphic>
      </p:graphicFrame>
      <p:sp>
        <p:nvSpPr>
          <p:cNvPr id="13" name="Rectangle: Rounded Corners 19">
            <a:extLst>
              <a:ext uri="{FF2B5EF4-FFF2-40B4-BE49-F238E27FC236}">
                <a16:creationId xmlns:a16="http://schemas.microsoft.com/office/drawing/2014/main" id="{19B28C42-EC37-E3E7-0A4E-09BED4DAA527}"/>
              </a:ext>
            </a:extLst>
          </p:cNvPr>
          <p:cNvSpPr/>
          <p:nvPr/>
        </p:nvSpPr>
        <p:spPr>
          <a:xfrm>
            <a:off x="4517866" y="2010307"/>
            <a:ext cx="6344202" cy="4038272"/>
          </a:xfrm>
          <a:prstGeom prst="roundRect">
            <a:avLst>
              <a:gd name="adj" fmla="val 2736"/>
            </a:avLst>
          </a:prstGeom>
          <a:solidFill>
            <a:srgbClr val="121B5A"/>
          </a:solidFill>
          <a:ln w="19050" cap="flat">
            <a:noFill/>
            <a:prstDash val="solid"/>
            <a:miter/>
          </a:ln>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ea typeface="+mn-ea"/>
                <a:cs typeface="+mn-cs"/>
              </a:rPr>
              <a:t>Location</a:t>
            </a:r>
          </a:p>
        </p:txBody>
      </p:sp>
      <p:graphicFrame>
        <p:nvGraphicFramePr>
          <p:cNvPr id="14"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3F3F7265-A80C-8075-871D-8D878E271D73}"/>
              </a:ext>
            </a:extLst>
          </p:cNvPr>
          <p:cNvGraphicFramePr>
            <a:graphicFrameLocks noGrp="1"/>
          </p:cNvGraphicFramePr>
          <p:nvPr>
            <p:extLst>
              <p:ext uri="{D42A27DB-BD31-4B8C-83A1-F6EECF244321}">
                <p14:modId xmlns:p14="http://schemas.microsoft.com/office/powerpoint/2010/main" val="1187423361"/>
              </p:ext>
            </p:extLst>
          </p:nvPr>
        </p:nvGraphicFramePr>
        <p:xfrm>
          <a:off x="5328655" y="2066281"/>
          <a:ext cx="1756145" cy="3926324"/>
        </p:xfrm>
        <a:graphic>
          <a:graphicData uri="http://schemas.openxmlformats.org/drawingml/2006/table">
            <a:tbl>
              <a:tblPr firstRow="1" firstCol="1" bandRow="1">
                <a:tableStyleId>{5C22544A-7EE6-4342-B048-85BDC9FD1C3A}</a:tableStyleId>
              </a:tblPr>
              <a:tblGrid>
                <a:gridCol w="812834">
                  <a:extLst>
                    <a:ext uri="{9D8B030D-6E8A-4147-A177-3AD203B41FA5}">
                      <a16:colId xmlns:a16="http://schemas.microsoft.com/office/drawing/2014/main" val="20000"/>
                    </a:ext>
                  </a:extLst>
                </a:gridCol>
                <a:gridCol w="943311">
                  <a:extLst>
                    <a:ext uri="{9D8B030D-6E8A-4147-A177-3AD203B41FA5}">
                      <a16:colId xmlns:a16="http://schemas.microsoft.com/office/drawing/2014/main" val="20001"/>
                    </a:ext>
                  </a:extLst>
                </a:gridCol>
              </a:tblGrid>
              <a:tr h="312158">
                <a:tc>
                  <a:txBody>
                    <a:bodyPr/>
                    <a:lstStyle/>
                    <a:p>
                      <a:pPr marL="0" lvl="0" indent="0" algn="ctr">
                        <a:buNone/>
                      </a:pPr>
                      <a:r>
                        <a:rPr lang="en-GB" sz="800" b="1" i="0" u="none" strike="noStrike" dirty="0">
                          <a:solidFill>
                            <a:srgbClr val="FFFFFF"/>
                          </a:solidFill>
                          <a:latin typeface="+mn-lt"/>
                        </a:rPr>
                        <a:t>Location</a:t>
                      </a:r>
                      <a:endParaRPr sz="800" b="1" i="0" u="none" strike="noStrike" dirty="0">
                        <a:solidFill>
                          <a:srgbClr val="FFFFFF"/>
                        </a:solidFill>
                        <a:latin typeface="+mn-lt"/>
                      </a:endParaRPr>
                    </a:p>
                  </a:txBody>
                  <a:tcPr marL="12700" marR="12700" marT="22087" marB="220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a:solidFill>
                            <a:srgbClr val="FFFFFF"/>
                          </a:solidFill>
                          <a:latin typeface="+mn-lt"/>
                          <a:ea typeface="+mn-ea"/>
                          <a:cs typeface="+mn-cs"/>
                        </a:rPr>
                        <a:t>Completes</a:t>
                      </a:r>
                    </a:p>
                  </a:txBody>
                  <a:tcPr marL="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00787">
                <a:tc>
                  <a:txBody>
                    <a:bodyPr/>
                    <a:lstStyle/>
                    <a:p>
                      <a:pPr algn="ctr" fontAlgn="b"/>
                      <a:r>
                        <a:rPr lang="en-GB" sz="800" b="0" i="0" u="none" strike="noStrike" kern="1200">
                          <a:solidFill>
                            <a:schemeClr val="bg1"/>
                          </a:solidFill>
                          <a:latin typeface="+mn-lt"/>
                          <a:ea typeface="+mn-ea"/>
                          <a:cs typeface="+mn-cs"/>
                        </a:rPr>
                        <a:t>Angola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00787">
                <a:tc>
                  <a:txBody>
                    <a:bodyPr/>
                    <a:lstStyle/>
                    <a:p>
                      <a:pPr algn="ctr" fontAlgn="b"/>
                      <a:r>
                        <a:rPr lang="en-GB" sz="800" b="0" i="0" u="none" strike="noStrike" kern="1200">
                          <a:solidFill>
                            <a:schemeClr val="bg1"/>
                          </a:solidFill>
                          <a:latin typeface="+mn-lt"/>
                          <a:ea typeface="+mn-ea"/>
                          <a:cs typeface="+mn-cs"/>
                        </a:rPr>
                        <a:t>Australia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379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00787">
                <a:tc>
                  <a:txBody>
                    <a:bodyPr/>
                    <a:lstStyle/>
                    <a:p>
                      <a:pPr algn="ctr" fontAlgn="b"/>
                      <a:r>
                        <a:rPr lang="en-GB" sz="800" b="0" i="0" u="none" strike="noStrike" kern="1200">
                          <a:solidFill>
                            <a:schemeClr val="bg1"/>
                          </a:solidFill>
                          <a:latin typeface="+mn-lt"/>
                          <a:ea typeface="+mn-ea"/>
                          <a:cs typeface="+mn-cs"/>
                        </a:rPr>
                        <a:t>Bahrain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00787">
                <a:tc>
                  <a:txBody>
                    <a:bodyPr/>
                    <a:lstStyle/>
                    <a:p>
                      <a:pPr algn="ctr" fontAlgn="b"/>
                      <a:r>
                        <a:rPr lang="en-GB" sz="800" b="0" i="0" u="none" strike="noStrike" kern="1200">
                          <a:solidFill>
                            <a:schemeClr val="bg1"/>
                          </a:solidFill>
                          <a:latin typeface="+mn-lt"/>
                          <a:ea typeface="+mn-ea"/>
                          <a:cs typeface="+mn-cs"/>
                        </a:rPr>
                        <a:t>Canada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00787">
                <a:tc>
                  <a:txBody>
                    <a:bodyPr/>
                    <a:lstStyle/>
                    <a:p>
                      <a:pPr algn="ctr" fontAlgn="b"/>
                      <a:r>
                        <a:rPr lang="en-GB" sz="800" b="0" i="0" u="none" strike="noStrike" kern="1200">
                          <a:solidFill>
                            <a:schemeClr val="bg1"/>
                          </a:solidFill>
                          <a:latin typeface="+mn-lt"/>
                          <a:ea typeface="+mn-ea"/>
                          <a:cs typeface="+mn-cs"/>
                        </a:rPr>
                        <a:t>China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00787">
                <a:tc>
                  <a:txBody>
                    <a:bodyPr/>
                    <a:lstStyle/>
                    <a:p>
                      <a:pPr algn="ctr" fontAlgn="b"/>
                      <a:r>
                        <a:rPr lang="en-GB" sz="800" b="0" i="0" u="none" strike="noStrike" kern="1200">
                          <a:solidFill>
                            <a:schemeClr val="bg1"/>
                          </a:solidFill>
                          <a:latin typeface="+mn-lt"/>
                          <a:ea typeface="+mn-ea"/>
                          <a:cs typeface="+mn-cs"/>
                        </a:rPr>
                        <a:t>Costa 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3009918"/>
                  </a:ext>
                </a:extLst>
              </a:tr>
              <a:tr h="200787">
                <a:tc>
                  <a:txBody>
                    <a:bodyPr/>
                    <a:lstStyle/>
                    <a:p>
                      <a:pPr algn="ctr" fontAlgn="b"/>
                      <a:r>
                        <a:rPr lang="en-GB" sz="800" b="0" i="0" u="none" strike="noStrike" kern="1200">
                          <a:solidFill>
                            <a:schemeClr val="bg1"/>
                          </a:solidFill>
                          <a:latin typeface="+mn-lt"/>
                          <a:ea typeface="+mn-ea"/>
                          <a:cs typeface="+mn-cs"/>
                        </a:rPr>
                        <a:t>Côte d'Ivoire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29493"/>
                  </a:ext>
                </a:extLst>
              </a:tr>
              <a:tr h="200787">
                <a:tc>
                  <a:txBody>
                    <a:bodyPr/>
                    <a:lstStyle/>
                    <a:p>
                      <a:pPr algn="ctr" fontAlgn="b"/>
                      <a:r>
                        <a:rPr lang="en-GB" sz="800" b="0" i="0" u="none" strike="noStrike" kern="1200">
                          <a:solidFill>
                            <a:schemeClr val="bg1"/>
                          </a:solidFill>
                          <a:latin typeface="+mn-lt"/>
                          <a:ea typeface="+mn-ea"/>
                          <a:cs typeface="+mn-cs"/>
                        </a:rPr>
                        <a:t>Cyprus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886843"/>
                  </a:ext>
                </a:extLst>
              </a:tr>
              <a:tr h="200787">
                <a:tc>
                  <a:txBody>
                    <a:bodyPr/>
                    <a:lstStyle/>
                    <a:p>
                      <a:pPr algn="ctr" fontAlgn="b"/>
                      <a:r>
                        <a:rPr lang="en-GB" sz="800" b="0" i="0" u="none" strike="noStrike" kern="1200">
                          <a:solidFill>
                            <a:schemeClr val="bg1"/>
                          </a:solidFill>
                          <a:latin typeface="+mn-lt"/>
                          <a:ea typeface="+mn-ea"/>
                          <a:cs typeface="+mn-cs"/>
                        </a:rPr>
                        <a:t>Czech Republic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732760"/>
                  </a:ext>
                </a:extLst>
              </a:tr>
              <a:tr h="200787">
                <a:tc>
                  <a:txBody>
                    <a:bodyPr/>
                    <a:lstStyle/>
                    <a:p>
                      <a:pPr algn="ctr" fontAlgn="b"/>
                      <a:r>
                        <a:rPr lang="en-GB" sz="800" b="0" i="0" u="none" strike="noStrike" kern="1200">
                          <a:solidFill>
                            <a:schemeClr val="bg1"/>
                          </a:solidFill>
                          <a:latin typeface="+mn-lt"/>
                          <a:ea typeface="+mn-ea"/>
                          <a:cs typeface="+mn-cs"/>
                        </a:rPr>
                        <a:t>Egypt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38184206"/>
                  </a:ext>
                </a:extLst>
              </a:tr>
              <a:tr h="200787">
                <a:tc>
                  <a:txBody>
                    <a:bodyPr/>
                    <a:lstStyle/>
                    <a:p>
                      <a:pPr algn="ctr" fontAlgn="b"/>
                      <a:r>
                        <a:rPr lang="en-GB" sz="800" b="0" i="0" u="none" strike="noStrike" kern="1200">
                          <a:solidFill>
                            <a:schemeClr val="bg1"/>
                          </a:solidFill>
                          <a:latin typeface="+mn-lt"/>
                          <a:ea typeface="+mn-ea"/>
                          <a:cs typeface="+mn-cs"/>
                        </a:rPr>
                        <a:t>France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6561184"/>
                  </a:ext>
                </a:extLst>
              </a:tr>
              <a:tr h="200787">
                <a:tc>
                  <a:txBody>
                    <a:bodyPr/>
                    <a:lstStyle/>
                    <a:p>
                      <a:pPr algn="ctr" fontAlgn="b"/>
                      <a:r>
                        <a:rPr lang="en-GB" sz="800" b="0" i="0" u="none" strike="noStrike" kern="1200">
                          <a:solidFill>
                            <a:schemeClr val="bg1"/>
                          </a:solidFill>
                          <a:latin typeface="+mn-lt"/>
                          <a:ea typeface="+mn-ea"/>
                          <a:cs typeface="+mn-cs"/>
                        </a:rPr>
                        <a:t>Germany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8806794"/>
                  </a:ext>
                </a:extLst>
              </a:tr>
              <a:tr h="200787">
                <a:tc>
                  <a:txBody>
                    <a:bodyPr/>
                    <a:lstStyle/>
                    <a:p>
                      <a:pPr algn="ctr" fontAlgn="b"/>
                      <a:r>
                        <a:rPr lang="en-GB" sz="800" b="0" i="0" u="none" strike="noStrike" kern="1200">
                          <a:solidFill>
                            <a:schemeClr val="bg1"/>
                          </a:solidFill>
                          <a:latin typeface="+mn-lt"/>
                          <a:ea typeface="+mn-ea"/>
                          <a:cs typeface="+mn-cs"/>
                        </a:rPr>
                        <a:t>Ghana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7445971"/>
                  </a:ext>
                </a:extLst>
              </a:tr>
              <a:tr h="200787">
                <a:tc>
                  <a:txBody>
                    <a:bodyPr/>
                    <a:lstStyle/>
                    <a:p>
                      <a:pPr algn="ctr" fontAlgn="b"/>
                      <a:r>
                        <a:rPr lang="en-GB" sz="800" b="0" i="0" u="none" strike="noStrike" kern="1200">
                          <a:solidFill>
                            <a:schemeClr val="bg1"/>
                          </a:solidFill>
                          <a:latin typeface="+mn-lt"/>
                          <a:ea typeface="+mn-ea"/>
                          <a:cs typeface="+mn-cs"/>
                        </a:rPr>
                        <a:t>India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90378685"/>
                  </a:ext>
                </a:extLst>
              </a:tr>
              <a:tr h="200787">
                <a:tc>
                  <a:txBody>
                    <a:bodyPr/>
                    <a:lstStyle/>
                    <a:p>
                      <a:pPr algn="ctr" fontAlgn="b"/>
                      <a:r>
                        <a:rPr lang="en-GB" sz="800" b="0" i="0" u="none" strike="noStrike" kern="1200">
                          <a:solidFill>
                            <a:schemeClr val="bg1"/>
                          </a:solidFill>
                          <a:latin typeface="+mn-lt"/>
                          <a:ea typeface="+mn-ea"/>
                          <a:cs typeface="+mn-cs"/>
                        </a:rPr>
                        <a:t>Indonesia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0929497"/>
                  </a:ext>
                </a:extLst>
              </a:tr>
              <a:tr h="200787">
                <a:tc>
                  <a:txBody>
                    <a:bodyPr/>
                    <a:lstStyle/>
                    <a:p>
                      <a:pPr algn="ctr" fontAlgn="b"/>
                      <a:r>
                        <a:rPr lang="en-GB" sz="800" b="0" i="0" u="none" strike="noStrike" kern="1200">
                          <a:solidFill>
                            <a:schemeClr val="bg1"/>
                          </a:solidFill>
                          <a:latin typeface="+mn-lt"/>
                          <a:ea typeface="+mn-ea"/>
                          <a:cs typeface="+mn-cs"/>
                        </a:rPr>
                        <a:t>Iraq</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44235247"/>
                  </a:ext>
                </a:extLst>
              </a:tr>
              <a:tr h="200787">
                <a:tc>
                  <a:txBody>
                    <a:bodyPr/>
                    <a:lstStyle/>
                    <a:p>
                      <a:pPr algn="ctr" fontAlgn="b"/>
                      <a:r>
                        <a:rPr lang="en-GB" sz="800" b="0" i="0" u="none" strike="noStrike" kern="1200">
                          <a:solidFill>
                            <a:schemeClr val="bg1"/>
                          </a:solidFill>
                          <a:latin typeface="+mn-lt"/>
                          <a:ea typeface="+mn-ea"/>
                          <a:cs typeface="+mn-cs"/>
                        </a:rPr>
                        <a:t>Ireland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97389194"/>
                  </a:ext>
                </a:extLst>
              </a:tr>
              <a:tr h="200787">
                <a:tc>
                  <a:txBody>
                    <a:bodyPr/>
                    <a:lstStyle/>
                    <a:p>
                      <a:pPr algn="ctr" fontAlgn="b"/>
                      <a:r>
                        <a:rPr lang="en-GB" sz="800" b="0" i="0" u="none" strike="noStrike" kern="1200">
                          <a:solidFill>
                            <a:schemeClr val="bg1"/>
                          </a:solidFill>
                          <a:latin typeface="+mn-lt"/>
                          <a:ea typeface="+mn-ea"/>
                          <a:cs typeface="+mn-cs"/>
                        </a:rPr>
                        <a:t>Italy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13913674"/>
                  </a:ext>
                </a:extLst>
              </a:tr>
            </a:tbl>
          </a:graphicData>
        </a:graphic>
      </p:graphicFrame>
      <p:graphicFrame>
        <p:nvGraphicFramePr>
          <p:cNvPr id="28"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D592DFAE-C34E-4E9A-F533-108CDF614988}"/>
              </a:ext>
            </a:extLst>
          </p:cNvPr>
          <p:cNvGraphicFramePr>
            <a:graphicFrameLocks noGrp="1"/>
          </p:cNvGraphicFramePr>
          <p:nvPr>
            <p:extLst>
              <p:ext uri="{D42A27DB-BD31-4B8C-83A1-F6EECF244321}">
                <p14:modId xmlns:p14="http://schemas.microsoft.com/office/powerpoint/2010/main" val="3776072944"/>
              </p:ext>
            </p:extLst>
          </p:nvPr>
        </p:nvGraphicFramePr>
        <p:xfrm>
          <a:off x="7183909" y="2066281"/>
          <a:ext cx="1756145" cy="3926324"/>
        </p:xfrm>
        <a:graphic>
          <a:graphicData uri="http://schemas.openxmlformats.org/drawingml/2006/table">
            <a:tbl>
              <a:tblPr firstRow="1" firstCol="1" bandRow="1">
                <a:tableStyleId>{5C22544A-7EE6-4342-B048-85BDC9FD1C3A}</a:tableStyleId>
              </a:tblPr>
              <a:tblGrid>
                <a:gridCol w="812834">
                  <a:extLst>
                    <a:ext uri="{9D8B030D-6E8A-4147-A177-3AD203B41FA5}">
                      <a16:colId xmlns:a16="http://schemas.microsoft.com/office/drawing/2014/main" val="20000"/>
                    </a:ext>
                  </a:extLst>
                </a:gridCol>
                <a:gridCol w="943311">
                  <a:extLst>
                    <a:ext uri="{9D8B030D-6E8A-4147-A177-3AD203B41FA5}">
                      <a16:colId xmlns:a16="http://schemas.microsoft.com/office/drawing/2014/main" val="20001"/>
                    </a:ext>
                  </a:extLst>
                </a:gridCol>
              </a:tblGrid>
              <a:tr h="312158">
                <a:tc>
                  <a:txBody>
                    <a:bodyPr/>
                    <a:lstStyle/>
                    <a:p>
                      <a:pPr marL="0" lvl="0" indent="0" algn="ctr">
                        <a:buNone/>
                      </a:pPr>
                      <a:r>
                        <a:rPr lang="en-GB" sz="800" b="1" i="0" u="none" strike="noStrike">
                          <a:solidFill>
                            <a:srgbClr val="FFFFFF"/>
                          </a:solidFill>
                          <a:latin typeface="+mn-lt"/>
                        </a:rPr>
                        <a:t>Location</a:t>
                      </a:r>
                      <a:endParaRPr sz="800" b="1" i="0" u="none" strike="noStrike">
                        <a:solidFill>
                          <a:srgbClr val="FFFFFF"/>
                        </a:solidFill>
                        <a:latin typeface="+mn-lt"/>
                      </a:endParaRPr>
                    </a:p>
                  </a:txBody>
                  <a:tcPr marL="12700" marR="12700" marT="22087" marB="220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dirty="0">
                          <a:solidFill>
                            <a:srgbClr val="FFFFFF"/>
                          </a:solidFill>
                          <a:latin typeface="+mn-lt"/>
                          <a:ea typeface="+mn-ea"/>
                          <a:cs typeface="+mn-cs"/>
                        </a:rPr>
                        <a:t>Completes</a:t>
                      </a:r>
                    </a:p>
                  </a:txBody>
                  <a:tcPr marL="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Kuwait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Luxembourg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Malawi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Malaysia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Mauritius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Myanmar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3009918"/>
                  </a:ext>
                </a:extLst>
              </a:tr>
              <a:tr h="200787">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Namibia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29493"/>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Netherlands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886843"/>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New Zealand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732760"/>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Nigeria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38184206"/>
                  </a:ext>
                </a:extLst>
              </a:tr>
              <a:tr h="200787">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Oman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6561184"/>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Pakistan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403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8806794"/>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PNG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7445971"/>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Philippines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90378685"/>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Qatar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0929497"/>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Saudi Arabia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44235247"/>
                  </a:ext>
                </a:extLst>
              </a:tr>
              <a:tr h="200787">
                <a:tc>
                  <a:txBody>
                    <a:bodyPr/>
                    <a:lstStyle/>
                    <a:p>
                      <a:pPr marL="0" algn="ctr" defTabSz="914400" rtl="0" eaLnBrk="1" fontAlgn="b" latinLnBrk="0" hangingPunct="1"/>
                      <a:r>
                        <a:rPr lang="en-GB" sz="800" b="0" i="0" u="none" strike="noStrike" kern="1200">
                          <a:solidFill>
                            <a:schemeClr val="bg1"/>
                          </a:solidFill>
                          <a:latin typeface="+mn-lt"/>
                          <a:ea typeface="+mn-ea"/>
                          <a:cs typeface="+mn-cs"/>
                        </a:rPr>
                        <a:t>Seychelles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97389194"/>
                  </a:ext>
                </a:extLst>
              </a:tr>
              <a:tr h="200787">
                <a:tc>
                  <a:txBody>
                    <a:bodyPr/>
                    <a:lstStyle/>
                    <a:p>
                      <a:pPr algn="ctr" fontAlgn="b"/>
                      <a:r>
                        <a:rPr lang="en-GB" sz="800" b="0" i="0" u="none" strike="noStrike" kern="1200" dirty="0">
                          <a:solidFill>
                            <a:schemeClr val="bg1"/>
                          </a:solidFill>
                          <a:latin typeface="+mn-lt"/>
                          <a:ea typeface="+mn-ea"/>
                          <a:cs typeface="+mn-cs"/>
                        </a:rPr>
                        <a:t>Singapore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dirty="0">
                          <a:solidFill>
                            <a:schemeClr val="bg1"/>
                          </a:solidFill>
                          <a:latin typeface="+mn-lt"/>
                          <a:ea typeface="+mn-ea"/>
                          <a:cs typeface="+mn-cs"/>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13913674"/>
                  </a:ext>
                </a:extLst>
              </a:tr>
            </a:tbl>
          </a:graphicData>
        </a:graphic>
      </p:graphicFrame>
      <p:graphicFrame>
        <p:nvGraphicFramePr>
          <p:cNvPr id="47"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2631310E-151C-7D67-AF3C-A1855B5C8666}"/>
              </a:ext>
            </a:extLst>
          </p:cNvPr>
          <p:cNvGraphicFramePr>
            <a:graphicFrameLocks noGrp="1"/>
          </p:cNvGraphicFramePr>
          <p:nvPr>
            <p:extLst>
              <p:ext uri="{D42A27DB-BD31-4B8C-83A1-F6EECF244321}">
                <p14:modId xmlns:p14="http://schemas.microsoft.com/office/powerpoint/2010/main" val="3848236790"/>
              </p:ext>
            </p:extLst>
          </p:nvPr>
        </p:nvGraphicFramePr>
        <p:xfrm>
          <a:off x="9010588" y="2066281"/>
          <a:ext cx="1756145" cy="2774180"/>
        </p:xfrm>
        <a:graphic>
          <a:graphicData uri="http://schemas.openxmlformats.org/drawingml/2006/table">
            <a:tbl>
              <a:tblPr firstRow="1" firstCol="1" bandRow="1">
                <a:tableStyleId>{5C22544A-7EE6-4342-B048-85BDC9FD1C3A}</a:tableStyleId>
              </a:tblPr>
              <a:tblGrid>
                <a:gridCol w="812834">
                  <a:extLst>
                    <a:ext uri="{9D8B030D-6E8A-4147-A177-3AD203B41FA5}">
                      <a16:colId xmlns:a16="http://schemas.microsoft.com/office/drawing/2014/main" val="20000"/>
                    </a:ext>
                  </a:extLst>
                </a:gridCol>
                <a:gridCol w="943311">
                  <a:extLst>
                    <a:ext uri="{9D8B030D-6E8A-4147-A177-3AD203B41FA5}">
                      <a16:colId xmlns:a16="http://schemas.microsoft.com/office/drawing/2014/main" val="20001"/>
                    </a:ext>
                  </a:extLst>
                </a:gridCol>
              </a:tblGrid>
              <a:tr h="312158">
                <a:tc>
                  <a:txBody>
                    <a:bodyPr/>
                    <a:lstStyle/>
                    <a:p>
                      <a:pPr marL="0" lvl="0" indent="0" algn="ctr">
                        <a:buNone/>
                      </a:pPr>
                      <a:r>
                        <a:rPr lang="en-GB" sz="800" b="1" i="0" u="none" strike="noStrike">
                          <a:solidFill>
                            <a:srgbClr val="FFFFFF"/>
                          </a:solidFill>
                          <a:latin typeface="+mn-lt"/>
                        </a:rPr>
                        <a:t>Location</a:t>
                      </a:r>
                    </a:p>
                  </a:txBody>
                  <a:tcPr marL="12700" marR="12700" marT="22087" marB="220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dirty="0">
                          <a:solidFill>
                            <a:srgbClr val="FFFFFF"/>
                          </a:solidFill>
                          <a:latin typeface="+mn-lt"/>
                          <a:ea typeface="+mn-ea"/>
                          <a:cs typeface="+mn-cs"/>
                        </a:rPr>
                        <a:t>Completes</a:t>
                      </a:r>
                    </a:p>
                  </a:txBody>
                  <a:tcPr marL="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00787">
                <a:tc>
                  <a:txBody>
                    <a:bodyPr/>
                    <a:lstStyle/>
                    <a:p>
                      <a:pPr algn="ctr" fontAlgn="b"/>
                      <a:r>
                        <a:rPr lang="en-GB" sz="800" b="0" i="0" u="none" strike="noStrike" kern="1200" dirty="0">
                          <a:solidFill>
                            <a:schemeClr val="bg1"/>
                          </a:solidFill>
                          <a:latin typeface="+mn-lt"/>
                          <a:ea typeface="+mn-ea"/>
                          <a:cs typeface="+mn-cs"/>
                        </a:rPr>
                        <a:t>South Africa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dirty="0">
                          <a:solidFill>
                            <a:schemeClr val="bg1"/>
                          </a:solidFill>
                          <a:latin typeface="+mn-lt"/>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00787">
                <a:tc>
                  <a:txBody>
                    <a:bodyPr/>
                    <a:lstStyle/>
                    <a:p>
                      <a:pPr algn="ctr" fontAlgn="b"/>
                      <a:r>
                        <a:rPr lang="en-GB" sz="800" b="0" i="0" u="none" strike="noStrike" kern="1200">
                          <a:solidFill>
                            <a:schemeClr val="bg1"/>
                          </a:solidFill>
                          <a:latin typeface="+mn-lt"/>
                          <a:ea typeface="+mn-ea"/>
                          <a:cs typeface="+mn-cs"/>
                        </a:rPr>
                        <a:t>South Sudan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00787">
                <a:tc>
                  <a:txBody>
                    <a:bodyPr/>
                    <a:lstStyle/>
                    <a:p>
                      <a:pPr algn="ctr" fontAlgn="b"/>
                      <a:r>
                        <a:rPr lang="en-GB" sz="800" b="0" i="0" u="none" strike="noStrike" kern="1200">
                          <a:solidFill>
                            <a:schemeClr val="bg1"/>
                          </a:solidFill>
                          <a:latin typeface="+mn-lt"/>
                          <a:ea typeface="+mn-ea"/>
                          <a:cs typeface="+mn-cs"/>
                        </a:rPr>
                        <a:t>Spain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00787">
                <a:tc>
                  <a:txBody>
                    <a:bodyPr/>
                    <a:lstStyle/>
                    <a:p>
                      <a:pPr algn="ctr" fontAlgn="b"/>
                      <a:r>
                        <a:rPr lang="en-GB" sz="800" b="0" i="0" u="none" strike="noStrike" kern="1200">
                          <a:solidFill>
                            <a:schemeClr val="bg1"/>
                          </a:solidFill>
                          <a:latin typeface="+mn-lt"/>
                          <a:ea typeface="+mn-ea"/>
                          <a:cs typeface="+mn-cs"/>
                        </a:rPr>
                        <a:t>Sweden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00787">
                <a:tc>
                  <a:txBody>
                    <a:bodyPr/>
                    <a:lstStyle/>
                    <a:p>
                      <a:pPr algn="ctr" fontAlgn="b"/>
                      <a:r>
                        <a:rPr lang="en-GB" sz="800" b="0" i="0" u="none" strike="noStrike" kern="1200">
                          <a:solidFill>
                            <a:schemeClr val="bg1"/>
                          </a:solidFill>
                          <a:latin typeface="+mn-lt"/>
                          <a:ea typeface="+mn-ea"/>
                          <a:cs typeface="+mn-cs"/>
                        </a:rPr>
                        <a:t>Switzerland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3009918"/>
                  </a:ext>
                </a:extLst>
              </a:tr>
              <a:tr h="200787">
                <a:tc>
                  <a:txBody>
                    <a:bodyPr/>
                    <a:lstStyle/>
                    <a:p>
                      <a:pPr algn="ctr" fontAlgn="b"/>
                      <a:r>
                        <a:rPr lang="en-GB" sz="800" b="0" i="0" u="none" strike="noStrike" kern="1200">
                          <a:solidFill>
                            <a:schemeClr val="bg1"/>
                          </a:solidFill>
                          <a:latin typeface="+mn-lt"/>
                          <a:ea typeface="+mn-ea"/>
                          <a:cs typeface="+mn-cs"/>
                        </a:rPr>
                        <a:t>Tanzania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29493"/>
                  </a:ext>
                </a:extLst>
              </a:tr>
              <a:tr h="200787">
                <a:tc>
                  <a:txBody>
                    <a:bodyPr/>
                    <a:lstStyle/>
                    <a:p>
                      <a:pPr algn="ctr" fontAlgn="b"/>
                      <a:r>
                        <a:rPr lang="en-GB" sz="800" b="0" i="0" u="none" strike="noStrike" kern="1200">
                          <a:solidFill>
                            <a:schemeClr val="bg1"/>
                          </a:solidFill>
                          <a:latin typeface="+mn-lt"/>
                          <a:ea typeface="+mn-ea"/>
                          <a:cs typeface="+mn-cs"/>
                        </a:rPr>
                        <a:t>Ukraine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886843"/>
                  </a:ext>
                </a:extLst>
              </a:tr>
              <a:tr h="200787">
                <a:tc>
                  <a:txBody>
                    <a:bodyPr/>
                    <a:lstStyle/>
                    <a:p>
                      <a:pPr algn="ctr" fontAlgn="b"/>
                      <a:r>
                        <a:rPr lang="en-GB" sz="800" b="0" i="0" u="none" strike="noStrike" kern="1200">
                          <a:solidFill>
                            <a:schemeClr val="bg1"/>
                          </a:solidFill>
                          <a:latin typeface="+mn-lt"/>
                          <a:ea typeface="+mn-ea"/>
                          <a:cs typeface="+mn-cs"/>
                        </a:rPr>
                        <a:t>United Arab Emirates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732760"/>
                  </a:ext>
                </a:extLst>
              </a:tr>
              <a:tr h="200787">
                <a:tc>
                  <a:txBody>
                    <a:bodyPr/>
                    <a:lstStyle/>
                    <a:p>
                      <a:pPr algn="ctr" fontAlgn="b"/>
                      <a:r>
                        <a:rPr lang="en-GB" sz="800" b="0" i="0" u="none" strike="noStrike" kern="1200">
                          <a:solidFill>
                            <a:schemeClr val="bg1"/>
                          </a:solidFill>
                          <a:latin typeface="+mn-lt"/>
                          <a:ea typeface="+mn-ea"/>
                          <a:cs typeface="+mn-cs"/>
                        </a:rPr>
                        <a:t>United Kingdom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38184206"/>
                  </a:ext>
                </a:extLst>
              </a:tr>
              <a:tr h="200787">
                <a:tc>
                  <a:txBody>
                    <a:bodyPr/>
                    <a:lstStyle/>
                    <a:p>
                      <a:pPr algn="ctr" fontAlgn="b"/>
                      <a:r>
                        <a:rPr lang="en-GB" sz="800" b="0" i="0" u="none" strike="noStrike" kern="1200">
                          <a:solidFill>
                            <a:schemeClr val="bg1"/>
                          </a:solidFill>
                          <a:latin typeface="+mn-lt"/>
                          <a:ea typeface="+mn-ea"/>
                          <a:cs typeface="+mn-cs"/>
                        </a:rPr>
                        <a:t>United States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6561184"/>
                  </a:ext>
                </a:extLst>
              </a:tr>
              <a:tr h="200787">
                <a:tc>
                  <a:txBody>
                    <a:bodyPr/>
                    <a:lstStyle/>
                    <a:p>
                      <a:pPr algn="ctr" fontAlgn="b"/>
                      <a:r>
                        <a:rPr lang="en-GB" sz="800" b="0" i="0" u="none" strike="noStrike" kern="1200">
                          <a:solidFill>
                            <a:schemeClr val="bg1"/>
                          </a:solidFill>
                          <a:latin typeface="+mn-lt"/>
                          <a:ea typeface="+mn-ea"/>
                          <a:cs typeface="+mn-cs"/>
                        </a:rPr>
                        <a:t>Vanuatu</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8806794"/>
                  </a:ext>
                </a:extLst>
              </a:tr>
              <a:tr h="200787">
                <a:tc>
                  <a:txBody>
                    <a:bodyPr/>
                    <a:lstStyle/>
                    <a:p>
                      <a:pPr algn="ctr" fontAlgn="b"/>
                      <a:r>
                        <a:rPr lang="en-GB" sz="800" b="0" i="0" u="none" strike="noStrike" kern="1200">
                          <a:solidFill>
                            <a:schemeClr val="bg1"/>
                          </a:solidFill>
                          <a:latin typeface="+mn-lt"/>
                          <a:ea typeface="+mn-ea"/>
                          <a:cs typeface="+mn-cs"/>
                        </a:rPr>
                        <a:t>Venezuela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800" b="0" i="0" u="none" strike="noStrike"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7445971"/>
                  </a:ext>
                </a:extLst>
              </a:tr>
            </a:tbl>
          </a:graphicData>
        </a:graphic>
      </p:graphicFrame>
      <p:sp>
        <p:nvSpPr>
          <p:cNvPr id="3" name="Rectangle: Rounded Corners 19">
            <a:extLst>
              <a:ext uri="{FF2B5EF4-FFF2-40B4-BE49-F238E27FC236}">
                <a16:creationId xmlns:a16="http://schemas.microsoft.com/office/drawing/2014/main" id="{8BB74857-3A9C-E497-997A-3D473D7BBC2B}"/>
              </a:ext>
            </a:extLst>
          </p:cNvPr>
          <p:cNvSpPr/>
          <p:nvPr/>
        </p:nvSpPr>
        <p:spPr>
          <a:xfrm>
            <a:off x="514054" y="1562632"/>
            <a:ext cx="2467825" cy="4038272"/>
          </a:xfrm>
          <a:prstGeom prst="roundRect">
            <a:avLst>
              <a:gd name="adj" fmla="val 2736"/>
            </a:avLst>
          </a:prstGeom>
          <a:solidFill>
            <a:srgbClr val="121B5A"/>
          </a:solidFill>
          <a:ln w="19050" cap="flat">
            <a:noFill/>
            <a:prstDash val="solid"/>
            <a:miter/>
          </a:ln>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ea typeface="+mn-ea"/>
                <a:cs typeface="+mn-cs"/>
              </a:rPr>
              <a:t>Seniority</a:t>
            </a:r>
          </a:p>
        </p:txBody>
      </p:sp>
      <p:graphicFrame>
        <p:nvGraphicFramePr>
          <p:cNvPr id="5" name="Country" descr="0123d709-0bc6-4c37-9ab9-52da1e326b42 Country Column Spans Count: 0 Row Spans Count: 0 Stats Count: 0 Right Statistics Count: 0 Below Statistics Count: 0">
            <a:extLst>
              <a:ext uri="{FF2B5EF4-FFF2-40B4-BE49-F238E27FC236}">
                <a16:creationId xmlns:a16="http://schemas.microsoft.com/office/drawing/2014/main" id="{905AAF3D-43F9-D9F9-4858-28BC1A730352}"/>
              </a:ext>
            </a:extLst>
          </p:cNvPr>
          <p:cNvGraphicFramePr>
            <a:graphicFrameLocks noGrp="1"/>
          </p:cNvGraphicFramePr>
          <p:nvPr>
            <p:extLst>
              <p:ext uri="{D42A27DB-BD31-4B8C-83A1-F6EECF244321}">
                <p14:modId xmlns:p14="http://schemas.microsoft.com/office/powerpoint/2010/main" val="1210556670"/>
              </p:ext>
            </p:extLst>
          </p:nvPr>
        </p:nvGraphicFramePr>
        <p:xfrm>
          <a:off x="643546" y="1927426"/>
          <a:ext cx="2152649" cy="3536335"/>
        </p:xfrm>
        <a:graphic>
          <a:graphicData uri="http://schemas.openxmlformats.org/drawingml/2006/table">
            <a:tbl>
              <a:tblPr firstRow="1" firstCol="1" bandRow="1">
                <a:tableStyleId>{5C22544A-7EE6-4342-B048-85BDC9FD1C3A}</a:tableStyleId>
              </a:tblPr>
              <a:tblGrid>
                <a:gridCol w="102870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419099">
                  <a:extLst>
                    <a:ext uri="{9D8B030D-6E8A-4147-A177-3AD203B41FA5}">
                      <a16:colId xmlns:a16="http://schemas.microsoft.com/office/drawing/2014/main" val="2929802619"/>
                    </a:ext>
                  </a:extLst>
                </a:gridCol>
              </a:tblGrid>
              <a:tr h="508281">
                <a:tc>
                  <a:txBody>
                    <a:bodyPr/>
                    <a:lstStyle/>
                    <a:p>
                      <a:pPr marL="0" lvl="0" indent="0" algn="ctr">
                        <a:buNone/>
                      </a:pPr>
                      <a:r>
                        <a:rPr lang="en-GB" sz="800" b="1" i="0" u="none" strike="noStrike" dirty="0">
                          <a:solidFill>
                            <a:srgbClr val="FFFFFF"/>
                          </a:solidFill>
                          <a:latin typeface="+mn-lt"/>
                        </a:rPr>
                        <a:t>Job level</a:t>
                      </a:r>
                    </a:p>
                  </a:txBody>
                  <a:tcPr marL="12700" marR="12700" marT="22087" marB="220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dirty="0">
                          <a:solidFill>
                            <a:srgbClr val="FFFFFF"/>
                          </a:solidFill>
                          <a:latin typeface="+mn-lt"/>
                          <a:ea typeface="+mn-ea"/>
                          <a:cs typeface="+mn-cs"/>
                        </a:rPr>
                        <a:t>Completes</a:t>
                      </a:r>
                    </a:p>
                  </a:txBody>
                  <a:tcPr marL="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gn="ctr" defTabSz="914400" rtl="0" eaLnBrk="1" latinLnBrk="0" hangingPunct="1">
                        <a:buNone/>
                      </a:pPr>
                      <a:r>
                        <a:rPr lang="en-GB" sz="800" b="1" i="0" u="none" strike="noStrike" kern="1200" dirty="0">
                          <a:solidFill>
                            <a:srgbClr val="FFFFFF"/>
                          </a:solidFill>
                          <a:latin typeface="+mn-lt"/>
                          <a:ea typeface="+mn-ea"/>
                          <a:cs typeface="+mn-cs"/>
                        </a:rPr>
                        <a:t>% of sample</a:t>
                      </a:r>
                    </a:p>
                  </a:txBody>
                  <a:tcPr marL="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26938">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Executive/C-Suite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274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26938">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Partner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323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Director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250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Senior Manager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321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Manager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282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Mid-level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382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3009918"/>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Entry-level/Junior Accountant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29493"/>
                  </a:ext>
                </a:extLst>
              </a:tr>
              <a:tr h="326938">
                <a:tc>
                  <a:txBody>
                    <a:bodyPr/>
                    <a:lstStyle/>
                    <a:p>
                      <a:pPr marL="0" algn="ctr" defTabSz="914400" rtl="0" eaLnBrk="1" fontAlgn="b" latinLnBrk="0" hangingPunct="1"/>
                      <a:r>
                        <a:rPr lang="en-GB" sz="800" b="0" i="0" u="none" strike="noStrike" kern="1200">
                          <a:solidFill>
                            <a:schemeClr val="bg1"/>
                          </a:solidFill>
                          <a:latin typeface="+mn-lt"/>
                          <a:ea typeface="+mn-ea"/>
                          <a:cs typeface="+mn-cs"/>
                        </a:rPr>
                        <a:t>Freelance / Sole Trader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886843"/>
                  </a:ext>
                </a:extLst>
              </a:tr>
              <a:tr h="412550">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Other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a:solidFill>
                            <a:schemeClr val="bg1"/>
                          </a:solidFill>
                          <a:latin typeface="+mn-lt"/>
                          <a:ea typeface="+mn-ea"/>
                          <a:cs typeface="+mn-cs"/>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chemeClr val="bg1"/>
                          </a:solidFill>
                          <a:latin typeface="+mn-lt"/>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732760"/>
                  </a:ext>
                </a:extLst>
              </a:tr>
            </a:tbl>
          </a:graphicData>
        </a:graphic>
      </p:graphicFrame>
    </p:spTree>
    <p:extLst>
      <p:ext uri="{BB962C8B-B14F-4D97-AF65-F5344CB8AC3E}">
        <p14:creationId xmlns:p14="http://schemas.microsoft.com/office/powerpoint/2010/main" val="317566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Divider Lines">
            <a:extLst>
              <a:ext uri="{FF2B5EF4-FFF2-40B4-BE49-F238E27FC236}">
                <a16:creationId xmlns:a16="http://schemas.microsoft.com/office/drawing/2014/main" id="{4B13AC87-0DD7-7641-F696-E693F162C50E}"/>
              </a:ext>
              <a:ext uri="{C183D7F6-B498-43B3-948B-1728B52AA6E4}">
                <adec:decorative xmlns:adec="http://schemas.microsoft.com/office/drawing/2017/decorative" val="1"/>
              </a:ext>
            </a:extLst>
          </p:cNvPr>
          <p:cNvGrpSpPr/>
          <p:nvPr/>
        </p:nvGrpSpPr>
        <p:grpSpPr>
          <a:xfrm>
            <a:off x="3126922" y="1221844"/>
            <a:ext cx="5859380" cy="3528113"/>
            <a:chOff x="3112408" y="1810984"/>
            <a:chExt cx="5859380" cy="3434116"/>
          </a:xfrm>
        </p:grpSpPr>
        <p:cxnSp>
          <p:nvCxnSpPr>
            <p:cNvPr id="15" name="Straight Connector 14">
              <a:extLst>
                <a:ext uri="{FF2B5EF4-FFF2-40B4-BE49-F238E27FC236}">
                  <a16:creationId xmlns:a16="http://schemas.microsoft.com/office/drawing/2014/main" id="{048D3ACA-7602-6965-4BF1-DD6449C6D462}"/>
                </a:ext>
              </a:extLst>
            </p:cNvPr>
            <p:cNvCxnSpPr>
              <a:cxnSpLocks/>
            </p:cNvCxnSpPr>
            <p:nvPr/>
          </p:nvCxnSpPr>
          <p:spPr>
            <a:xfrm>
              <a:off x="3112408" y="1810984"/>
              <a:ext cx="0" cy="343411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FB5F47-B009-20AC-3B9A-DE87B5B16C66}"/>
                </a:ext>
              </a:extLst>
            </p:cNvPr>
            <p:cNvCxnSpPr>
              <a:cxnSpLocks/>
            </p:cNvCxnSpPr>
            <p:nvPr/>
          </p:nvCxnSpPr>
          <p:spPr>
            <a:xfrm>
              <a:off x="6081486" y="1810984"/>
              <a:ext cx="0" cy="343411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0E133E-BB45-2339-816E-75F82CA69FE2}"/>
                </a:ext>
              </a:extLst>
            </p:cNvPr>
            <p:cNvCxnSpPr>
              <a:cxnSpLocks/>
            </p:cNvCxnSpPr>
            <p:nvPr/>
          </p:nvCxnSpPr>
          <p:spPr>
            <a:xfrm>
              <a:off x="8971788" y="1810984"/>
              <a:ext cx="0" cy="343411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 name="Title">
            <a:extLst>
              <a:ext uri="{FF2B5EF4-FFF2-40B4-BE49-F238E27FC236}">
                <a16:creationId xmlns:a16="http://schemas.microsoft.com/office/drawing/2014/main" id="{73E778A5-E7EA-6465-13A7-441FE1160CBC}"/>
              </a:ext>
            </a:extLst>
          </p:cNvPr>
          <p:cNvSpPr>
            <a:spLocks noGrp="1"/>
          </p:cNvSpPr>
          <p:nvPr>
            <p:ph type="title"/>
          </p:nvPr>
        </p:nvSpPr>
        <p:spPr>
          <a:xfrm>
            <a:off x="435602" y="322081"/>
            <a:ext cx="4509622" cy="715669"/>
          </a:xfrm>
        </p:spPr>
        <p:txBody>
          <a:bodyPr/>
          <a:lstStyle/>
          <a:p>
            <a:r>
              <a:rPr lang="en-GB" dirty="0"/>
              <a:t>Headline findings</a:t>
            </a:r>
          </a:p>
        </p:txBody>
      </p:sp>
      <p:sp>
        <p:nvSpPr>
          <p:cNvPr id="5" name="Placeholder 1">
            <a:extLst>
              <a:ext uri="{FF2B5EF4-FFF2-40B4-BE49-F238E27FC236}">
                <a16:creationId xmlns:a16="http://schemas.microsoft.com/office/drawing/2014/main" id="{550E82EA-D6A6-8181-FB72-5729B2A68E80}"/>
              </a:ext>
            </a:extLst>
          </p:cNvPr>
          <p:cNvSpPr>
            <a:spLocks noGrp="1"/>
          </p:cNvSpPr>
          <p:nvPr>
            <p:ph idx="1"/>
          </p:nvPr>
        </p:nvSpPr>
        <p:spPr>
          <a:xfrm>
            <a:off x="435602" y="1280421"/>
            <a:ext cx="2524668" cy="2406615"/>
          </a:xfrm>
        </p:spPr>
        <p:txBody>
          <a:bodyPr/>
          <a:lstStyle/>
          <a:p>
            <a:pPr defTabSz="871057">
              <a:lnSpc>
                <a:spcPct val="110000"/>
              </a:lnSpc>
            </a:pPr>
            <a:r>
              <a:rPr lang="en-GB" sz="1500" b="1" dirty="0">
                <a:solidFill>
                  <a:prstClr val="black"/>
                </a:solidFill>
              </a:rPr>
              <a:t>There is a clear willingness to use AI in the profession</a:t>
            </a:r>
            <a:endParaRPr lang="en-GB" sz="1100" dirty="0">
              <a:solidFill>
                <a:prstClr val="black"/>
              </a:solidFill>
              <a:cs typeface="Arial" panose="020B0604020202020204" pitchFamily="34" charset="0"/>
            </a:endParaRPr>
          </a:p>
          <a:p>
            <a:pPr marL="171450" indent="-171450">
              <a:lnSpc>
                <a:spcPct val="100000"/>
              </a:lnSpc>
              <a:spcBef>
                <a:spcPts val="0"/>
              </a:spcBef>
              <a:spcAft>
                <a:spcPts val="600"/>
              </a:spcAft>
              <a:buFont typeface="Arial" panose="020B0604020202020204"/>
              <a:buChar char="•"/>
              <a:defRPr/>
            </a:pPr>
            <a:r>
              <a:rPr lang="en-GB" sz="1100" dirty="0">
                <a:solidFill>
                  <a:prstClr val="black"/>
                </a:solidFill>
                <a:cs typeface="Arial" panose="020B0604020202020204" pitchFamily="34" charset="0"/>
              </a:rPr>
              <a:t>Chartered Accountants are embracing AI, especially younger professionals and those in larger organisations.  </a:t>
            </a:r>
          </a:p>
          <a:p>
            <a:pPr marL="171450" indent="-171450">
              <a:lnSpc>
                <a:spcPct val="100000"/>
              </a:lnSpc>
              <a:spcBef>
                <a:spcPts val="0"/>
              </a:spcBef>
              <a:spcAft>
                <a:spcPts val="600"/>
              </a:spcAft>
              <a:buFont typeface="Arial" panose="020B0604020202020204"/>
              <a:buChar char="•"/>
              <a:defRPr/>
            </a:pPr>
            <a:r>
              <a:rPr lang="en-GB" sz="1100" dirty="0">
                <a:solidFill>
                  <a:prstClr val="black"/>
                </a:solidFill>
                <a:cs typeface="Arial" panose="020B0604020202020204" pitchFamily="34" charset="0"/>
              </a:rPr>
              <a:t>Most recognise AI’s potential; however, many feel unprepared for it. </a:t>
            </a:r>
          </a:p>
          <a:p>
            <a:pPr marL="171450" indent="-171450">
              <a:lnSpc>
                <a:spcPct val="100000"/>
              </a:lnSpc>
              <a:spcBef>
                <a:spcPts val="0"/>
              </a:spcBef>
              <a:spcAft>
                <a:spcPts val="600"/>
              </a:spcAft>
              <a:buFont typeface="Arial" panose="020B0604020202020204"/>
              <a:buChar char="•"/>
              <a:defRPr/>
            </a:pPr>
            <a:r>
              <a:rPr lang="en-GB" sz="1100" dirty="0">
                <a:solidFill>
                  <a:prstClr val="black"/>
                </a:solidFill>
                <a:cs typeface="Arial" panose="020B0604020202020204" pitchFamily="34" charset="0"/>
              </a:rPr>
              <a:t>There is consensus that it will augment, rather than replace, the Chartered Accountant’s role. </a:t>
            </a:r>
          </a:p>
          <a:p>
            <a:pPr marL="171450" indent="-171450">
              <a:lnSpc>
                <a:spcPct val="100000"/>
              </a:lnSpc>
              <a:spcBef>
                <a:spcPts val="0"/>
              </a:spcBef>
              <a:spcAft>
                <a:spcPts val="600"/>
              </a:spcAft>
              <a:buFont typeface="Arial" panose="020B0604020202020204"/>
              <a:buChar char="•"/>
              <a:defRPr/>
            </a:pPr>
            <a:r>
              <a:rPr lang="en-GB" sz="1100" dirty="0">
                <a:solidFill>
                  <a:prstClr val="black"/>
                </a:solidFill>
                <a:cs typeface="Arial" panose="020B0604020202020204" pitchFamily="34" charset="0"/>
              </a:rPr>
              <a:t>AI is expected to significantly impact the profession, but there’s uncertainty about implementation strategies. Some, particularly senior business members, feel adoption is slow. </a:t>
            </a:r>
          </a:p>
          <a:p>
            <a:pPr marL="171450" indent="-171450">
              <a:lnSpc>
                <a:spcPct val="100000"/>
              </a:lnSpc>
              <a:spcBef>
                <a:spcPts val="0"/>
              </a:spcBef>
              <a:spcAft>
                <a:spcPts val="600"/>
              </a:spcAft>
              <a:buFont typeface="Arial" panose="020B0604020202020204"/>
              <a:buChar char="•"/>
              <a:defRPr/>
            </a:pPr>
            <a:r>
              <a:rPr lang="en-GB" sz="1100" dirty="0">
                <a:solidFill>
                  <a:prstClr val="black"/>
                </a:solidFill>
                <a:cs typeface="Arial" panose="020B0604020202020204" pitchFamily="34" charset="0"/>
              </a:rPr>
              <a:t>Current usage focuses on general productivity with generic tools, driven by individual initiative. </a:t>
            </a:r>
            <a:endParaRPr lang="en-GB" dirty="0"/>
          </a:p>
        </p:txBody>
      </p:sp>
      <p:grpSp>
        <p:nvGrpSpPr>
          <p:cNvPr id="27" name="Group 26">
            <a:extLst>
              <a:ext uri="{FF2B5EF4-FFF2-40B4-BE49-F238E27FC236}">
                <a16:creationId xmlns:a16="http://schemas.microsoft.com/office/drawing/2014/main" id="{FDFF0174-10AF-2BBA-5773-37CAD03BB8EC}"/>
              </a:ext>
            </a:extLst>
          </p:cNvPr>
          <p:cNvGrpSpPr/>
          <p:nvPr/>
        </p:nvGrpSpPr>
        <p:grpSpPr>
          <a:xfrm>
            <a:off x="401348" y="4913937"/>
            <a:ext cx="2686750" cy="1225550"/>
            <a:chOff x="411981" y="4587270"/>
            <a:chExt cx="2686750" cy="1053136"/>
          </a:xfrm>
        </p:grpSpPr>
        <p:grpSp>
          <p:nvGrpSpPr>
            <p:cNvPr id="12" name="Group 11">
              <a:extLst>
                <a:ext uri="{FF2B5EF4-FFF2-40B4-BE49-F238E27FC236}">
                  <a16:creationId xmlns:a16="http://schemas.microsoft.com/office/drawing/2014/main" id="{591AE34C-4CF2-FCC8-7E83-BF34B6058230}"/>
                </a:ext>
              </a:extLst>
            </p:cNvPr>
            <p:cNvGrpSpPr/>
            <p:nvPr/>
          </p:nvGrpSpPr>
          <p:grpSpPr>
            <a:xfrm>
              <a:off x="411981" y="4587270"/>
              <a:ext cx="2686750" cy="1053136"/>
              <a:chOff x="402355" y="4760525"/>
              <a:chExt cx="2686750" cy="1053136"/>
            </a:xfrm>
          </p:grpSpPr>
          <p:sp>
            <p:nvSpPr>
              <p:cNvPr id="10" name="Contents Box 3">
                <a:extLst>
                  <a:ext uri="{FF2B5EF4-FFF2-40B4-BE49-F238E27FC236}">
                    <a16:creationId xmlns:a16="http://schemas.microsoft.com/office/drawing/2014/main" id="{1C30D53B-8011-D411-8584-313D120F8E1E}"/>
                  </a:ext>
                </a:extLst>
              </p:cNvPr>
              <p:cNvSpPr/>
              <p:nvPr/>
            </p:nvSpPr>
            <p:spPr>
              <a:xfrm rot="5400000">
                <a:off x="1226662" y="3951217"/>
                <a:ext cx="1053136" cy="2671751"/>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rtl="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11" name="Rectangle 10">
                <a:extLst>
                  <a:ext uri="{FF2B5EF4-FFF2-40B4-BE49-F238E27FC236}">
                    <a16:creationId xmlns:a16="http://schemas.microsoft.com/office/drawing/2014/main" id="{EA46E9C5-E7B1-1C21-EE17-C9B683B7C694}"/>
                  </a:ext>
                </a:extLst>
              </p:cNvPr>
              <p:cNvSpPr/>
              <p:nvPr/>
            </p:nvSpPr>
            <p:spPr>
              <a:xfrm>
                <a:off x="402355" y="4764589"/>
                <a:ext cx="2677730" cy="103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endParaRPr kumimoji="0" lang="en-GB" sz="1048"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grpSp>
        <p:sp>
          <p:nvSpPr>
            <p:cNvPr id="18" name="TextBox 17">
              <a:extLst>
                <a:ext uri="{FF2B5EF4-FFF2-40B4-BE49-F238E27FC236}">
                  <a16:creationId xmlns:a16="http://schemas.microsoft.com/office/drawing/2014/main" id="{670842A0-5A4E-E875-F71E-7134A0EA00CB}"/>
                </a:ext>
              </a:extLst>
            </p:cNvPr>
            <p:cNvSpPr txBox="1"/>
            <p:nvPr/>
          </p:nvSpPr>
          <p:spPr>
            <a:xfrm>
              <a:off x="414220" y="4609669"/>
              <a:ext cx="1094326" cy="498982"/>
            </a:xfrm>
            <a:prstGeom prst="rect">
              <a:avLst/>
            </a:prstGeom>
            <a:noFill/>
          </p:spPr>
          <p:txBody>
            <a:bodyPr wrap="square">
              <a:spAutoFit/>
            </a:bodyPr>
            <a:lstStyle/>
            <a:p>
              <a:pPr defTabSz="871057">
                <a:lnSpc>
                  <a:spcPct val="110000"/>
                </a:lnSpc>
              </a:pPr>
              <a:r>
                <a:rPr lang="en-GB" sz="3200" b="1">
                  <a:solidFill>
                    <a:schemeClr val="bg1"/>
                  </a:solidFill>
                  <a:latin typeface="Barlow" panose="00000500000000000000" pitchFamily="2" charset="0"/>
                </a:rPr>
                <a:t>85%</a:t>
              </a:r>
            </a:p>
          </p:txBody>
        </p:sp>
      </p:grpSp>
      <p:grpSp>
        <p:nvGrpSpPr>
          <p:cNvPr id="28" name="Group 27">
            <a:extLst>
              <a:ext uri="{FF2B5EF4-FFF2-40B4-BE49-F238E27FC236}">
                <a16:creationId xmlns:a16="http://schemas.microsoft.com/office/drawing/2014/main" id="{84D44C94-600B-4CA6-6500-7C0D04253C34}"/>
              </a:ext>
            </a:extLst>
          </p:cNvPr>
          <p:cNvGrpSpPr/>
          <p:nvPr/>
        </p:nvGrpSpPr>
        <p:grpSpPr>
          <a:xfrm>
            <a:off x="3287940" y="4882375"/>
            <a:ext cx="2734237" cy="1260358"/>
            <a:chOff x="403589" y="4554849"/>
            <a:chExt cx="2734237" cy="1083048"/>
          </a:xfrm>
        </p:grpSpPr>
        <p:grpSp>
          <p:nvGrpSpPr>
            <p:cNvPr id="29" name="Group 28">
              <a:extLst>
                <a:ext uri="{FF2B5EF4-FFF2-40B4-BE49-F238E27FC236}">
                  <a16:creationId xmlns:a16="http://schemas.microsoft.com/office/drawing/2014/main" id="{637672DE-CD5F-173E-B65A-976AC4DCB578}"/>
                </a:ext>
              </a:extLst>
            </p:cNvPr>
            <p:cNvGrpSpPr/>
            <p:nvPr/>
          </p:nvGrpSpPr>
          <p:grpSpPr>
            <a:xfrm>
              <a:off x="411981" y="4584761"/>
              <a:ext cx="2725845" cy="1053136"/>
              <a:chOff x="402355" y="4758016"/>
              <a:chExt cx="2725845" cy="1053136"/>
            </a:xfrm>
          </p:grpSpPr>
          <p:sp>
            <p:nvSpPr>
              <p:cNvPr id="32" name="Contents Box 3">
                <a:extLst>
                  <a:ext uri="{FF2B5EF4-FFF2-40B4-BE49-F238E27FC236}">
                    <a16:creationId xmlns:a16="http://schemas.microsoft.com/office/drawing/2014/main" id="{071F452C-0FDF-1F2E-1633-D9954B88358B}"/>
                  </a:ext>
                </a:extLst>
              </p:cNvPr>
              <p:cNvSpPr/>
              <p:nvPr/>
            </p:nvSpPr>
            <p:spPr>
              <a:xfrm rot="5400000">
                <a:off x="1265757" y="3948708"/>
                <a:ext cx="1053136" cy="2671751"/>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rtl="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33" name="Rectangle 32">
                <a:extLst>
                  <a:ext uri="{FF2B5EF4-FFF2-40B4-BE49-F238E27FC236}">
                    <a16:creationId xmlns:a16="http://schemas.microsoft.com/office/drawing/2014/main" id="{7164C975-B6A5-C368-BE24-CDDAF4D962AE}"/>
                  </a:ext>
                </a:extLst>
              </p:cNvPr>
              <p:cNvSpPr/>
              <p:nvPr/>
            </p:nvSpPr>
            <p:spPr>
              <a:xfrm>
                <a:off x="402355" y="4764589"/>
                <a:ext cx="2677730" cy="103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endParaRPr kumimoji="0" lang="en-GB" sz="1048"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grpSp>
        <p:sp>
          <p:nvSpPr>
            <p:cNvPr id="30" name="TextBox 29">
              <a:extLst>
                <a:ext uri="{FF2B5EF4-FFF2-40B4-BE49-F238E27FC236}">
                  <a16:creationId xmlns:a16="http://schemas.microsoft.com/office/drawing/2014/main" id="{461085F5-C428-C75A-2137-87FD5FABCE0B}"/>
                </a:ext>
              </a:extLst>
            </p:cNvPr>
            <p:cNvSpPr txBox="1"/>
            <p:nvPr/>
          </p:nvSpPr>
          <p:spPr>
            <a:xfrm>
              <a:off x="403589" y="4554849"/>
              <a:ext cx="1376116" cy="498981"/>
            </a:xfrm>
            <a:prstGeom prst="rect">
              <a:avLst/>
            </a:prstGeom>
            <a:noFill/>
          </p:spPr>
          <p:txBody>
            <a:bodyPr wrap="square">
              <a:sp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r>
                <a:rPr lang="en-GB" sz="3200" b="1">
                  <a:solidFill>
                    <a:prstClr val="white"/>
                  </a:solidFill>
                  <a:latin typeface="Barlow" panose="00000500000000000000" pitchFamily="2" charset="0"/>
                </a:rPr>
                <a:t>30</a:t>
              </a:r>
              <a:r>
                <a:rPr kumimoji="0" lang="en-GB" sz="3200" b="1" i="0" u="none" strike="noStrike" kern="1200" cap="none" spc="0" normalizeH="0" baseline="0" noProof="0">
                  <a:ln>
                    <a:noFill/>
                  </a:ln>
                  <a:solidFill>
                    <a:prstClr val="white"/>
                  </a:solidFill>
                  <a:effectLst/>
                  <a:uLnTx/>
                  <a:uFillTx/>
                  <a:latin typeface="Barlow" panose="00000500000000000000" pitchFamily="2" charset="0"/>
                  <a:ea typeface="+mn-ea"/>
                  <a:cs typeface="+mn-cs"/>
                </a:rPr>
                <a:t>%</a:t>
              </a:r>
            </a:p>
          </p:txBody>
        </p:sp>
        <p:sp>
          <p:nvSpPr>
            <p:cNvPr id="31" name="TextBox 30">
              <a:extLst>
                <a:ext uri="{FF2B5EF4-FFF2-40B4-BE49-F238E27FC236}">
                  <a16:creationId xmlns:a16="http://schemas.microsoft.com/office/drawing/2014/main" id="{CA2D2722-693F-BA60-5131-1537ED16BABF}"/>
                </a:ext>
              </a:extLst>
            </p:cNvPr>
            <p:cNvSpPr txBox="1"/>
            <p:nvPr/>
          </p:nvSpPr>
          <p:spPr>
            <a:xfrm>
              <a:off x="440005" y="4942657"/>
              <a:ext cx="2636872" cy="543612"/>
            </a:xfrm>
            <a:prstGeom prst="rect">
              <a:avLst/>
            </a:prstGeom>
            <a:noFill/>
          </p:spPr>
          <p:txBody>
            <a:bodyPr wrap="square">
              <a:spAutoFit/>
            </a:bodyPr>
            <a:lstStyle/>
            <a:p>
              <a:pPr defTabSz="871057">
                <a:lnSpc>
                  <a:spcPct val="110000"/>
                </a:lnSpc>
              </a:pPr>
              <a:r>
                <a:rPr lang="en-GB" sz="1100" dirty="0">
                  <a:solidFill>
                    <a:schemeClr val="bg1"/>
                  </a:solidFill>
                  <a:latin typeface="Barlow" panose="00000500000000000000" pitchFamily="2" charset="0"/>
                </a:rPr>
                <a:t>say concerns about data security is the main reason they aren’t using AI more frequently</a:t>
              </a:r>
            </a:p>
          </p:txBody>
        </p:sp>
      </p:grpSp>
      <p:grpSp>
        <p:nvGrpSpPr>
          <p:cNvPr id="34" name="Group 33">
            <a:extLst>
              <a:ext uri="{FF2B5EF4-FFF2-40B4-BE49-F238E27FC236}">
                <a16:creationId xmlns:a16="http://schemas.microsoft.com/office/drawing/2014/main" id="{8B46CC50-EFE9-1A8D-3DAD-38E8C6B34A21}"/>
              </a:ext>
            </a:extLst>
          </p:cNvPr>
          <p:cNvGrpSpPr/>
          <p:nvPr/>
        </p:nvGrpSpPr>
        <p:grpSpPr>
          <a:xfrm>
            <a:off x="6182923" y="4960660"/>
            <a:ext cx="2760435" cy="1208022"/>
            <a:chOff x="411981" y="4591334"/>
            <a:chExt cx="2760435" cy="1038074"/>
          </a:xfrm>
        </p:grpSpPr>
        <p:sp>
          <p:nvSpPr>
            <p:cNvPr id="39" name="Rectangle 38">
              <a:extLst>
                <a:ext uri="{FF2B5EF4-FFF2-40B4-BE49-F238E27FC236}">
                  <a16:creationId xmlns:a16="http://schemas.microsoft.com/office/drawing/2014/main" id="{F96983C9-1E64-7BB1-C3C9-995D79A3865B}"/>
                </a:ext>
              </a:extLst>
            </p:cNvPr>
            <p:cNvSpPr/>
            <p:nvPr/>
          </p:nvSpPr>
          <p:spPr>
            <a:xfrm>
              <a:off x="411981" y="4591334"/>
              <a:ext cx="2677730" cy="103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endParaRPr kumimoji="0" lang="en-GB" sz="1048"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sp>
          <p:nvSpPr>
            <p:cNvPr id="36" name="TextBox 35">
              <a:extLst>
                <a:ext uri="{FF2B5EF4-FFF2-40B4-BE49-F238E27FC236}">
                  <a16:creationId xmlns:a16="http://schemas.microsoft.com/office/drawing/2014/main" id="{68771557-8A25-B3C5-5A2F-DA1F5DE593BE}"/>
                </a:ext>
              </a:extLst>
            </p:cNvPr>
            <p:cNvSpPr txBox="1"/>
            <p:nvPr/>
          </p:nvSpPr>
          <p:spPr>
            <a:xfrm>
              <a:off x="563076" y="4774130"/>
              <a:ext cx="1114983" cy="498981"/>
            </a:xfrm>
            <a:prstGeom prst="rect">
              <a:avLst/>
            </a:prstGeom>
            <a:noFill/>
          </p:spPr>
          <p:txBody>
            <a:bodyPr wrap="square">
              <a:sp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Barlow" panose="00000500000000000000" pitchFamily="2" charset="0"/>
                  <a:ea typeface="+mn-ea"/>
                  <a:cs typeface="+mn-cs"/>
                </a:rPr>
                <a:t>82%</a:t>
              </a:r>
            </a:p>
          </p:txBody>
        </p:sp>
        <p:sp>
          <p:nvSpPr>
            <p:cNvPr id="37" name="TextBox 36">
              <a:extLst>
                <a:ext uri="{FF2B5EF4-FFF2-40B4-BE49-F238E27FC236}">
                  <a16:creationId xmlns:a16="http://schemas.microsoft.com/office/drawing/2014/main" id="{53D12DC3-C33B-60FD-FBFC-C252B34D8608}"/>
                </a:ext>
              </a:extLst>
            </p:cNvPr>
            <p:cNvSpPr txBox="1"/>
            <p:nvPr/>
          </p:nvSpPr>
          <p:spPr>
            <a:xfrm>
              <a:off x="1472663" y="4682059"/>
              <a:ext cx="1699753" cy="863630"/>
            </a:xfrm>
            <a:prstGeom prst="rect">
              <a:avLst/>
            </a:prstGeom>
            <a:noFill/>
          </p:spPr>
          <p:txBody>
            <a:bodyPr wrap="square">
              <a:sp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Barlow" panose="00000500000000000000" pitchFamily="2" charset="0"/>
                  <a:ea typeface="+mn-ea"/>
                  <a:cs typeface="+mn-cs"/>
                </a:rPr>
                <a:t>of Labour MPs believe taking social and environmental responsibilities seriously is important.</a:t>
              </a:r>
            </a:p>
          </p:txBody>
        </p:sp>
      </p:grpSp>
      <p:sp>
        <p:nvSpPr>
          <p:cNvPr id="7" name="TextBox 6">
            <a:extLst>
              <a:ext uri="{FF2B5EF4-FFF2-40B4-BE49-F238E27FC236}">
                <a16:creationId xmlns:a16="http://schemas.microsoft.com/office/drawing/2014/main" id="{8C9EE15F-BBBC-D14D-6670-5914565561E6}"/>
              </a:ext>
            </a:extLst>
          </p:cNvPr>
          <p:cNvSpPr txBox="1"/>
          <p:nvPr/>
        </p:nvSpPr>
        <p:spPr>
          <a:xfrm>
            <a:off x="435603" y="5491516"/>
            <a:ext cx="2626573" cy="632609"/>
          </a:xfrm>
          <a:prstGeom prst="rect">
            <a:avLst/>
          </a:prstGeom>
          <a:noFill/>
        </p:spPr>
        <p:txBody>
          <a:bodyPr wrap="square">
            <a:spAutoFit/>
          </a:bodyPr>
          <a:lstStyle/>
          <a:p>
            <a:pPr defTabSz="871057">
              <a:lnSpc>
                <a:spcPct val="110000"/>
              </a:lnSpc>
            </a:pPr>
            <a:r>
              <a:rPr lang="en-GB" sz="1100" dirty="0">
                <a:solidFill>
                  <a:schemeClr val="bg1"/>
                </a:solidFill>
                <a:latin typeface="Barlow" panose="00000500000000000000" pitchFamily="2" charset="0"/>
              </a:rPr>
              <a:t>of those surveyed are at least fairly willing to use AI technology, given the opportunity</a:t>
            </a:r>
          </a:p>
        </p:txBody>
      </p:sp>
      <p:grpSp>
        <p:nvGrpSpPr>
          <p:cNvPr id="14" name="Group 13">
            <a:extLst>
              <a:ext uri="{FF2B5EF4-FFF2-40B4-BE49-F238E27FC236}">
                <a16:creationId xmlns:a16="http://schemas.microsoft.com/office/drawing/2014/main" id="{C85E38FC-A477-F5FF-F607-F1A439D02DB6}"/>
              </a:ext>
            </a:extLst>
          </p:cNvPr>
          <p:cNvGrpSpPr/>
          <p:nvPr/>
        </p:nvGrpSpPr>
        <p:grpSpPr>
          <a:xfrm>
            <a:off x="6316608" y="4879769"/>
            <a:ext cx="2677730" cy="1282359"/>
            <a:chOff x="411981" y="4527455"/>
            <a:chExt cx="2677730" cy="1101953"/>
          </a:xfrm>
        </p:grpSpPr>
        <p:grpSp>
          <p:nvGrpSpPr>
            <p:cNvPr id="19" name="Group 18">
              <a:extLst>
                <a:ext uri="{FF2B5EF4-FFF2-40B4-BE49-F238E27FC236}">
                  <a16:creationId xmlns:a16="http://schemas.microsoft.com/office/drawing/2014/main" id="{A38F7A1C-8977-BF49-42F0-B09C43829FBE}"/>
                </a:ext>
              </a:extLst>
            </p:cNvPr>
            <p:cNvGrpSpPr/>
            <p:nvPr/>
          </p:nvGrpSpPr>
          <p:grpSpPr>
            <a:xfrm>
              <a:off x="411981" y="4566180"/>
              <a:ext cx="2677730" cy="1063228"/>
              <a:chOff x="402355" y="4739435"/>
              <a:chExt cx="2677730" cy="1063228"/>
            </a:xfrm>
          </p:grpSpPr>
          <p:sp>
            <p:nvSpPr>
              <p:cNvPr id="23" name="Contents Box 3">
                <a:extLst>
                  <a:ext uri="{FF2B5EF4-FFF2-40B4-BE49-F238E27FC236}">
                    <a16:creationId xmlns:a16="http://schemas.microsoft.com/office/drawing/2014/main" id="{6D92AD98-9902-9DDC-9609-1D161DA4BA9E}"/>
                  </a:ext>
                </a:extLst>
              </p:cNvPr>
              <p:cNvSpPr/>
              <p:nvPr/>
            </p:nvSpPr>
            <p:spPr>
              <a:xfrm rot="5400000">
                <a:off x="1215368" y="3930127"/>
                <a:ext cx="1053136" cy="2671751"/>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rtl="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25" name="Rectangle 24">
                <a:extLst>
                  <a:ext uri="{FF2B5EF4-FFF2-40B4-BE49-F238E27FC236}">
                    <a16:creationId xmlns:a16="http://schemas.microsoft.com/office/drawing/2014/main" id="{2512C081-C8E4-8A39-8C73-639AFC5A236A}"/>
                  </a:ext>
                </a:extLst>
              </p:cNvPr>
              <p:cNvSpPr/>
              <p:nvPr/>
            </p:nvSpPr>
            <p:spPr>
              <a:xfrm>
                <a:off x="402355" y="4764589"/>
                <a:ext cx="2677730" cy="103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endParaRPr kumimoji="0" lang="en-GB" sz="1048"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grpSp>
        <p:sp>
          <p:nvSpPr>
            <p:cNvPr id="21" name="TextBox 20">
              <a:extLst>
                <a:ext uri="{FF2B5EF4-FFF2-40B4-BE49-F238E27FC236}">
                  <a16:creationId xmlns:a16="http://schemas.microsoft.com/office/drawing/2014/main" id="{55521095-AFCA-A77C-95F4-4886AC9F3BE0}"/>
                </a:ext>
              </a:extLst>
            </p:cNvPr>
            <p:cNvSpPr txBox="1"/>
            <p:nvPr/>
          </p:nvSpPr>
          <p:spPr>
            <a:xfrm>
              <a:off x="423629" y="4527455"/>
              <a:ext cx="1094326" cy="498982"/>
            </a:xfrm>
            <a:prstGeom prst="rect">
              <a:avLst/>
            </a:prstGeom>
            <a:noFill/>
          </p:spPr>
          <p:txBody>
            <a:bodyPr wrap="square">
              <a:sp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arlow" panose="00000500000000000000" pitchFamily="2" charset="0"/>
                  <a:ea typeface="+mn-ea"/>
                  <a:cs typeface="+mn-cs"/>
                </a:rPr>
                <a:t>52%</a:t>
              </a:r>
            </a:p>
          </p:txBody>
        </p:sp>
      </p:grpSp>
      <p:grpSp>
        <p:nvGrpSpPr>
          <p:cNvPr id="46" name="Group 45">
            <a:extLst>
              <a:ext uri="{FF2B5EF4-FFF2-40B4-BE49-F238E27FC236}">
                <a16:creationId xmlns:a16="http://schemas.microsoft.com/office/drawing/2014/main" id="{34E406B1-D90A-1BF3-84B1-B452B617B2DF}"/>
              </a:ext>
            </a:extLst>
          </p:cNvPr>
          <p:cNvGrpSpPr/>
          <p:nvPr/>
        </p:nvGrpSpPr>
        <p:grpSpPr>
          <a:xfrm>
            <a:off x="9175297" y="4888786"/>
            <a:ext cx="2685765" cy="1307309"/>
            <a:chOff x="403946" y="4506014"/>
            <a:chExt cx="2685765" cy="1123394"/>
          </a:xfrm>
        </p:grpSpPr>
        <p:grpSp>
          <p:nvGrpSpPr>
            <p:cNvPr id="47" name="Group 46">
              <a:extLst>
                <a:ext uri="{FF2B5EF4-FFF2-40B4-BE49-F238E27FC236}">
                  <a16:creationId xmlns:a16="http://schemas.microsoft.com/office/drawing/2014/main" id="{C54D2EC5-421E-29A7-B9B4-50E284828313}"/>
                </a:ext>
              </a:extLst>
            </p:cNvPr>
            <p:cNvGrpSpPr/>
            <p:nvPr/>
          </p:nvGrpSpPr>
          <p:grpSpPr>
            <a:xfrm>
              <a:off x="411981" y="4536991"/>
              <a:ext cx="2677730" cy="1092417"/>
              <a:chOff x="402355" y="4710246"/>
              <a:chExt cx="2677730" cy="1092417"/>
            </a:xfrm>
          </p:grpSpPr>
          <p:sp>
            <p:nvSpPr>
              <p:cNvPr id="50" name="Contents Box 3">
                <a:extLst>
                  <a:ext uri="{FF2B5EF4-FFF2-40B4-BE49-F238E27FC236}">
                    <a16:creationId xmlns:a16="http://schemas.microsoft.com/office/drawing/2014/main" id="{3D3A82FF-72A5-150D-ED43-6CAF24E598B5}"/>
                  </a:ext>
                </a:extLst>
              </p:cNvPr>
              <p:cNvSpPr/>
              <p:nvPr/>
            </p:nvSpPr>
            <p:spPr>
              <a:xfrm rot="5400000">
                <a:off x="1216263" y="3900938"/>
                <a:ext cx="1053136" cy="2671751"/>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0" marR="0" lvl="0" indent="0" algn="ctr" defTabSz="914400" rtl="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51" name="Rectangle 50">
                <a:extLst>
                  <a:ext uri="{FF2B5EF4-FFF2-40B4-BE49-F238E27FC236}">
                    <a16:creationId xmlns:a16="http://schemas.microsoft.com/office/drawing/2014/main" id="{5A71F2A9-DF5F-3150-67BD-CBC00AE2B608}"/>
                  </a:ext>
                </a:extLst>
              </p:cNvPr>
              <p:cNvSpPr/>
              <p:nvPr/>
            </p:nvSpPr>
            <p:spPr>
              <a:xfrm>
                <a:off x="402355" y="4764589"/>
                <a:ext cx="2677730" cy="103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endParaRPr kumimoji="0" lang="en-GB" sz="1048"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grpSp>
        <p:sp>
          <p:nvSpPr>
            <p:cNvPr id="48" name="TextBox 47">
              <a:extLst>
                <a:ext uri="{FF2B5EF4-FFF2-40B4-BE49-F238E27FC236}">
                  <a16:creationId xmlns:a16="http://schemas.microsoft.com/office/drawing/2014/main" id="{D0A6BA78-493A-D46F-D1E4-7DA91449C92C}"/>
                </a:ext>
              </a:extLst>
            </p:cNvPr>
            <p:cNvSpPr txBox="1"/>
            <p:nvPr/>
          </p:nvSpPr>
          <p:spPr>
            <a:xfrm>
              <a:off x="403946" y="4506014"/>
              <a:ext cx="1376116" cy="498982"/>
            </a:xfrm>
            <a:prstGeom prst="rect">
              <a:avLst/>
            </a:prstGeom>
            <a:noFill/>
          </p:spPr>
          <p:txBody>
            <a:bodyPr wrap="square">
              <a:spAutoFit/>
            </a:bodyPr>
            <a:lstStyle/>
            <a:p>
              <a:pPr marL="87313" marR="0" lvl="0" indent="0" algn="l" defTabSz="871057" rtl="0" eaLnBrk="1" fontAlgn="auto" latinLnBrk="0" hangingPunct="1">
                <a:lnSpc>
                  <a:spcPct val="110000"/>
                </a:lnSpc>
                <a:spcBef>
                  <a:spcPts val="0"/>
                </a:spcBef>
                <a:spcAft>
                  <a:spcPts val="0"/>
                </a:spcAft>
                <a:buClrTx/>
                <a:buSzTx/>
                <a:buFontTx/>
                <a:buNone/>
                <a:tabLst/>
                <a:defRPr/>
              </a:pPr>
              <a:r>
                <a:rPr lang="en-GB" sz="3200" b="1" dirty="0">
                  <a:solidFill>
                    <a:prstClr val="white"/>
                  </a:solidFill>
                  <a:latin typeface="Barlow" panose="00000500000000000000" pitchFamily="2" charset="0"/>
                </a:rPr>
                <a:t>79%</a:t>
              </a:r>
              <a:endParaRPr kumimoji="0" lang="en-GB" sz="3200" b="1" i="0" u="none" strike="noStrike" kern="1200" cap="none" spc="0" normalizeH="0" baseline="0" noProof="0" dirty="0">
                <a:ln>
                  <a:noFill/>
                </a:ln>
                <a:solidFill>
                  <a:prstClr val="white"/>
                </a:solidFill>
                <a:effectLst/>
                <a:uLnTx/>
                <a:uFillTx/>
                <a:latin typeface="Barlow" panose="00000500000000000000" pitchFamily="2" charset="0"/>
                <a:ea typeface="+mn-ea"/>
                <a:cs typeface="+mn-cs"/>
              </a:endParaRPr>
            </a:p>
          </p:txBody>
        </p:sp>
        <p:sp>
          <p:nvSpPr>
            <p:cNvPr id="49" name="TextBox 48">
              <a:extLst>
                <a:ext uri="{FF2B5EF4-FFF2-40B4-BE49-F238E27FC236}">
                  <a16:creationId xmlns:a16="http://schemas.microsoft.com/office/drawing/2014/main" id="{7A50FD38-B9EB-B6D1-B3D7-50EF3FC871FE}"/>
                </a:ext>
              </a:extLst>
            </p:cNvPr>
            <p:cNvSpPr txBox="1"/>
            <p:nvPr/>
          </p:nvSpPr>
          <p:spPr>
            <a:xfrm>
              <a:off x="437125" y="4903968"/>
              <a:ext cx="2636872" cy="703622"/>
            </a:xfrm>
            <a:prstGeom prst="rect">
              <a:avLst/>
            </a:prstGeom>
            <a:noFill/>
          </p:spPr>
          <p:txBody>
            <a:bodyPr wrap="square">
              <a:spAutoFit/>
            </a:bodyPr>
            <a:lstStyle/>
            <a:p>
              <a:pPr defTabSz="871057">
                <a:lnSpc>
                  <a:spcPct val="110000"/>
                </a:lnSpc>
              </a:pPr>
              <a:r>
                <a:rPr lang="en-GB" sz="1100" dirty="0">
                  <a:solidFill>
                    <a:schemeClr val="bg1"/>
                  </a:solidFill>
                  <a:latin typeface="Barlow" panose="00000500000000000000" pitchFamily="2" charset="0"/>
                </a:rPr>
                <a:t>agree that that as AI is integrated more into business, the role of Accountants as ‘Data Guardians’ will become increasingly important to organisations</a:t>
              </a:r>
            </a:p>
          </p:txBody>
        </p:sp>
      </p:grpSp>
      <p:sp>
        <p:nvSpPr>
          <p:cNvPr id="52" name="TextBox 51">
            <a:extLst>
              <a:ext uri="{FF2B5EF4-FFF2-40B4-BE49-F238E27FC236}">
                <a16:creationId xmlns:a16="http://schemas.microsoft.com/office/drawing/2014/main" id="{8D1DF129-9B27-975A-DF8A-D4DDD7AD0FAD}"/>
              </a:ext>
            </a:extLst>
          </p:cNvPr>
          <p:cNvSpPr txBox="1"/>
          <p:nvPr/>
        </p:nvSpPr>
        <p:spPr>
          <a:xfrm>
            <a:off x="6331745" y="5368883"/>
            <a:ext cx="2626573" cy="632609"/>
          </a:xfrm>
          <a:prstGeom prst="rect">
            <a:avLst/>
          </a:prstGeom>
          <a:noFill/>
        </p:spPr>
        <p:txBody>
          <a:bodyPr wrap="square">
            <a:spAutoFit/>
          </a:bodyPr>
          <a:lstStyle/>
          <a:p>
            <a:pPr defTabSz="871057">
              <a:lnSpc>
                <a:spcPct val="110000"/>
              </a:lnSpc>
            </a:pPr>
            <a:r>
              <a:rPr lang="en-GB" sz="1100" dirty="0">
                <a:solidFill>
                  <a:schemeClr val="bg1"/>
                </a:solidFill>
                <a:latin typeface="Barlow" panose="00000500000000000000" pitchFamily="2" charset="0"/>
              </a:rPr>
              <a:t>feel that insufficient skills and training is the biggest barrier to the adoption of AI by the Accountancy profession</a:t>
            </a:r>
          </a:p>
        </p:txBody>
      </p:sp>
      <p:sp>
        <p:nvSpPr>
          <p:cNvPr id="40" name="Placeholder 1">
            <a:extLst>
              <a:ext uri="{FF2B5EF4-FFF2-40B4-BE49-F238E27FC236}">
                <a16:creationId xmlns:a16="http://schemas.microsoft.com/office/drawing/2014/main" id="{75F54BAE-F413-C6E3-EECA-3C2D73D8AE72}"/>
              </a:ext>
            </a:extLst>
          </p:cNvPr>
          <p:cNvSpPr txBox="1">
            <a:spLocks/>
          </p:cNvSpPr>
          <p:nvPr/>
        </p:nvSpPr>
        <p:spPr>
          <a:xfrm>
            <a:off x="3350426" y="1280421"/>
            <a:ext cx="2666798" cy="2406615"/>
          </a:xfrm>
          <a:prstGeom prst="rect">
            <a:avLst/>
          </a:prstGeom>
          <a:noFill/>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defTabSz="871057">
              <a:lnSpc>
                <a:spcPct val="110000"/>
              </a:lnSpc>
            </a:pPr>
            <a:r>
              <a:rPr lang="en-GB" sz="1500" b="1" dirty="0">
                <a:solidFill>
                  <a:prstClr val="black"/>
                </a:solidFill>
              </a:rPr>
              <a:t>Data security concerns hindering uptake</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Trust in AI software often relies on pre-existing security measures, such as adopting Co-Pilot under Microsoft’s security system. Some companies have established internal governance structures to ensure compliance. However, cross-national regulations can hinder adoption.  </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C-suite executives are more likely to increase AI usage with data security assurances, citing it as a primary barrier to more frequent use.</a:t>
            </a:r>
            <a:endParaRPr lang="en-GB" sz="1100" dirty="0"/>
          </a:p>
          <a:p>
            <a:endParaRPr lang="en-GB" dirty="0"/>
          </a:p>
        </p:txBody>
      </p:sp>
      <p:sp>
        <p:nvSpPr>
          <p:cNvPr id="41" name="Placeholder 1">
            <a:extLst>
              <a:ext uri="{FF2B5EF4-FFF2-40B4-BE49-F238E27FC236}">
                <a16:creationId xmlns:a16="http://schemas.microsoft.com/office/drawing/2014/main" id="{DFD58580-96DF-0760-C9BF-548994786D46}"/>
              </a:ext>
            </a:extLst>
          </p:cNvPr>
          <p:cNvSpPr txBox="1">
            <a:spLocks/>
          </p:cNvSpPr>
          <p:nvPr/>
        </p:nvSpPr>
        <p:spPr>
          <a:xfrm>
            <a:off x="6316608" y="1280421"/>
            <a:ext cx="2544044" cy="2406615"/>
          </a:xfrm>
          <a:prstGeom prst="rect">
            <a:avLst/>
          </a:prstGeom>
          <a:noFill/>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defTabSz="871057">
              <a:lnSpc>
                <a:spcPct val="110000"/>
              </a:lnSpc>
            </a:pPr>
            <a:r>
              <a:rPr lang="en-GB" sz="1500" b="1" dirty="0">
                <a:solidFill>
                  <a:prstClr val="black"/>
                </a:solidFill>
              </a:rPr>
              <a:t>Professional bodies are expected to drive upskilling</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There is a gap between low availability of organisational-led AI training, and high employee willingness to participate, highlighting a need for improved training programs.  </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As it stands, individual initiative is driving preparation for the future through self-directed AI learning. </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Chartered Accountants expect professional bodies, rather than employers, to provide AI training, prioritising practical skills, ethics, and integration with existing tools. There’s little expectation of government funding to support this upskilling. </a:t>
            </a:r>
          </a:p>
        </p:txBody>
      </p:sp>
      <p:sp>
        <p:nvSpPr>
          <p:cNvPr id="42" name="Placeholder 1">
            <a:extLst>
              <a:ext uri="{FF2B5EF4-FFF2-40B4-BE49-F238E27FC236}">
                <a16:creationId xmlns:a16="http://schemas.microsoft.com/office/drawing/2014/main" id="{87FA726F-CFA4-9CAC-85D3-B745FFEFDE06}"/>
              </a:ext>
            </a:extLst>
          </p:cNvPr>
          <p:cNvSpPr txBox="1">
            <a:spLocks/>
          </p:cNvSpPr>
          <p:nvPr/>
        </p:nvSpPr>
        <p:spPr>
          <a:xfrm>
            <a:off x="9208476" y="1260839"/>
            <a:ext cx="2636869" cy="3528113"/>
          </a:xfrm>
          <a:prstGeom prst="rect">
            <a:avLst/>
          </a:prstGeom>
          <a:noFill/>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defTabSz="871057">
              <a:lnSpc>
                <a:spcPct val="110000"/>
              </a:lnSpc>
            </a:pPr>
            <a:r>
              <a:rPr lang="en-GB" sz="1500" b="1" dirty="0">
                <a:solidFill>
                  <a:prstClr val="black"/>
                </a:solidFill>
              </a:rPr>
              <a:t>‘Data Guardians’ increasingly key as business adopts AI</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The role of Chartered Accountants as ‘Data Guardians’ – e.g. ensuring data governance in businesses – is perceived as becoming increasingly important by those surveyed, as AI is adopted into business more widely. </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Many are optimistic about AI's impact on their profession; more feel that AI will lead to increased job opportunities than losses.</a:t>
            </a:r>
          </a:p>
          <a:p>
            <a:pPr marL="171450" indent="-171450">
              <a:lnSpc>
                <a:spcPct val="100000"/>
              </a:lnSpc>
              <a:spcBef>
                <a:spcPts val="0"/>
              </a:spcBef>
              <a:spcAft>
                <a:spcPts val="600"/>
              </a:spcAft>
              <a:buFont typeface="Arial" panose="020B0604020202020204" pitchFamily="34" charset="0"/>
              <a:buChar char="•"/>
              <a:defRPr/>
            </a:pPr>
            <a:r>
              <a:rPr lang="en-GB" sz="1100" dirty="0">
                <a:solidFill>
                  <a:prstClr val="black"/>
                </a:solidFill>
                <a:cs typeface="Arial" panose="020B0604020202020204" pitchFamily="34" charset="0"/>
              </a:rPr>
              <a:t>The majority of Chartered Accountants surveyed feel that AI will make the profession more attractive in the future, with the role changing to be more focused on strategic advice, with less focus on repeated manual tasks.</a:t>
            </a:r>
          </a:p>
          <a:p>
            <a:pPr marL="171450" indent="-171450">
              <a:lnSpc>
                <a:spcPct val="100000"/>
              </a:lnSpc>
              <a:spcBef>
                <a:spcPts val="0"/>
              </a:spcBef>
              <a:spcAft>
                <a:spcPts val="600"/>
              </a:spcAft>
              <a:buFont typeface="Arial" panose="020B0604020202020204" pitchFamily="34" charset="0"/>
              <a:buChar char="•"/>
              <a:defRPr/>
            </a:pPr>
            <a:endParaRPr lang="en-GB" sz="1100" dirty="0"/>
          </a:p>
          <a:p>
            <a:endParaRPr lang="en-GB" dirty="0"/>
          </a:p>
        </p:txBody>
      </p:sp>
    </p:spTree>
    <p:extLst>
      <p:ext uri="{BB962C8B-B14F-4D97-AF65-F5344CB8AC3E}">
        <p14:creationId xmlns:p14="http://schemas.microsoft.com/office/powerpoint/2010/main" val="286705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36DECE9-E750-1F89-F411-00DF172C1976}"/>
              </a:ext>
            </a:extLst>
          </p:cNvPr>
          <p:cNvSpPr txBox="1"/>
          <p:nvPr/>
        </p:nvSpPr>
        <p:spPr>
          <a:xfrm>
            <a:off x="5084233" y="1087471"/>
            <a:ext cx="2289962" cy="738664"/>
          </a:xfrm>
          <a:prstGeom prst="rect">
            <a:avLst/>
          </a:prstGeom>
          <a:noFill/>
        </p:spPr>
        <p:txBody>
          <a:bodyPr wrap="square" lIns="0" tIns="0" rIns="0" bIns="0" rtlCol="0">
            <a:spAutoFit/>
          </a:bodyPr>
          <a:lstStyle/>
          <a:p>
            <a:r>
              <a:rPr lang="en-GB" sz="1600" b="1">
                <a:solidFill>
                  <a:schemeClr val="bg2">
                    <a:lumMod val="90000"/>
                    <a:lumOff val="10000"/>
                  </a:schemeClr>
                </a:solidFill>
              </a:rPr>
              <a:t>Maciek Ozorowski</a:t>
            </a:r>
            <a:br>
              <a:rPr lang="en-GB" sz="1600" b="1">
                <a:solidFill>
                  <a:schemeClr val="bg2">
                    <a:lumMod val="90000"/>
                    <a:lumOff val="10000"/>
                  </a:schemeClr>
                </a:solidFill>
              </a:rPr>
            </a:br>
            <a:r>
              <a:rPr lang="en-GB" sz="1600" b="1">
                <a:solidFill>
                  <a:schemeClr val="bg2">
                    <a:lumMod val="90000"/>
                    <a:lumOff val="10000"/>
                  </a:schemeClr>
                </a:solidFill>
              </a:rPr>
              <a:t>Head of AI Transformation</a:t>
            </a:r>
          </a:p>
        </p:txBody>
      </p:sp>
      <p:cxnSp>
        <p:nvCxnSpPr>
          <p:cNvPr id="10" name="Straight Connector 9">
            <a:extLst>
              <a:ext uri="{FF2B5EF4-FFF2-40B4-BE49-F238E27FC236}">
                <a16:creationId xmlns:a16="http://schemas.microsoft.com/office/drawing/2014/main" id="{B71891D8-6885-436B-9DD6-F62458CAA9F9}"/>
              </a:ext>
            </a:extLst>
          </p:cNvPr>
          <p:cNvCxnSpPr>
            <a:cxnSpLocks/>
          </p:cNvCxnSpPr>
          <p:nvPr/>
        </p:nvCxnSpPr>
        <p:spPr>
          <a:xfrm>
            <a:off x="7590606" y="532512"/>
            <a:ext cx="0" cy="57929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D86DA77-590B-27D6-64D0-49039F246302}"/>
              </a:ext>
            </a:extLst>
          </p:cNvPr>
          <p:cNvSpPr/>
          <p:nvPr/>
        </p:nvSpPr>
        <p:spPr>
          <a:xfrm>
            <a:off x="7970996" y="2064773"/>
            <a:ext cx="3776436" cy="41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105" tIns="43552" rIns="87105" bIns="43552" numCol="1" spcCol="0" rtlCol="0" fromWordArt="0" anchor="t" anchorCtr="0" forceAA="0" compatLnSpc="1">
            <a:prstTxWarp prst="textNoShape">
              <a:avLst/>
            </a:prstTxWarp>
            <a:noAutofit/>
          </a:bodyPr>
          <a:lstStyle/>
          <a:p>
            <a:pPr marL="0" marR="0" lvl="0" indent="0" algn="l" defTabSz="871057" rtl="0" eaLnBrk="1" fontAlgn="auto" latinLnBrk="0" hangingPunct="1">
              <a:lnSpc>
                <a:spcPct val="110000"/>
              </a:lnSpc>
              <a:spcBef>
                <a:spcPts val="0"/>
              </a:spcBef>
              <a:spcAft>
                <a:spcPts val="0"/>
              </a:spcAft>
              <a:buClrTx/>
              <a:buSzTx/>
              <a:buFontTx/>
              <a:buNone/>
              <a:tabLst/>
              <a:defRPr/>
            </a:pPr>
            <a:r>
              <a:rPr lang="en-GB" sz="1300" dirty="0">
                <a:solidFill>
                  <a:prstClr val="black"/>
                </a:solidFill>
                <a:latin typeface="Barlow"/>
              </a:rPr>
              <a:t>       </a:t>
            </a:r>
            <a:r>
              <a:rPr lang="en-GB" sz="1200" dirty="0">
                <a:solidFill>
                  <a:prstClr val="black"/>
                </a:solidFill>
                <a:latin typeface="Barlow"/>
              </a:rPr>
              <a:t>          </a:t>
            </a:r>
            <a:r>
              <a:rPr kumimoji="0" lang="en-GB" sz="1200" b="0" i="0" u="none" strike="noStrike" kern="1200" cap="none" spc="0" normalizeH="0" baseline="0" noProof="0" dirty="0">
                <a:ln>
                  <a:noFill/>
                </a:ln>
                <a:solidFill>
                  <a:prstClr val="black"/>
                </a:solidFill>
                <a:effectLst/>
                <a:uLnTx/>
                <a:uFillTx/>
                <a:latin typeface="Barlow"/>
              </a:rPr>
              <a:t>Advancements in AI have the potential to change how many of us do our jobs — either today or in the near future. However, this is not about replacing human intelligence with an artificial one — as there will always be a need for the creative thinking and contextual understanding that we bring. This report highlights the opportunity that a majority of Chartered Accountants surveyed see in AI potential to augment their roles and enable them to spend more time as strategic advisers in the future. The key for organisations will be willingness to embrace and implement these new technologies, alongside ensuring everyone has the skills and understanding to best utilise these tools. All the while remembering that it's in the convergence of "Human Intelligence" and "Artificial Intelligence" that organisations will thrive and </a:t>
            </a:r>
            <a:r>
              <a:rPr kumimoji="0" lang="en-GB" sz="1200" b="0" i="0" u="none" strike="noStrike" kern="1200" cap="none" spc="0" normalizeH="0" baseline="0" noProof="0" dirty="0">
                <a:ln>
                  <a:noFill/>
                </a:ln>
                <a:solidFill>
                  <a:schemeClr val="tx1"/>
                </a:solidFill>
                <a:effectLst/>
                <a:uLnTx/>
                <a:uFillTx/>
                <a:latin typeface="Barlow"/>
              </a:rPr>
              <a:t>grow.</a:t>
            </a:r>
          </a:p>
        </p:txBody>
      </p:sp>
      <p:sp>
        <p:nvSpPr>
          <p:cNvPr id="20" name="TextBox 19">
            <a:extLst>
              <a:ext uri="{FF2B5EF4-FFF2-40B4-BE49-F238E27FC236}">
                <a16:creationId xmlns:a16="http://schemas.microsoft.com/office/drawing/2014/main" id="{8BFDCAB6-6533-F3FC-BA0C-E640D5A4B2A3}"/>
              </a:ext>
            </a:extLst>
          </p:cNvPr>
          <p:cNvSpPr txBox="1"/>
          <p:nvPr/>
        </p:nvSpPr>
        <p:spPr>
          <a:xfrm>
            <a:off x="9448801" y="1333692"/>
            <a:ext cx="2110564" cy="492443"/>
          </a:xfrm>
          <a:prstGeom prst="rect">
            <a:avLst/>
          </a:prstGeom>
          <a:noFill/>
        </p:spPr>
        <p:txBody>
          <a:bodyPr wrap="square" lIns="0" tIns="0" rIns="0" bIns="0" rtlCol="0">
            <a:spAutoFit/>
          </a:bodyPr>
          <a:lstStyle/>
          <a:p>
            <a:r>
              <a:rPr lang="en-GB" sz="1600" b="1">
                <a:solidFill>
                  <a:schemeClr val="bg2">
                    <a:lumMod val="90000"/>
                    <a:lumOff val="10000"/>
                  </a:schemeClr>
                </a:solidFill>
              </a:rPr>
              <a:t>Tim Bond</a:t>
            </a:r>
            <a:br>
              <a:rPr lang="en-GB" sz="1600" b="1">
                <a:solidFill>
                  <a:schemeClr val="bg2">
                    <a:lumMod val="90000"/>
                    <a:lumOff val="10000"/>
                  </a:schemeClr>
                </a:solidFill>
              </a:rPr>
            </a:br>
            <a:r>
              <a:rPr lang="en-GB" sz="1600" b="1">
                <a:solidFill>
                  <a:schemeClr val="bg2">
                    <a:lumMod val="90000"/>
                    <a:lumOff val="10000"/>
                  </a:schemeClr>
                </a:solidFill>
              </a:rPr>
              <a:t>Associate Director</a:t>
            </a:r>
          </a:p>
        </p:txBody>
      </p:sp>
      <p:sp>
        <p:nvSpPr>
          <p:cNvPr id="4" name="Background Box">
            <a:extLst>
              <a:ext uri="{FF2B5EF4-FFF2-40B4-BE49-F238E27FC236}">
                <a16:creationId xmlns:a16="http://schemas.microsoft.com/office/drawing/2014/main" id="{E46F762F-2D85-D2E4-9A9A-42D59BD6673A}"/>
              </a:ext>
              <a:ext uri="{C183D7F6-B498-43B3-948B-1728B52AA6E4}">
                <adec:decorative xmlns:adec="http://schemas.microsoft.com/office/drawing/2017/decorative" val="1"/>
              </a:ext>
            </a:extLst>
          </p:cNvPr>
          <p:cNvSpPr/>
          <p:nvPr/>
        </p:nvSpPr>
        <p:spPr>
          <a:xfrm flipV="1">
            <a:off x="444569" y="-6"/>
            <a:ext cx="2597081" cy="6325492"/>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7" name="Title">
            <a:extLst>
              <a:ext uri="{FF2B5EF4-FFF2-40B4-BE49-F238E27FC236}">
                <a16:creationId xmlns:a16="http://schemas.microsoft.com/office/drawing/2014/main" id="{32981765-2150-3AAC-9C9E-B6C7ECF9EF1A}"/>
              </a:ext>
            </a:extLst>
          </p:cNvPr>
          <p:cNvSpPr txBox="1">
            <a:spLocks/>
          </p:cNvSpPr>
          <p:nvPr/>
        </p:nvSpPr>
        <p:spPr>
          <a:xfrm>
            <a:off x="632632" y="662033"/>
            <a:ext cx="2332521" cy="71596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bg1"/>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ysClr val="window" lastClr="FFFFFF"/>
                </a:solidFill>
                <a:effectLst/>
                <a:uLnTx/>
                <a:uFillTx/>
                <a:latin typeface="Barlow"/>
                <a:ea typeface="+mj-ea"/>
                <a:cs typeface="+mj-cs"/>
              </a:rPr>
              <a:t>Expert Reflections </a:t>
            </a:r>
          </a:p>
        </p:txBody>
      </p:sp>
      <p:grpSp>
        <p:nvGrpSpPr>
          <p:cNvPr id="8" name="Group 7">
            <a:extLst>
              <a:ext uri="{FF2B5EF4-FFF2-40B4-BE49-F238E27FC236}">
                <a16:creationId xmlns:a16="http://schemas.microsoft.com/office/drawing/2014/main" id="{EC6EA034-5D56-882F-1B53-EB9D19C32160}"/>
              </a:ext>
            </a:extLst>
          </p:cNvPr>
          <p:cNvGrpSpPr/>
          <p:nvPr/>
        </p:nvGrpSpPr>
        <p:grpSpPr>
          <a:xfrm>
            <a:off x="8168167" y="1468430"/>
            <a:ext cx="452601" cy="280137"/>
            <a:chOff x="8833522" y="3522427"/>
            <a:chExt cx="452601" cy="280137"/>
          </a:xfrm>
          <a:solidFill>
            <a:schemeClr val="bg2">
              <a:lumMod val="90000"/>
              <a:lumOff val="10000"/>
            </a:schemeClr>
          </a:solidFill>
        </p:grpSpPr>
        <p:sp>
          <p:nvSpPr>
            <p:cNvPr id="9" name="Freeform: Shape 8">
              <a:extLst>
                <a:ext uri="{FF2B5EF4-FFF2-40B4-BE49-F238E27FC236}">
                  <a16:creationId xmlns:a16="http://schemas.microsoft.com/office/drawing/2014/main" id="{68308ED5-ACF7-050B-F809-432BE716A137}"/>
                </a:ext>
              </a:extLst>
            </p:cNvPr>
            <p:cNvSpPr/>
            <p:nvPr/>
          </p:nvSpPr>
          <p:spPr>
            <a:xfrm rot="10800000">
              <a:off x="8833522" y="3522427"/>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1C736739-58CA-7AEF-D55D-1882E5BCF152}"/>
                </a:ext>
              </a:extLst>
            </p:cNvPr>
            <p:cNvSpPr/>
            <p:nvPr/>
          </p:nvSpPr>
          <p:spPr>
            <a:xfrm rot="10800000">
              <a:off x="9077657" y="3522427"/>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grpSp>
      <p:grpSp>
        <p:nvGrpSpPr>
          <p:cNvPr id="22" name="Group 21">
            <a:extLst>
              <a:ext uri="{FF2B5EF4-FFF2-40B4-BE49-F238E27FC236}">
                <a16:creationId xmlns:a16="http://schemas.microsoft.com/office/drawing/2014/main" id="{9FA5027E-704D-F785-A495-D4F33EB94F6A}"/>
              </a:ext>
            </a:extLst>
          </p:cNvPr>
          <p:cNvGrpSpPr/>
          <p:nvPr/>
        </p:nvGrpSpPr>
        <p:grpSpPr>
          <a:xfrm>
            <a:off x="8063934" y="2000861"/>
            <a:ext cx="452601" cy="280137"/>
            <a:chOff x="8833522" y="3522427"/>
            <a:chExt cx="452601" cy="280137"/>
          </a:xfrm>
          <a:solidFill>
            <a:schemeClr val="bg2">
              <a:lumMod val="90000"/>
              <a:lumOff val="10000"/>
            </a:schemeClr>
          </a:solidFill>
        </p:grpSpPr>
        <p:sp>
          <p:nvSpPr>
            <p:cNvPr id="23" name="Freeform: Shape 22">
              <a:extLst>
                <a:ext uri="{FF2B5EF4-FFF2-40B4-BE49-F238E27FC236}">
                  <a16:creationId xmlns:a16="http://schemas.microsoft.com/office/drawing/2014/main" id="{FA3E5401-947E-46D2-0547-9360BEDA47F4}"/>
                </a:ext>
              </a:extLst>
            </p:cNvPr>
            <p:cNvSpPr/>
            <p:nvPr/>
          </p:nvSpPr>
          <p:spPr>
            <a:xfrm rot="10800000">
              <a:off x="8833522" y="3522427"/>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24" name="Freeform: Shape 23">
              <a:extLst>
                <a:ext uri="{FF2B5EF4-FFF2-40B4-BE49-F238E27FC236}">
                  <a16:creationId xmlns:a16="http://schemas.microsoft.com/office/drawing/2014/main" id="{2B5DCB98-A865-56A1-DC59-6AF31BD8B3F7}"/>
                </a:ext>
              </a:extLst>
            </p:cNvPr>
            <p:cNvSpPr/>
            <p:nvPr/>
          </p:nvSpPr>
          <p:spPr>
            <a:xfrm rot="10800000">
              <a:off x="9077657" y="3522427"/>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grpSp>
      <p:sp>
        <p:nvSpPr>
          <p:cNvPr id="25" name="TextBox 24">
            <a:extLst>
              <a:ext uri="{FF2B5EF4-FFF2-40B4-BE49-F238E27FC236}">
                <a16:creationId xmlns:a16="http://schemas.microsoft.com/office/drawing/2014/main" id="{CBC408D6-9ABE-8B82-CD97-8CE2705C7062}"/>
              </a:ext>
            </a:extLst>
          </p:cNvPr>
          <p:cNvSpPr txBox="1"/>
          <p:nvPr/>
        </p:nvSpPr>
        <p:spPr>
          <a:xfrm>
            <a:off x="632633" y="1798702"/>
            <a:ext cx="2167518" cy="1915461"/>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143" dirty="0">
                <a:solidFill>
                  <a:schemeClr val="bg1"/>
                </a:solidFill>
                <a:latin typeface="Barlow" panose="00000500000000000000" pitchFamily="2" charset="0"/>
              </a:rPr>
              <a:t>As part of our research for Chartered Accountants Worldwide, we gathered thoughts from our own Ipsos experts on the findings of this report. These conversations focused on the transformative role of artificial intelligence and its potential to impact </a:t>
            </a:r>
            <a:r>
              <a:rPr lang="en-GB" sz="1143" dirty="0">
                <a:solidFill>
                  <a:srgbClr val="FFFFFF"/>
                </a:solidFill>
                <a:latin typeface="Barlow" panose="00000500000000000000" pitchFamily="2" charset="0"/>
              </a:rPr>
              <a:t>the accountancy </a:t>
            </a:r>
            <a:r>
              <a:rPr lang="en-GB" sz="1143" dirty="0">
                <a:solidFill>
                  <a:schemeClr val="bg1"/>
                </a:solidFill>
                <a:latin typeface="Barlow" panose="00000500000000000000" pitchFamily="2" charset="0"/>
              </a:rPr>
              <a:t>profession. </a:t>
            </a:r>
          </a:p>
        </p:txBody>
      </p:sp>
      <p:sp>
        <p:nvSpPr>
          <p:cNvPr id="37" name="Rectangle: Diagonal Corners Snipped 36">
            <a:extLst>
              <a:ext uri="{FF2B5EF4-FFF2-40B4-BE49-F238E27FC236}">
                <a16:creationId xmlns:a16="http://schemas.microsoft.com/office/drawing/2014/main" id="{D431EEEB-7592-01A3-B92A-7D2F3BCFF16A}"/>
              </a:ext>
            </a:extLst>
          </p:cNvPr>
          <p:cNvSpPr/>
          <p:nvPr/>
        </p:nvSpPr>
        <p:spPr>
          <a:xfrm flipH="1">
            <a:off x="3620527" y="465335"/>
            <a:ext cx="1360800" cy="1360800"/>
          </a:xfrm>
          <a:prstGeom prst="snip2DiagRect">
            <a:avLst/>
          </a:pr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US" sz="2400" err="1">
              <a:solidFill>
                <a:schemeClr val="tx1"/>
              </a:solidFill>
            </a:endParaRPr>
          </a:p>
        </p:txBody>
      </p:sp>
      <p:sp>
        <p:nvSpPr>
          <p:cNvPr id="39" name="Rectangle: Diagonal Corners Snipped 38">
            <a:extLst>
              <a:ext uri="{FF2B5EF4-FFF2-40B4-BE49-F238E27FC236}">
                <a16:creationId xmlns:a16="http://schemas.microsoft.com/office/drawing/2014/main" id="{7EAD02F5-46E8-1E45-8CDD-502441926402}"/>
              </a:ext>
            </a:extLst>
          </p:cNvPr>
          <p:cNvSpPr/>
          <p:nvPr/>
        </p:nvSpPr>
        <p:spPr>
          <a:xfrm flipH="1">
            <a:off x="7970995" y="465335"/>
            <a:ext cx="1360800" cy="1360800"/>
          </a:xfrm>
          <a:prstGeom prst="snip2DiagRect">
            <a:avLst/>
          </a:prstGeom>
          <a:blipFill>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US" sz="2400" err="1">
              <a:solidFill>
                <a:schemeClr val="tx1"/>
              </a:solidFill>
            </a:endParaRPr>
          </a:p>
        </p:txBody>
      </p:sp>
      <p:sp>
        <p:nvSpPr>
          <p:cNvPr id="41" name="Rectangle 40">
            <a:extLst>
              <a:ext uri="{FF2B5EF4-FFF2-40B4-BE49-F238E27FC236}">
                <a16:creationId xmlns:a16="http://schemas.microsoft.com/office/drawing/2014/main" id="{BCDD5D3C-EE06-0309-4C70-7C3B76BA9051}"/>
              </a:ext>
            </a:extLst>
          </p:cNvPr>
          <p:cNvSpPr/>
          <p:nvPr/>
        </p:nvSpPr>
        <p:spPr>
          <a:xfrm>
            <a:off x="3521212" y="2064773"/>
            <a:ext cx="3689005" cy="41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105" tIns="43552" rIns="87105" bIns="43552" numCol="1" spcCol="0" rtlCol="0" fromWordArt="0" anchor="t" anchorCtr="0" forceAA="0" compatLnSpc="1">
            <a:prstTxWarp prst="textNoShape">
              <a:avLst/>
            </a:prstTxWarp>
            <a:noAutofit/>
          </a:bodyPr>
          <a:lstStyle/>
          <a:p>
            <a:pPr marL="0" marR="0" lvl="0" indent="0" algn="l" defTabSz="871057" rtl="0" eaLnBrk="1" fontAlgn="auto" latinLnBrk="0" hangingPunct="1">
              <a:lnSpc>
                <a:spcPct val="110000"/>
              </a:lnSpc>
              <a:spcBef>
                <a:spcPts val="0"/>
              </a:spcBef>
              <a:spcAft>
                <a:spcPts val="0"/>
              </a:spcAft>
              <a:buClrTx/>
              <a:buSzTx/>
              <a:buFontTx/>
              <a:buNone/>
              <a:tabLst/>
              <a:defRPr/>
            </a:pPr>
            <a:r>
              <a:rPr lang="en-GB" sz="1200" dirty="0">
                <a:solidFill>
                  <a:schemeClr val="tx1"/>
                </a:solidFill>
                <a:latin typeface="Barlow" panose="00000500000000000000" pitchFamily="2" charset="0"/>
              </a:rPr>
              <a:t>                    </a:t>
            </a:r>
            <a:r>
              <a:rPr lang="en-GB" sz="12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In </a:t>
            </a:r>
            <a:r>
              <a:rPr lang="en-GB" sz="1200" dirty="0">
                <a:solidFill>
                  <a:schemeClr val="tx1"/>
                </a:solidFill>
                <a:latin typeface="Barlow" panose="00000500000000000000" pitchFamily="2" charset="0"/>
              </a:rPr>
              <a:t>line with trends observed across various professional services, the adoption of Artificial Intelligence (AI) among Chartered Accountants is gaining momentum, driven by a widespread interest in enhancing efficiency and job satisfaction. This enthusiasm, however, is tempered by the current limitations of generic AI chatbots, which are not yet equipped to handle complex, specialized tasks, restricting their use to simpler functions. To fully realise AI's potential in the Accountancy sector, there is an urgent need for bespoke AI solutions that integrate seamlessly into existing workflows. Moreover, upskilling remains a critical area of focus, as many accountants lack the confidence to effectively utilise AI tools. Addressing these challenges will be pivotal in advancing AI adoption, ensuring that Chartered Accountants can harness the technology to its fullest, ultimately transforming their roles into more strategic, advisory capacities.</a:t>
            </a:r>
          </a:p>
        </p:txBody>
      </p:sp>
      <p:grpSp>
        <p:nvGrpSpPr>
          <p:cNvPr id="42" name="Group 41">
            <a:extLst>
              <a:ext uri="{FF2B5EF4-FFF2-40B4-BE49-F238E27FC236}">
                <a16:creationId xmlns:a16="http://schemas.microsoft.com/office/drawing/2014/main" id="{CDE85769-28F0-C648-7FA7-E10FA9CB1575}"/>
              </a:ext>
            </a:extLst>
          </p:cNvPr>
          <p:cNvGrpSpPr/>
          <p:nvPr/>
        </p:nvGrpSpPr>
        <p:grpSpPr>
          <a:xfrm>
            <a:off x="3614150" y="2000861"/>
            <a:ext cx="452601" cy="280137"/>
            <a:chOff x="8833522" y="3522427"/>
            <a:chExt cx="452601" cy="280137"/>
          </a:xfrm>
          <a:solidFill>
            <a:schemeClr val="bg2">
              <a:lumMod val="90000"/>
              <a:lumOff val="10000"/>
            </a:schemeClr>
          </a:solidFill>
        </p:grpSpPr>
        <p:sp>
          <p:nvSpPr>
            <p:cNvPr id="43" name="Freeform: Shape 42">
              <a:extLst>
                <a:ext uri="{FF2B5EF4-FFF2-40B4-BE49-F238E27FC236}">
                  <a16:creationId xmlns:a16="http://schemas.microsoft.com/office/drawing/2014/main" id="{621B0320-5F02-2CFB-2C6E-62B1AA5D3AB4}"/>
                </a:ext>
              </a:extLst>
            </p:cNvPr>
            <p:cNvSpPr/>
            <p:nvPr/>
          </p:nvSpPr>
          <p:spPr>
            <a:xfrm rot="10800000">
              <a:off x="8833522" y="3522427"/>
              <a:ext cx="208446" cy="280137"/>
            </a:xfrm>
            <a:custGeom>
              <a:avLst/>
              <a:gdLst>
                <a:gd name="connsiteX0" fmla="*/ 270389 w 578812"/>
                <a:gd name="connsiteY0" fmla="*/ 770192 h 797936"/>
                <a:gd name="connsiteX1" fmla="*/ 340398 w 578812"/>
                <a:gd name="connsiteY1" fmla="*/ 573024 h 797936"/>
                <a:gd name="connsiteX2" fmla="*/ 252863 w 578812"/>
                <a:gd name="connsiteY2" fmla="*/ 575405 h 797936"/>
                <a:gd name="connsiteX3" fmla="*/ 641 w 578812"/>
                <a:gd name="connsiteY3" fmla="*/ 308324 h 797936"/>
                <a:gd name="connsiteX4" fmla="*/ 288772 w 578812"/>
                <a:gd name="connsiteY4" fmla="*/ 0 h 797936"/>
                <a:gd name="connsiteX5" fmla="*/ 577570 w 578812"/>
                <a:gd name="connsiteY5" fmla="*/ 288798 h 797936"/>
                <a:gd name="connsiteX6" fmla="*/ 289153 w 578812"/>
                <a:gd name="connsiteY6" fmla="*/ 797433 h 797936"/>
                <a:gd name="connsiteX7" fmla="*/ 270294 w 578812"/>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12" h="797936">
                  <a:moveTo>
                    <a:pt x="270389" y="770192"/>
                  </a:moveTo>
                  <a:cubicBezTo>
                    <a:pt x="294868" y="735235"/>
                    <a:pt x="326872" y="672656"/>
                    <a:pt x="340398" y="573024"/>
                  </a:cubicBezTo>
                  <a:cubicBezTo>
                    <a:pt x="312394" y="578072"/>
                    <a:pt x="283057" y="579215"/>
                    <a:pt x="252863" y="575405"/>
                  </a:cubicBezTo>
                  <a:cubicBezTo>
                    <a:pt x="116274" y="558451"/>
                    <a:pt x="9594" y="445580"/>
                    <a:pt x="641" y="308324"/>
                  </a:cubicBezTo>
                  <a:cubicBezTo>
                    <a:pt x="-10408" y="140018"/>
                    <a:pt x="122847" y="0"/>
                    <a:pt x="288772" y="0"/>
                  </a:cubicBezTo>
                  <a:cubicBezTo>
                    <a:pt x="454698" y="0"/>
                    <a:pt x="577570" y="129350"/>
                    <a:pt x="577570" y="288798"/>
                  </a:cubicBezTo>
                  <a:cubicBezTo>
                    <a:pt x="577570" y="288798"/>
                    <a:pt x="614241" y="720662"/>
                    <a:pt x="289153" y="797433"/>
                  </a:cubicBezTo>
                  <a:cubicBezTo>
                    <a:pt x="273342" y="801148"/>
                    <a:pt x="260959" y="783527"/>
                    <a:pt x="270294"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sp>
          <p:nvSpPr>
            <p:cNvPr id="44" name="Freeform: Shape 43">
              <a:extLst>
                <a:ext uri="{FF2B5EF4-FFF2-40B4-BE49-F238E27FC236}">
                  <a16:creationId xmlns:a16="http://schemas.microsoft.com/office/drawing/2014/main" id="{8CDD2DA3-3DF4-2CB8-9B5D-3A217509AFAB}"/>
                </a:ext>
              </a:extLst>
            </p:cNvPr>
            <p:cNvSpPr/>
            <p:nvPr/>
          </p:nvSpPr>
          <p:spPr>
            <a:xfrm rot="10800000">
              <a:off x="9077657" y="3522427"/>
              <a:ext cx="208466" cy="280137"/>
            </a:xfrm>
            <a:custGeom>
              <a:avLst/>
              <a:gdLst>
                <a:gd name="connsiteX0" fmla="*/ 270443 w 578866"/>
                <a:gd name="connsiteY0" fmla="*/ 770192 h 797936"/>
                <a:gd name="connsiteX1" fmla="*/ 340451 w 578866"/>
                <a:gd name="connsiteY1" fmla="*/ 573024 h 797936"/>
                <a:gd name="connsiteX2" fmla="*/ 252631 w 578866"/>
                <a:gd name="connsiteY2" fmla="*/ 575405 h 797936"/>
                <a:gd name="connsiteX3" fmla="*/ 599 w 578866"/>
                <a:gd name="connsiteY3" fmla="*/ 307753 h 797936"/>
                <a:gd name="connsiteX4" fmla="*/ 288826 w 578866"/>
                <a:gd name="connsiteY4" fmla="*/ 0 h 797936"/>
                <a:gd name="connsiteX5" fmla="*/ 577624 w 578866"/>
                <a:gd name="connsiteY5" fmla="*/ 288798 h 797936"/>
                <a:gd name="connsiteX6" fmla="*/ 289207 w 578866"/>
                <a:gd name="connsiteY6" fmla="*/ 797433 h 797936"/>
                <a:gd name="connsiteX7" fmla="*/ 270347 w 578866"/>
                <a:gd name="connsiteY7" fmla="*/ 770192 h 79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66" h="797936">
                  <a:moveTo>
                    <a:pt x="270443" y="770192"/>
                  </a:moveTo>
                  <a:cubicBezTo>
                    <a:pt x="294922" y="735235"/>
                    <a:pt x="326926" y="672656"/>
                    <a:pt x="340451" y="573024"/>
                  </a:cubicBezTo>
                  <a:cubicBezTo>
                    <a:pt x="312353" y="578072"/>
                    <a:pt x="282920" y="579215"/>
                    <a:pt x="252631" y="575405"/>
                  </a:cubicBezTo>
                  <a:cubicBezTo>
                    <a:pt x="115947" y="558260"/>
                    <a:pt x="9362" y="445199"/>
                    <a:pt x="599" y="307753"/>
                  </a:cubicBezTo>
                  <a:cubicBezTo>
                    <a:pt x="-10069" y="139637"/>
                    <a:pt x="123091" y="0"/>
                    <a:pt x="288826" y="0"/>
                  </a:cubicBezTo>
                  <a:cubicBezTo>
                    <a:pt x="454561" y="0"/>
                    <a:pt x="577624" y="129350"/>
                    <a:pt x="577624" y="288798"/>
                  </a:cubicBezTo>
                  <a:cubicBezTo>
                    <a:pt x="577624" y="288798"/>
                    <a:pt x="614295" y="720662"/>
                    <a:pt x="289207" y="797433"/>
                  </a:cubicBezTo>
                  <a:cubicBezTo>
                    <a:pt x="273395" y="801148"/>
                    <a:pt x="261013" y="783527"/>
                    <a:pt x="270347" y="770192"/>
                  </a:cubicBezTo>
                  <a:close/>
                </a:path>
              </a:pathLst>
            </a:custGeom>
            <a:grpFill/>
            <a:ln w="0" cap="flat">
              <a:noFill/>
              <a:prstDash val="solid"/>
              <a:miter/>
            </a:ln>
          </p:spPr>
          <p:txBody>
            <a:bodyPr rtlCol="0" anchor="ctr"/>
            <a:lstStyle/>
            <a:p>
              <a:pPr marL="0" marR="0" lvl="0" indent="0" defTabSz="871057" eaLnBrk="1" fontAlgn="auto" latinLnBrk="0" hangingPunct="1">
                <a:lnSpc>
                  <a:spcPct val="100000"/>
                </a:lnSpc>
                <a:spcBef>
                  <a:spcPts val="338"/>
                </a:spcBef>
                <a:spcAft>
                  <a:spcPts val="338"/>
                </a:spcAft>
                <a:buClrTx/>
                <a:buSzTx/>
                <a:buFontTx/>
                <a:buNone/>
                <a:tabLst/>
                <a:defRPr/>
              </a:pPr>
              <a:endParaRPr kumimoji="0" lang="en-GB" sz="1905"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33883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3E778A5-E7EA-6465-13A7-441FE1160CBC}"/>
              </a:ext>
            </a:extLst>
          </p:cNvPr>
          <p:cNvSpPr>
            <a:spLocks noGrp="1"/>
          </p:cNvSpPr>
          <p:nvPr>
            <p:ph type="title"/>
          </p:nvPr>
        </p:nvSpPr>
        <p:spPr/>
        <p:txBody>
          <a:bodyPr/>
          <a:lstStyle/>
          <a:p>
            <a:r>
              <a:rPr lang="en-GB" dirty="0"/>
              <a:t>Recommendations for Chartered Accountants Worldwide</a:t>
            </a:r>
          </a:p>
        </p:txBody>
      </p:sp>
      <p:sp>
        <p:nvSpPr>
          <p:cNvPr id="46" name="Contents Box 3">
            <a:extLst>
              <a:ext uri="{FF2B5EF4-FFF2-40B4-BE49-F238E27FC236}">
                <a16:creationId xmlns:a16="http://schemas.microsoft.com/office/drawing/2014/main" id="{E9C56AF7-51C1-7D11-090D-982B519DF8D2}"/>
              </a:ext>
            </a:extLst>
          </p:cNvPr>
          <p:cNvSpPr/>
          <p:nvPr/>
        </p:nvSpPr>
        <p:spPr>
          <a:xfrm rot="5400000">
            <a:off x="1162387" y="701193"/>
            <a:ext cx="1256085" cy="2710853"/>
          </a:xfrm>
          <a:prstGeom prst="snip1Rect">
            <a:avLst>
              <a:gd name="adj" fmla="val 18524"/>
            </a:avLst>
          </a:prstGeom>
          <a:solidFill>
            <a:schemeClr val="tx2"/>
          </a:solidFill>
          <a:ln w="12700" cap="flat" cmpd="sng" algn="ctr">
            <a:noFill/>
            <a:prstDash val="solid"/>
            <a:miter lim="800000"/>
          </a:ln>
          <a:effectLst/>
        </p:spPr>
        <p:txBody>
          <a:bodyPr vert="vert270" lIns="144000" tIns="72000" rIns="72000" bIns="288000" rtlCol="0" anchor="t"/>
          <a:lstStyle/>
          <a:p>
            <a:pPr marL="182563">
              <a:tabLst>
                <a:tab pos="182563" algn="l"/>
              </a:tabLst>
              <a:defRPr/>
            </a:pPr>
            <a:r>
              <a:rPr lang="en-GB" sz="1600" dirty="0">
                <a:solidFill>
                  <a:prstClr val="white"/>
                </a:solidFill>
                <a:latin typeface="Barlow" panose="00000500000000000000" pitchFamily="2" charset="0"/>
              </a:rPr>
              <a:t>Take the lead on promoting a positive vision of AI’s impact</a:t>
            </a:r>
          </a:p>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Barlow"/>
              <a:ea typeface="+mn-ea"/>
              <a:cs typeface="+mn-cs"/>
            </a:endParaRPr>
          </a:p>
        </p:txBody>
      </p:sp>
      <p:sp>
        <p:nvSpPr>
          <p:cNvPr id="47" name="Contents Box 3">
            <a:extLst>
              <a:ext uri="{FF2B5EF4-FFF2-40B4-BE49-F238E27FC236}">
                <a16:creationId xmlns:a16="http://schemas.microsoft.com/office/drawing/2014/main" id="{A104ACF8-6450-4E6D-D5BB-7900D17A2F9D}"/>
              </a:ext>
            </a:extLst>
          </p:cNvPr>
          <p:cNvSpPr/>
          <p:nvPr/>
        </p:nvSpPr>
        <p:spPr>
          <a:xfrm rot="5400000">
            <a:off x="1163991" y="2358343"/>
            <a:ext cx="1256085" cy="2710853"/>
          </a:xfrm>
          <a:prstGeom prst="snip1Rect">
            <a:avLst>
              <a:gd name="adj" fmla="val 18524"/>
            </a:avLst>
          </a:prstGeom>
          <a:solidFill>
            <a:srgbClr val="121B5A"/>
          </a:solidFill>
          <a:ln w="12700" cap="flat" cmpd="sng" algn="ctr">
            <a:noFill/>
            <a:prstDash val="solid"/>
            <a:miter lim="800000"/>
          </a:ln>
          <a:effectLst/>
        </p:spPr>
        <p:txBody>
          <a:bodyPr vert="vert270" lIns="144000" tIns="72000" rIns="72000" bIns="288000" rtlCol="0" anchor="t"/>
          <a:lstStyle/>
          <a:p>
            <a:pPr marL="182563">
              <a:tabLst>
                <a:tab pos="182563" algn="l"/>
              </a:tabLst>
              <a:defRPr/>
            </a:pPr>
            <a:r>
              <a:rPr lang="en-GB" sz="1600">
                <a:solidFill>
                  <a:prstClr val="white"/>
                </a:solidFill>
                <a:latin typeface="Barlow" panose="00000500000000000000" pitchFamily="2" charset="0"/>
              </a:rPr>
              <a:t>Collaborate with institutes to develop and deliver targeted AI training programs</a:t>
            </a:r>
          </a:p>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48" name="TextBox 47">
            <a:extLst>
              <a:ext uri="{FF2B5EF4-FFF2-40B4-BE49-F238E27FC236}">
                <a16:creationId xmlns:a16="http://schemas.microsoft.com/office/drawing/2014/main" id="{8144AAD5-3E68-6909-B38B-5955610E0F02}"/>
              </a:ext>
            </a:extLst>
          </p:cNvPr>
          <p:cNvSpPr txBox="1"/>
          <p:nvPr/>
        </p:nvSpPr>
        <p:spPr>
          <a:xfrm>
            <a:off x="3426814" y="1350044"/>
            <a:ext cx="7431686" cy="1401922"/>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200" dirty="0">
                <a:solidFill>
                  <a:prstClr val="black"/>
                </a:solidFill>
                <a:latin typeface="Barlow" panose="00000500000000000000" pitchFamily="2" charset="0"/>
              </a:rPr>
              <a:t>While surveyed Chartered Accountants are optimistic about AI's impact on their profession, there's a need for clear communication and thought leadership from membership bodies on the benefits of AI, to reassure those who are more hesitant about the innovation.  Highlighting the opportunities AI offers, such as enhanced strategic advisory, improved data interpretation, and stronger client relationships, will encourage a more proactive approach to AI adoption.  Addressing concerns about data security and ethical implications through clear guidelines and best practices will further build trust and help bring a smoother transition in the implementation of AI in the Accountancy profession. </a:t>
            </a:r>
          </a:p>
        </p:txBody>
      </p:sp>
      <p:sp>
        <p:nvSpPr>
          <p:cNvPr id="49" name="TextBox 48">
            <a:extLst>
              <a:ext uri="{FF2B5EF4-FFF2-40B4-BE49-F238E27FC236}">
                <a16:creationId xmlns:a16="http://schemas.microsoft.com/office/drawing/2014/main" id="{1FF03C61-820D-DE89-DFBA-6C3421C11507}"/>
              </a:ext>
            </a:extLst>
          </p:cNvPr>
          <p:cNvSpPr txBox="1"/>
          <p:nvPr/>
        </p:nvSpPr>
        <p:spPr>
          <a:xfrm>
            <a:off x="3426814" y="3018283"/>
            <a:ext cx="7431686" cy="1401922"/>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200" dirty="0">
                <a:solidFill>
                  <a:prstClr val="black"/>
                </a:solidFill>
                <a:latin typeface="Barlow" panose="00000500000000000000" pitchFamily="2" charset="0"/>
              </a:rPr>
              <a:t>Despite a high willingness to use AI among Chartered Accountants surveyed, there is a significant skills gap and feeling of unpreparedness for the changes AI will bring.  Expectations of surveyed Chartered Accountants are on professional bodies to provide </a:t>
            </a:r>
            <a:r>
              <a:rPr lang="en-GB" sz="1200" dirty="0">
                <a:latin typeface="Barlow" panose="00000500000000000000" pitchFamily="2" charset="0"/>
              </a:rPr>
              <a:t>training, especially in small and medium-sized organisations. These bodies </a:t>
            </a:r>
            <a:r>
              <a:rPr lang="en-GB" sz="1200" dirty="0">
                <a:solidFill>
                  <a:prstClr val="black"/>
                </a:solidFill>
                <a:latin typeface="Barlow" panose="00000500000000000000" pitchFamily="2" charset="0"/>
              </a:rPr>
              <a:t>can take the lead in providing accessible, relevant training programs focused on practical application. At the same time, this training should also focus on reassuring what members see as the key barriers to adoption: data security and ethics. Signposting to self-directed learning resources supporting members who are proactively developing their AI skills will also encourage further upskilling.</a:t>
            </a:r>
          </a:p>
        </p:txBody>
      </p:sp>
      <p:sp>
        <p:nvSpPr>
          <p:cNvPr id="50" name="TextBox 49">
            <a:extLst>
              <a:ext uri="{FF2B5EF4-FFF2-40B4-BE49-F238E27FC236}">
                <a16:creationId xmlns:a16="http://schemas.microsoft.com/office/drawing/2014/main" id="{5D0E43B1-B652-7C0C-57DB-04C2BD3B1665}"/>
              </a:ext>
            </a:extLst>
          </p:cNvPr>
          <p:cNvSpPr txBox="1"/>
          <p:nvPr/>
        </p:nvSpPr>
        <p:spPr>
          <a:xfrm>
            <a:off x="3426814" y="4767225"/>
            <a:ext cx="7431686" cy="1401922"/>
          </a:xfrm>
          <a:prstGeom prst="rect">
            <a:avLst/>
          </a:prstGeom>
          <a:noFill/>
        </p:spPr>
        <p:txBody>
          <a:bodyPr wrap="square" lIns="0" tIns="0" rIns="0" bIns="0" rtlCol="0">
            <a:spAutoFit/>
          </a:bodyPr>
          <a:lstStyle/>
          <a:p>
            <a:pPr defTabSz="871057">
              <a:lnSpc>
                <a:spcPct val="110000"/>
              </a:lnSpc>
              <a:spcBef>
                <a:spcPts val="381"/>
              </a:spcBef>
              <a:spcAft>
                <a:spcPts val="381"/>
              </a:spcAft>
            </a:pPr>
            <a:r>
              <a:rPr lang="en-GB" sz="1200" dirty="0">
                <a:solidFill>
                  <a:prstClr val="black"/>
                </a:solidFill>
                <a:latin typeface="Barlow" panose="00000500000000000000" pitchFamily="2" charset="0"/>
              </a:rPr>
              <a:t>Developing competency frameworks that outline the essential knowledge, skills, and abilities required for Chartered Accountants</a:t>
            </a:r>
            <a:r>
              <a:rPr lang="en-GB" sz="1200" dirty="0">
                <a:latin typeface="Barlow" panose="00000500000000000000" pitchFamily="2" charset="0"/>
              </a:rPr>
              <a:t> at different levels could help guide AI training programs, recruitment strategies, and professional development initiatives.  It would also provide a benchmark for assessing AI proficiency and recognising individuals who have demonstrated expertise in this area.  A structured framework approach would help ensure that the Accountancy profession </a:t>
            </a:r>
            <a:r>
              <a:rPr lang="en-GB" sz="1200" dirty="0">
                <a:solidFill>
                  <a:prstClr val="black"/>
                </a:solidFill>
                <a:latin typeface="Barlow" panose="00000500000000000000" pitchFamily="2" charset="0"/>
              </a:rPr>
              <a:t>has the necessary talent to thrive in an AI-driven world, as there is a belief among those surveyed that AI adoption will make the profession both more attractive and more important in future years. </a:t>
            </a:r>
          </a:p>
        </p:txBody>
      </p:sp>
      <p:cxnSp>
        <p:nvCxnSpPr>
          <p:cNvPr id="51" name="Straight Connector 50">
            <a:extLst>
              <a:ext uri="{FF2B5EF4-FFF2-40B4-BE49-F238E27FC236}">
                <a16:creationId xmlns:a16="http://schemas.microsoft.com/office/drawing/2014/main" id="{922DDE95-D867-F704-4CB8-D6E1CA1EBAE7}"/>
              </a:ext>
            </a:extLst>
          </p:cNvPr>
          <p:cNvCxnSpPr>
            <a:cxnSpLocks/>
          </p:cNvCxnSpPr>
          <p:nvPr/>
        </p:nvCxnSpPr>
        <p:spPr>
          <a:xfrm>
            <a:off x="432485" y="2905501"/>
            <a:ext cx="10832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ontents Box 3">
            <a:extLst>
              <a:ext uri="{FF2B5EF4-FFF2-40B4-BE49-F238E27FC236}">
                <a16:creationId xmlns:a16="http://schemas.microsoft.com/office/drawing/2014/main" id="{32598F22-1F14-EC36-E3A6-1B5200560690}"/>
              </a:ext>
            </a:extLst>
          </p:cNvPr>
          <p:cNvSpPr/>
          <p:nvPr/>
        </p:nvSpPr>
        <p:spPr>
          <a:xfrm rot="5400000">
            <a:off x="1160783" y="4116557"/>
            <a:ext cx="1256085" cy="2710853"/>
          </a:xfrm>
          <a:prstGeom prst="snip1Rect">
            <a:avLst>
              <a:gd name="adj" fmla="val 18524"/>
            </a:avLst>
          </a:prstGeom>
          <a:solidFill>
            <a:schemeClr val="bg2"/>
          </a:solidFill>
          <a:ln w="12700" cap="flat" cmpd="sng" algn="ctr">
            <a:noFill/>
            <a:prstDash val="solid"/>
            <a:miter lim="800000"/>
          </a:ln>
          <a:effectLst/>
        </p:spPr>
        <p:txBody>
          <a:bodyPr vert="vert270" lIns="144000" tIns="72000" rIns="72000" bIns="288000" rtlCol="0" anchor="t"/>
          <a:lstStyle/>
          <a:p>
            <a:pPr marL="182563">
              <a:tabLst>
                <a:tab pos="182563" algn="l"/>
              </a:tabLst>
              <a:defRPr/>
            </a:pPr>
            <a:r>
              <a:rPr lang="en-GB" sz="1600">
                <a:solidFill>
                  <a:prstClr val="white"/>
                </a:solidFill>
                <a:latin typeface="Barlow" panose="00000500000000000000" pitchFamily="2" charset="0"/>
              </a:rPr>
              <a:t>Work to develop an AI competency framework for the profession</a:t>
            </a:r>
          </a:p>
          <a:p>
            <a:pPr marL="0" marR="0" lvl="0" indent="0" algn="ctr" defTabSz="914400" eaLnBrk="1" fontAlgn="auto" latinLnBrk="0" hangingPunct="1">
              <a:lnSpc>
                <a:spcPct val="100000"/>
              </a:lnSpc>
              <a:spcBef>
                <a:spcPts val="400"/>
              </a:spcBef>
              <a:spcAft>
                <a:spcPts val="40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Barlow"/>
              <a:ea typeface="+mn-ea"/>
              <a:cs typeface="+mn-cs"/>
            </a:endParaRPr>
          </a:p>
        </p:txBody>
      </p:sp>
      <p:sp>
        <p:nvSpPr>
          <p:cNvPr id="54" name="TextBox 53">
            <a:extLst>
              <a:ext uri="{FF2B5EF4-FFF2-40B4-BE49-F238E27FC236}">
                <a16:creationId xmlns:a16="http://schemas.microsoft.com/office/drawing/2014/main" id="{7D7DEFF8-F12D-832E-EEC6-07E87F6EA57F}"/>
              </a:ext>
            </a:extLst>
          </p:cNvPr>
          <p:cNvSpPr txBox="1"/>
          <p:nvPr/>
        </p:nvSpPr>
        <p:spPr>
          <a:xfrm>
            <a:off x="556361" y="1472393"/>
            <a:ext cx="349844" cy="671466"/>
          </a:xfrm>
          <a:prstGeom prst="rect">
            <a:avLst/>
          </a:prstGeom>
          <a:noFill/>
        </p:spPr>
        <p:txBody>
          <a:bodyPr wrap="square" lIns="0" tIns="0" rIns="0" bIns="0" rtlCol="0">
            <a:spAutoFit/>
          </a:bodyPr>
          <a:lstStyle/>
          <a:p>
            <a:pPr defTabSz="871057">
              <a:lnSpc>
                <a:spcPct val="110000"/>
              </a:lnSpc>
              <a:spcBef>
                <a:spcPts val="400"/>
              </a:spcBef>
              <a:spcAft>
                <a:spcPts val="400"/>
              </a:spcAft>
            </a:pPr>
            <a:r>
              <a:rPr lang="en-GB" sz="4400" b="1">
                <a:solidFill>
                  <a:schemeClr val="bg1"/>
                </a:solidFill>
                <a:latin typeface="Barlow" panose="00000500000000000000" pitchFamily="2" charset="0"/>
              </a:rPr>
              <a:t>1</a:t>
            </a:r>
          </a:p>
        </p:txBody>
      </p:sp>
      <p:sp>
        <p:nvSpPr>
          <p:cNvPr id="55" name="TextBox 54">
            <a:extLst>
              <a:ext uri="{FF2B5EF4-FFF2-40B4-BE49-F238E27FC236}">
                <a16:creationId xmlns:a16="http://schemas.microsoft.com/office/drawing/2014/main" id="{3F46D71B-973C-D9B3-823F-9BEC20985804}"/>
              </a:ext>
            </a:extLst>
          </p:cNvPr>
          <p:cNvSpPr txBox="1"/>
          <p:nvPr/>
        </p:nvSpPr>
        <p:spPr>
          <a:xfrm>
            <a:off x="525882" y="3107083"/>
            <a:ext cx="349844" cy="671466"/>
          </a:xfrm>
          <a:prstGeom prst="rect">
            <a:avLst/>
          </a:prstGeom>
          <a:noFill/>
        </p:spPr>
        <p:txBody>
          <a:bodyPr wrap="square" lIns="0" tIns="0" rIns="0" bIns="0" rtlCol="0">
            <a:spAutoFit/>
          </a:bodyPr>
          <a:lstStyle/>
          <a:p>
            <a:pPr defTabSz="871057">
              <a:lnSpc>
                <a:spcPct val="110000"/>
              </a:lnSpc>
              <a:spcBef>
                <a:spcPts val="400"/>
              </a:spcBef>
              <a:spcAft>
                <a:spcPts val="400"/>
              </a:spcAft>
            </a:pPr>
            <a:r>
              <a:rPr lang="en-GB" sz="4400" b="1">
                <a:solidFill>
                  <a:schemeClr val="bg1"/>
                </a:solidFill>
                <a:latin typeface="Barlow" panose="00000500000000000000" pitchFamily="2" charset="0"/>
              </a:rPr>
              <a:t>2</a:t>
            </a:r>
          </a:p>
        </p:txBody>
      </p:sp>
      <p:sp>
        <p:nvSpPr>
          <p:cNvPr id="56" name="TextBox 55">
            <a:extLst>
              <a:ext uri="{FF2B5EF4-FFF2-40B4-BE49-F238E27FC236}">
                <a16:creationId xmlns:a16="http://schemas.microsoft.com/office/drawing/2014/main" id="{B59DE06C-1F3D-6072-AC24-6EA635A7A734}"/>
              </a:ext>
            </a:extLst>
          </p:cNvPr>
          <p:cNvSpPr txBox="1"/>
          <p:nvPr/>
        </p:nvSpPr>
        <p:spPr>
          <a:xfrm>
            <a:off x="524278" y="4866902"/>
            <a:ext cx="349844" cy="671466"/>
          </a:xfrm>
          <a:prstGeom prst="rect">
            <a:avLst/>
          </a:prstGeom>
          <a:noFill/>
        </p:spPr>
        <p:txBody>
          <a:bodyPr wrap="square" lIns="0" tIns="0" rIns="0" bIns="0" rtlCol="0">
            <a:spAutoFit/>
          </a:bodyPr>
          <a:lstStyle/>
          <a:p>
            <a:pPr defTabSz="871057">
              <a:lnSpc>
                <a:spcPct val="110000"/>
              </a:lnSpc>
              <a:spcBef>
                <a:spcPts val="400"/>
              </a:spcBef>
              <a:spcAft>
                <a:spcPts val="400"/>
              </a:spcAft>
            </a:pPr>
            <a:r>
              <a:rPr lang="en-GB" sz="4400" b="1">
                <a:solidFill>
                  <a:schemeClr val="bg1"/>
                </a:solidFill>
                <a:latin typeface="Barlow" panose="00000500000000000000" pitchFamily="2" charset="0"/>
              </a:rPr>
              <a:t>3</a:t>
            </a:r>
          </a:p>
        </p:txBody>
      </p:sp>
      <p:cxnSp>
        <p:nvCxnSpPr>
          <p:cNvPr id="12" name="Straight Connector 11">
            <a:extLst>
              <a:ext uri="{FF2B5EF4-FFF2-40B4-BE49-F238E27FC236}">
                <a16:creationId xmlns:a16="http://schemas.microsoft.com/office/drawing/2014/main" id="{92BA195B-C1B7-CCF7-2B6B-CF3C83E59B62}"/>
              </a:ext>
            </a:extLst>
          </p:cNvPr>
          <p:cNvCxnSpPr>
            <a:cxnSpLocks/>
          </p:cNvCxnSpPr>
          <p:nvPr/>
        </p:nvCxnSpPr>
        <p:spPr>
          <a:xfrm>
            <a:off x="432485" y="4620001"/>
            <a:ext cx="10832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27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3E778A5-E7EA-6465-13A7-441FE1160CBC}"/>
              </a:ext>
            </a:extLst>
          </p:cNvPr>
          <p:cNvSpPr>
            <a:spLocks noGrp="1"/>
          </p:cNvSpPr>
          <p:nvPr>
            <p:ph type="title"/>
          </p:nvPr>
        </p:nvSpPr>
        <p:spPr/>
        <p:txBody>
          <a:bodyPr/>
          <a:lstStyle/>
          <a:p>
            <a:r>
              <a:rPr lang="en-GB" dirty="0"/>
              <a:t>What are the Key Opportunities for …</a:t>
            </a:r>
          </a:p>
        </p:txBody>
      </p:sp>
      <p:cxnSp>
        <p:nvCxnSpPr>
          <p:cNvPr id="15" name="Straight Connector 14">
            <a:extLst>
              <a:ext uri="{FF2B5EF4-FFF2-40B4-BE49-F238E27FC236}">
                <a16:creationId xmlns:a16="http://schemas.microsoft.com/office/drawing/2014/main" id="{048D3ACA-7602-6965-4BF1-DD6449C6D462}"/>
              </a:ext>
            </a:extLst>
          </p:cNvPr>
          <p:cNvCxnSpPr>
            <a:cxnSpLocks/>
          </p:cNvCxnSpPr>
          <p:nvPr/>
        </p:nvCxnSpPr>
        <p:spPr>
          <a:xfrm>
            <a:off x="4174771" y="1669143"/>
            <a:ext cx="0" cy="4320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FB5F47-B009-20AC-3B9A-DE87B5B16C66}"/>
              </a:ext>
            </a:extLst>
          </p:cNvPr>
          <p:cNvCxnSpPr>
            <a:cxnSpLocks/>
          </p:cNvCxnSpPr>
          <p:nvPr/>
        </p:nvCxnSpPr>
        <p:spPr>
          <a:xfrm>
            <a:off x="8024317" y="1669143"/>
            <a:ext cx="0" cy="4320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Placeholder 1">
            <a:extLst>
              <a:ext uri="{FF2B5EF4-FFF2-40B4-BE49-F238E27FC236}">
                <a16:creationId xmlns:a16="http://schemas.microsoft.com/office/drawing/2014/main" id="{550E82EA-D6A6-8181-FB72-5729B2A68E80}"/>
              </a:ext>
            </a:extLst>
          </p:cNvPr>
          <p:cNvSpPr>
            <a:spLocks noGrp="1"/>
          </p:cNvSpPr>
          <p:nvPr>
            <p:ph idx="1"/>
          </p:nvPr>
        </p:nvSpPr>
        <p:spPr>
          <a:xfrm>
            <a:off x="449998" y="3026231"/>
            <a:ext cx="3600000" cy="3616102"/>
          </a:xfrm>
        </p:spPr>
        <p:txBody>
          <a:bodyPr/>
          <a:lstStyle/>
          <a:p>
            <a:pPr marR="0" lvl="0" defTabSz="871057" fontAlgn="auto">
              <a:lnSpc>
                <a:spcPct val="100000"/>
              </a:lnSpc>
              <a:spcBef>
                <a:spcPts val="0"/>
              </a:spcBef>
              <a:spcAft>
                <a:spcPts val="0"/>
              </a:spcAft>
              <a:buClrTx/>
              <a:tabLst>
                <a:tab pos="182563" algn="l"/>
              </a:tabLst>
              <a:defRPr/>
            </a:pPr>
            <a:r>
              <a:rPr lang="en-GB" sz="1400" b="1" dirty="0">
                <a:solidFill>
                  <a:prstClr val="black"/>
                </a:solidFill>
                <a:latin typeface="Barlow" panose="00000500000000000000" pitchFamily="2" charset="0"/>
              </a:rPr>
              <a:t>Capitalise on AI to transform into strategic advisors and leverage new technologies for career leadership</a:t>
            </a:r>
            <a:r>
              <a:rPr lang="en-GB" sz="1600" b="1" dirty="0">
                <a:solidFill>
                  <a:prstClr val="black"/>
                </a:solidFill>
                <a:latin typeface="Barlow" panose="00000500000000000000" pitchFamily="2" charset="0"/>
              </a:rPr>
              <a:t>.</a:t>
            </a:r>
          </a:p>
          <a:p>
            <a:pPr marR="0" lvl="0" defTabSz="871057" fontAlgn="auto">
              <a:lnSpc>
                <a:spcPct val="100000"/>
              </a:lnSpc>
              <a:spcBef>
                <a:spcPts val="0"/>
              </a:spcBef>
              <a:spcAft>
                <a:spcPts val="0"/>
              </a:spcAft>
              <a:buClrTx/>
              <a:tabLst>
                <a:tab pos="182563" algn="l"/>
              </a:tabLst>
              <a:defRPr/>
            </a:pPr>
            <a:endParaRPr lang="en-GB" sz="1600" b="1" dirty="0">
              <a:solidFill>
                <a:prstClr val="black"/>
              </a:solidFill>
              <a:latin typeface="Barlow" panose="00000500000000000000" pitchFamily="2" charset="0"/>
            </a:endParaRPr>
          </a:p>
          <a:p>
            <a:r>
              <a:rPr lang="en-GB" dirty="0">
                <a:latin typeface="Barlow" panose="00000500000000000000" pitchFamily="2" charset="0"/>
              </a:rPr>
              <a:t>Members of Chartered Accountancy Institutes </a:t>
            </a:r>
            <a:r>
              <a:rPr lang="en-GB" sz="1200" dirty="0">
                <a:solidFill>
                  <a:prstClr val="black"/>
                </a:solidFill>
                <a:latin typeface="Barlow" panose="00000500000000000000" pitchFamily="2" charset="0"/>
              </a:rPr>
              <a:t>not only can become more efficient by upskilling in AI, but also have the chance to become the architects of the future in accountancy, setting the stage for how AI is utilised ethically and strategically across the industry. With the landscape still largely untapped, they can both adapt to change and also be the change, establishing new standards and guiding principles that will shape the evolution of accountancy in the era of AI.</a:t>
            </a:r>
            <a:endParaRPr lang="en-GB" dirty="0"/>
          </a:p>
        </p:txBody>
      </p:sp>
      <p:sp>
        <p:nvSpPr>
          <p:cNvPr id="22" name="Content Placeholder 21">
            <a:extLst>
              <a:ext uri="{FF2B5EF4-FFF2-40B4-BE49-F238E27FC236}">
                <a16:creationId xmlns:a16="http://schemas.microsoft.com/office/drawing/2014/main" id="{DCE4DFF3-4804-4CDC-44A0-B3CE364BE83B}"/>
              </a:ext>
            </a:extLst>
          </p:cNvPr>
          <p:cNvSpPr>
            <a:spLocks noGrp="1"/>
          </p:cNvSpPr>
          <p:nvPr>
            <p:ph idx="20"/>
          </p:nvPr>
        </p:nvSpPr>
        <p:spPr>
          <a:xfrm>
            <a:off x="4299544" y="3026231"/>
            <a:ext cx="3600000" cy="3616103"/>
          </a:xfrm>
        </p:spPr>
        <p:txBody>
          <a:bodyPr/>
          <a:lstStyle/>
          <a:p>
            <a:pPr marL="0" marR="0" lvl="0" indent="0" algn="l" defTabSz="871057" rtl="0" eaLnBrk="1" fontAlgn="auto" latinLnBrk="0" hangingPunct="1">
              <a:lnSpc>
                <a:spcPct val="100000"/>
              </a:lnSpc>
              <a:spcBef>
                <a:spcPts val="0"/>
              </a:spcBef>
              <a:spcAft>
                <a:spcPts val="0"/>
              </a:spcAft>
              <a:buClrTx/>
              <a:buSzPct val="100000"/>
              <a:buFont typeface="Wingdings 2" panose="05020102010507070707" pitchFamily="18" charset="2"/>
              <a:buNone/>
              <a:tabLst>
                <a:tab pos="182563" algn="l"/>
              </a:tabLst>
              <a:defRPr/>
            </a:pPr>
            <a:r>
              <a:rPr kumimoji="0" lang="en-GB" sz="14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Seize the role of tech-savvy trailblazers by becoming instrumental in shaping an AI-fluent culture in their future workplaces.</a:t>
            </a:r>
          </a:p>
          <a:p>
            <a:pPr marL="0" marR="0" lvl="0" indent="0" algn="l" defTabSz="871057" rtl="0" eaLnBrk="1" fontAlgn="auto" latinLnBrk="0" hangingPunct="1">
              <a:lnSpc>
                <a:spcPct val="100000"/>
              </a:lnSpc>
              <a:spcBef>
                <a:spcPts val="0"/>
              </a:spcBef>
              <a:spcAft>
                <a:spcPts val="0"/>
              </a:spcAft>
              <a:buClrTx/>
              <a:buSzPct val="100000"/>
              <a:buFont typeface="Wingdings 2" panose="05020102010507070707" pitchFamily="18" charset="2"/>
              <a:buNone/>
              <a:tabLst>
                <a:tab pos="182563" algn="l"/>
              </a:tabLst>
              <a:defRPr/>
            </a:pPr>
            <a:endParaRPr lang="en-GB" sz="1600" b="1" noProof="0" dirty="0">
              <a:solidFill>
                <a:prstClr val="black"/>
              </a:solidFill>
              <a:latin typeface="Barlow" panose="00000500000000000000" pitchFamily="2" charset="0"/>
            </a:endParaRPr>
          </a:p>
          <a:p>
            <a:pPr marL="0" marR="0" lvl="0" indent="0" algn="l" defTabSz="914400" rtl="0" eaLnBrk="1" fontAlgn="auto" latinLnBrk="0" hangingPunct="1">
              <a:lnSpc>
                <a:spcPct val="115000"/>
              </a:lnSpc>
              <a:spcBef>
                <a:spcPts val="400"/>
              </a:spcBef>
              <a:spcAft>
                <a:spcPts val="400"/>
              </a:spcAft>
              <a:buClrTx/>
              <a:buSzPct val="100000"/>
              <a:buFont typeface="Wingdings 2" panose="05020102010507070707" pitchFamily="18" charset="2"/>
              <a:buNone/>
              <a:tabLst/>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Students have the unique opportunity to enter the workforce as digital natives with a strong command of AI. They can leverage this to quickly create impact and, in a role-reversal, teachers </a:t>
            </a:r>
            <a:r>
              <a:rPr lang="en-GB" dirty="0">
                <a:solidFill>
                  <a:prstClr val="black"/>
                </a:solidFill>
                <a:latin typeface="Barlow" panose="00000500000000000000" pitchFamily="2" charset="0"/>
              </a:rPr>
              <a:t>of</a:t>
            </a:r>
            <a:r>
              <a:rPr kumimoji="0" lang="en-GB"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 AI within their organisations, driving the adoption of AI practices and fostering a culture that is well-versed in the latest technological advancements. Their fresh perspective and tech-savvy skills position them as valuable assets ready to lead the charge in the new era of Accountancy.</a:t>
            </a:r>
            <a:endParaRPr lang="en-GB" dirty="0"/>
          </a:p>
        </p:txBody>
      </p:sp>
      <p:sp>
        <p:nvSpPr>
          <p:cNvPr id="24" name="Content Placeholder 23">
            <a:extLst>
              <a:ext uri="{FF2B5EF4-FFF2-40B4-BE49-F238E27FC236}">
                <a16:creationId xmlns:a16="http://schemas.microsoft.com/office/drawing/2014/main" id="{1C207B22-2231-C931-5E96-8872773D4390}"/>
              </a:ext>
            </a:extLst>
          </p:cNvPr>
          <p:cNvSpPr>
            <a:spLocks noGrp="1"/>
          </p:cNvSpPr>
          <p:nvPr>
            <p:ph idx="21"/>
          </p:nvPr>
        </p:nvSpPr>
        <p:spPr>
          <a:xfrm>
            <a:off x="8149088" y="3026231"/>
            <a:ext cx="3600000" cy="3616103"/>
          </a:xfrm>
        </p:spPr>
        <p:txBody>
          <a:bodyPr/>
          <a:lstStyle/>
          <a:p>
            <a:pPr marL="0" marR="0" lvl="0" indent="0" algn="l" defTabSz="871057" rtl="0" eaLnBrk="1" fontAlgn="auto" latinLnBrk="0" hangingPunct="1">
              <a:lnSpc>
                <a:spcPct val="100000"/>
              </a:lnSpc>
              <a:spcBef>
                <a:spcPts val="0"/>
              </a:spcBef>
              <a:spcAft>
                <a:spcPts val="0"/>
              </a:spcAft>
              <a:buClrTx/>
              <a:buSzPct val="100000"/>
              <a:buFont typeface="Wingdings 2" panose="05020102010507070707" pitchFamily="18" charset="2"/>
              <a:buNone/>
              <a:tabLst>
                <a:tab pos="182563" algn="l"/>
              </a:tabLst>
              <a:defRPr/>
            </a:pPr>
            <a:r>
              <a:rPr lang="en-GB" sz="1400" b="1" dirty="0">
                <a:solidFill>
                  <a:prstClr val="black"/>
                </a:solidFill>
                <a:latin typeface="Barlow" panose="00000500000000000000" pitchFamily="2" charset="0"/>
              </a:rPr>
              <a:t>Adopt AI to redefine the accountancy role, focusing on analytical insight and strategic business impact.</a:t>
            </a:r>
          </a:p>
          <a:p>
            <a:pPr marL="0" marR="0" lvl="0" indent="0" algn="l" defTabSz="871057" rtl="0" eaLnBrk="1" fontAlgn="auto" latinLnBrk="0" hangingPunct="1">
              <a:lnSpc>
                <a:spcPct val="100000"/>
              </a:lnSpc>
              <a:spcBef>
                <a:spcPts val="0"/>
              </a:spcBef>
              <a:spcAft>
                <a:spcPts val="0"/>
              </a:spcAft>
              <a:buClrTx/>
              <a:buSzPct val="100000"/>
              <a:buFont typeface="Wingdings 2" panose="05020102010507070707" pitchFamily="18" charset="2"/>
              <a:buNone/>
              <a:tabLst>
                <a:tab pos="182563" algn="l"/>
              </a:tabLst>
              <a:defRPr/>
            </a:pPr>
            <a:endParaRPr lang="en-GB" sz="1600" b="1" dirty="0">
              <a:solidFill>
                <a:prstClr val="black"/>
              </a:solidFill>
              <a:latin typeface="Barlow" panose="00000500000000000000" pitchFamily="2" charset="0"/>
            </a:endParaRPr>
          </a:p>
          <a:p>
            <a:pPr marL="0" marR="0" lvl="0" indent="0" algn="l" defTabSz="914400" rtl="0" eaLnBrk="1" fontAlgn="auto" latinLnBrk="0" hangingPunct="1">
              <a:lnSpc>
                <a:spcPct val="115000"/>
              </a:lnSpc>
              <a:spcBef>
                <a:spcPts val="400"/>
              </a:spcBef>
              <a:spcAft>
                <a:spcPts val="400"/>
              </a:spcAft>
              <a:buClrTx/>
              <a:buSzPct val="100000"/>
              <a:buFont typeface="Wingdings 2" panose="05020102010507070707" pitchFamily="18" charset="2"/>
              <a:buNone/>
              <a:tabLst/>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The broader accountancy business stands on the brink of a significant shift, with AI poised to redefine roles within </a:t>
            </a:r>
            <a:r>
              <a:rPr lang="en-GB" dirty="0">
                <a:solidFill>
                  <a:prstClr val="black"/>
                </a:solidFill>
                <a:latin typeface="Barlow" panose="00000500000000000000" pitchFamily="2" charset="0"/>
              </a:rPr>
              <a:t>it</a:t>
            </a:r>
            <a:r>
              <a:rPr kumimoji="0" lang="en-GB"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 By integrating AI, the profession can spend less time </a:t>
            </a:r>
            <a:r>
              <a:rPr lang="en-GB" dirty="0">
                <a:solidFill>
                  <a:prstClr val="black"/>
                </a:solidFill>
                <a:latin typeface="Barlow" panose="00000500000000000000" pitchFamily="2" charset="0"/>
              </a:rPr>
              <a:t>on </a:t>
            </a:r>
            <a:r>
              <a:rPr kumimoji="0" lang="en-GB"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routine tasks to providing deeper analytical insights and strategic business impact. This  will not only enhance the value accountants bring to the table but also open new pathways for service offerings, further securing relevance and perceived growing importance in the business world as ‘guardians of data’.</a:t>
            </a:r>
            <a:endParaRPr lang="en-GB" dirty="0"/>
          </a:p>
        </p:txBody>
      </p:sp>
      <p:sp>
        <p:nvSpPr>
          <p:cNvPr id="6" name="TextBox 5">
            <a:extLst>
              <a:ext uri="{FF2B5EF4-FFF2-40B4-BE49-F238E27FC236}">
                <a16:creationId xmlns:a16="http://schemas.microsoft.com/office/drawing/2014/main" id="{2F3B5915-DCD3-CCB9-BCA4-66BDBA8AD58E}"/>
              </a:ext>
            </a:extLst>
          </p:cNvPr>
          <p:cNvSpPr txBox="1"/>
          <p:nvPr/>
        </p:nvSpPr>
        <p:spPr>
          <a:xfrm>
            <a:off x="449999" y="1666693"/>
            <a:ext cx="3592911" cy="549381"/>
          </a:xfrm>
          <a:prstGeom prst="rect">
            <a:avLst/>
          </a:prstGeom>
          <a:noFill/>
        </p:spPr>
        <p:txBody>
          <a:bodyPr wrap="square" lIns="0" tIns="0" rIns="0" bIns="0" rtlCol="0" anchor="ctr">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kumimoji="0" lang="en-GB" sz="3600" b="1" i="0" u="none" strike="noStrike" kern="1200" cap="none" spc="0" normalizeH="0" baseline="0" noProof="0" dirty="0">
                <a:ln>
                  <a:noFill/>
                </a:ln>
                <a:solidFill>
                  <a:srgbClr val="1DAFAD"/>
                </a:solidFill>
                <a:effectLst/>
                <a:uLnTx/>
                <a:uFillTx/>
                <a:latin typeface="Barlow" panose="00000500000000000000" pitchFamily="2" charset="0"/>
                <a:ea typeface="+mn-ea"/>
                <a:cs typeface="+mn-cs"/>
              </a:rPr>
              <a:t>Members </a:t>
            </a:r>
          </a:p>
        </p:txBody>
      </p:sp>
      <p:sp>
        <p:nvSpPr>
          <p:cNvPr id="7" name="TextBox 6">
            <a:extLst>
              <a:ext uri="{FF2B5EF4-FFF2-40B4-BE49-F238E27FC236}">
                <a16:creationId xmlns:a16="http://schemas.microsoft.com/office/drawing/2014/main" id="{274AE917-91D4-8C87-D7B1-F5652834C304}"/>
              </a:ext>
            </a:extLst>
          </p:cNvPr>
          <p:cNvSpPr txBox="1"/>
          <p:nvPr/>
        </p:nvSpPr>
        <p:spPr>
          <a:xfrm>
            <a:off x="4299545" y="1666693"/>
            <a:ext cx="3599998" cy="549381"/>
          </a:xfrm>
          <a:prstGeom prst="rect">
            <a:avLst/>
          </a:prstGeom>
          <a:noFill/>
        </p:spPr>
        <p:txBody>
          <a:bodyPr wrap="square" lIns="0" tIns="0" rIns="0" bIns="0" rtlCol="0" anchor="ctr">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kumimoji="0" lang="en-GB" sz="3600" b="1" i="0" u="none" strike="noStrike" kern="1200" cap="none" spc="0" normalizeH="0" baseline="0" noProof="0" dirty="0">
                <a:ln>
                  <a:noFill/>
                </a:ln>
                <a:solidFill>
                  <a:srgbClr val="1DAFAD"/>
                </a:solidFill>
                <a:effectLst/>
                <a:uLnTx/>
                <a:uFillTx/>
                <a:latin typeface="Barlow" panose="00000500000000000000" pitchFamily="2" charset="0"/>
                <a:ea typeface="+mn-ea"/>
                <a:cs typeface="+mn-cs"/>
              </a:rPr>
              <a:t>Students </a:t>
            </a:r>
          </a:p>
        </p:txBody>
      </p:sp>
      <p:sp>
        <p:nvSpPr>
          <p:cNvPr id="8" name="TextBox 7">
            <a:extLst>
              <a:ext uri="{FF2B5EF4-FFF2-40B4-BE49-F238E27FC236}">
                <a16:creationId xmlns:a16="http://schemas.microsoft.com/office/drawing/2014/main" id="{50F78A45-44FE-3500-6E1F-C8233E647730}"/>
              </a:ext>
            </a:extLst>
          </p:cNvPr>
          <p:cNvSpPr txBox="1"/>
          <p:nvPr/>
        </p:nvSpPr>
        <p:spPr>
          <a:xfrm>
            <a:off x="8149086" y="1057296"/>
            <a:ext cx="3803425" cy="1768176"/>
          </a:xfrm>
          <a:prstGeom prst="rect">
            <a:avLst/>
          </a:prstGeom>
          <a:noFill/>
        </p:spPr>
        <p:txBody>
          <a:bodyPr wrap="square" lIns="0" tIns="0" rIns="0" bIns="0" rtlCol="0" anchor="ctr">
            <a:spAutoFit/>
          </a:bodyPr>
          <a:lstStyle/>
          <a:p>
            <a:pPr marL="0" marR="0" lvl="0" indent="0" algn="l" defTabSz="871057" rtl="0" eaLnBrk="1" fontAlgn="auto" latinLnBrk="0" hangingPunct="1">
              <a:lnSpc>
                <a:spcPct val="110000"/>
              </a:lnSpc>
              <a:spcBef>
                <a:spcPts val="400"/>
              </a:spcBef>
              <a:spcAft>
                <a:spcPts val="400"/>
              </a:spcAft>
              <a:buClrTx/>
              <a:buSzTx/>
              <a:buFontTx/>
              <a:buNone/>
              <a:tabLst/>
              <a:defRPr/>
            </a:pPr>
            <a:r>
              <a:rPr kumimoji="0" lang="en-GB" sz="3600" b="1" i="0" u="none" strike="noStrike" kern="1200" cap="none" spc="0" normalizeH="0" baseline="0" noProof="0" dirty="0">
                <a:ln>
                  <a:noFill/>
                </a:ln>
                <a:solidFill>
                  <a:srgbClr val="1DAFAD"/>
                </a:solidFill>
                <a:effectLst/>
                <a:uLnTx/>
                <a:uFillTx/>
                <a:latin typeface="Barlow" panose="00000500000000000000" pitchFamily="2" charset="0"/>
                <a:ea typeface="+mn-ea"/>
                <a:cs typeface="+mn-cs"/>
              </a:rPr>
              <a:t>The profession in Business and Practice</a:t>
            </a:r>
          </a:p>
        </p:txBody>
      </p:sp>
    </p:spTree>
    <p:extLst>
      <p:ext uri="{BB962C8B-B14F-4D97-AF65-F5344CB8AC3E}">
        <p14:creationId xmlns:p14="http://schemas.microsoft.com/office/powerpoint/2010/main" val="314317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AC6-61D0-4C5E-4C18-C53342F58FC9}"/>
              </a:ext>
            </a:extLst>
          </p:cNvPr>
          <p:cNvSpPr>
            <a:spLocks noGrp="1"/>
          </p:cNvSpPr>
          <p:nvPr>
            <p:ph type="title"/>
          </p:nvPr>
        </p:nvSpPr>
        <p:spPr>
          <a:xfrm>
            <a:off x="456713" y="1478721"/>
            <a:ext cx="10124201" cy="1882317"/>
          </a:xfrm>
        </p:spPr>
        <p:txBody>
          <a:bodyPr/>
          <a:lstStyle/>
          <a:p>
            <a:r>
              <a:rPr lang="en-GB" sz="2800" dirty="0">
                <a:solidFill>
                  <a:schemeClr val="bg1"/>
                </a:solidFill>
              </a:rPr>
              <a:t>1. AI in Chartered Accountancy </a:t>
            </a:r>
            <a:br>
              <a:rPr lang="en-GB" sz="4000" dirty="0">
                <a:solidFill>
                  <a:schemeClr val="bg1"/>
                </a:solidFill>
              </a:rPr>
            </a:br>
            <a:r>
              <a:rPr lang="en-GB" sz="4000" b="0" dirty="0">
                <a:solidFill>
                  <a:schemeClr val="bg1"/>
                </a:solidFill>
              </a:rPr>
              <a:t>What is the current state of AI in Accountancy, and how is it being adopted? </a:t>
            </a:r>
            <a:endParaRPr lang="en-GB" b="0" dirty="0">
              <a:solidFill>
                <a:schemeClr val="bg1"/>
              </a:solidFill>
            </a:endParaRPr>
          </a:p>
        </p:txBody>
      </p:sp>
      <p:sp>
        <p:nvSpPr>
          <p:cNvPr id="9" name="Parallelogram">
            <a:extLst>
              <a:ext uri="{FF2B5EF4-FFF2-40B4-BE49-F238E27FC236}">
                <a16:creationId xmlns:a16="http://schemas.microsoft.com/office/drawing/2014/main" id="{6494F442-03A6-9C18-7BAF-581BA08CC3AF}"/>
              </a:ext>
              <a:ext uri="{C183D7F6-B498-43B3-948B-1728B52AA6E4}">
                <adec:decorative xmlns:adec="http://schemas.microsoft.com/office/drawing/2017/decorative" val="1"/>
              </a:ext>
            </a:extLst>
          </p:cNvPr>
          <p:cNvSpPr/>
          <p:nvPr/>
        </p:nvSpPr>
        <p:spPr>
          <a:xfrm rot="8100000">
            <a:off x="8522171"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prstClr val="black"/>
              </a:solidFill>
              <a:effectLst/>
              <a:uLnTx/>
              <a:uFillTx/>
              <a:ea typeface="+mn-ea"/>
              <a:cs typeface="+mn-cs"/>
            </a:endParaRPr>
          </a:p>
        </p:txBody>
      </p:sp>
    </p:spTree>
    <p:extLst>
      <p:ext uri="{BB962C8B-B14F-4D97-AF65-F5344CB8AC3E}">
        <p14:creationId xmlns:p14="http://schemas.microsoft.com/office/powerpoint/2010/main" val="2462723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Strategic Reporting July 2024.potx" id="{4466B042-C872-4504-9440-C64D734DC940}" vid="{90F571C9-168A-4D8A-BB85-1075CA7D4649}"/>
    </a:ext>
  </a:extLst>
</a:theme>
</file>

<file path=ppt/theme/theme2.xml><?xml version="1.0" encoding="utf-8"?>
<a:theme xmlns:a="http://schemas.openxmlformats.org/drawingml/2006/main" name="Current Template Theme (Universal)">
  <a:themeElements>
    <a:clrScheme name="_ipsos_2022_v2">
      <a:dk1>
        <a:sysClr val="windowText" lastClr="000000"/>
      </a:dk1>
      <a:lt1>
        <a:sysClr val="window" lastClr="FFFFFF"/>
      </a:lt1>
      <a:dk2>
        <a:srgbClr val="419FA0"/>
      </a:dk2>
      <a:lt2>
        <a:srgbClr val="2F469C"/>
      </a:lt2>
      <a:accent1>
        <a:srgbClr val="002554"/>
      </a:accent1>
      <a:accent2>
        <a:srgbClr val="F1C448"/>
      </a:accent2>
      <a:accent3>
        <a:srgbClr val="FF671F"/>
      </a:accent3>
      <a:accent4>
        <a:srgbClr val="84329B"/>
      </a:accent4>
      <a:accent5>
        <a:srgbClr val="E94555"/>
      </a:accent5>
      <a:accent6>
        <a:srgbClr val="5FBD83"/>
      </a:accent6>
      <a:hlink>
        <a:srgbClr val="2F469C"/>
      </a:hlink>
      <a:folHlink>
        <a:srgbClr val="84329B"/>
      </a:folHlink>
    </a:clrScheme>
    <a:fontScheme name="ipsos_fonts_202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universal_template_16x9_uk_ipsos_2022 v3.3.potx  -  Read-Only" id="{2F76B152-4038-4437-98AE-DC1EBE7C2362}" vid="{F7B05922-5244-4DEA-8496-EA7DA666F1C9}"/>
    </a:ext>
  </a:extLst>
</a:theme>
</file>

<file path=ppt/theme/theme3.xml><?xml version="1.0" encoding="utf-8"?>
<a:theme xmlns:a="http://schemas.openxmlformats.org/drawingml/2006/main" name="1_Theme1">
  <a:themeElements>
    <a:clrScheme name="IpsosOfficial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4.xml><?xml version="1.0" encoding="utf-8"?>
<a:theme xmlns:a="http://schemas.openxmlformats.org/drawingml/2006/main" name="2_Theme1">
  <a:themeElements>
    <a:clrScheme name="IpsosOfficial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5.xml><?xml version="1.0" encoding="utf-8"?>
<a:theme xmlns:a="http://schemas.openxmlformats.org/drawingml/2006/main" name="3_Theme1">
  <a:themeElements>
    <a:clrScheme name="IpsosOfficial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6.xml><?xml version="1.0" encoding="utf-8"?>
<a:theme xmlns:a="http://schemas.openxmlformats.org/drawingml/2006/main" name="4_Theme1">
  <a:themeElements>
    <a:clrScheme name="IpsosOfficial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7.xml><?xml version="1.0" encoding="utf-8"?>
<a:theme xmlns:a="http://schemas.openxmlformats.org/drawingml/2006/main" name="5_Theme1">
  <a:themeElements>
    <a:clrScheme name="IpsosOfficial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706c23-8c9c-429f-aa95-55d43748a3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66B5AECDBE24787D571E29846DE62" ma:contentTypeVersion="18" ma:contentTypeDescription="Create a new document." ma:contentTypeScope="" ma:versionID="311d6d9a7d5e0769214ef8a3c7a15a49">
  <xsd:schema xmlns:xsd="http://www.w3.org/2001/XMLSchema" xmlns:xs="http://www.w3.org/2001/XMLSchema" xmlns:p="http://schemas.microsoft.com/office/2006/metadata/properties" xmlns:ns3="e0706c23-8c9c-429f-aa95-55d43748a300" xmlns:ns4="28fad943-c86b-44c4-a7dc-7193c3f34d76" targetNamespace="http://schemas.microsoft.com/office/2006/metadata/properties" ma:root="true" ma:fieldsID="2d7d52762797346698c7dae0dfdba5fe" ns3:_="" ns4:_="">
    <xsd:import namespace="e0706c23-8c9c-429f-aa95-55d43748a300"/>
    <xsd:import namespace="28fad943-c86b-44c4-a7dc-7193c3f34d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SearchProperties" minOccurs="0"/>
                <xsd:element ref="ns3:_activity" minOccurs="0"/>
                <xsd:element ref="ns3:MediaServiceObjectDetectorVersion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06c23-8c9c-429f-aa95-55d43748a3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fad943-c86b-44c4-a7dc-7193c3f34d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52AC9-3141-4DBE-9E93-91151A710F39}">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28fad943-c86b-44c4-a7dc-7193c3f34d76"/>
    <ds:schemaRef ds:uri="e0706c23-8c9c-429f-aa95-55d43748a300"/>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A0F54207-92C7-4228-8939-E24C60750BA7}">
  <ds:schemaRefs>
    <ds:schemaRef ds:uri="28fad943-c86b-44c4-a7dc-7193c3f34d76"/>
    <ds:schemaRef ds:uri="e0706c23-8c9c-429f-aa95-55d43748a3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Strategic Reporting July 2024</Template>
  <TotalTime>1284</TotalTime>
  <Words>6382</Words>
  <Application>Microsoft Office PowerPoint</Application>
  <PresentationFormat>Widescreen</PresentationFormat>
  <Paragraphs>600</Paragraphs>
  <Slides>25</Slides>
  <Notes>18</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25</vt:i4>
      </vt:variant>
    </vt:vector>
  </HeadingPairs>
  <TitlesOfParts>
    <vt:vector size="45" baseType="lpstr">
      <vt:lpstr>Barlow Semi Condensed Black</vt:lpstr>
      <vt:lpstr>Barlow Medium</vt:lpstr>
      <vt:lpstr>HelveticaNeueLT Std Lt Cn</vt:lpstr>
      <vt:lpstr>Trebuchet MS</vt:lpstr>
      <vt:lpstr>Barlow</vt:lpstr>
      <vt:lpstr>Aptos</vt:lpstr>
      <vt:lpstr>Arial</vt:lpstr>
      <vt:lpstr>Wingdings 2</vt:lpstr>
      <vt:lpstr>Montserrat</vt:lpstr>
      <vt:lpstr>Wingdings</vt:lpstr>
      <vt:lpstr>Calibri</vt:lpstr>
      <vt:lpstr>Arial Black</vt:lpstr>
      <vt:lpstr>Segoe UI</vt:lpstr>
      <vt:lpstr>Theme1</vt:lpstr>
      <vt:lpstr>Current Template Theme (Universal)</vt:lpstr>
      <vt:lpstr>1_Theme1</vt:lpstr>
      <vt:lpstr>2_Theme1</vt:lpstr>
      <vt:lpstr>3_Theme1</vt:lpstr>
      <vt:lpstr>4_Theme1</vt:lpstr>
      <vt:lpstr>5_Theme1</vt:lpstr>
      <vt:lpstr>PowerPoint Presentation</vt:lpstr>
      <vt:lpstr>The purpose and focus of this report</vt:lpstr>
      <vt:lpstr>Methodology</vt:lpstr>
      <vt:lpstr>Demographics</vt:lpstr>
      <vt:lpstr>Headline findings</vt:lpstr>
      <vt:lpstr>PowerPoint Presentation</vt:lpstr>
      <vt:lpstr>Recommendations for Chartered Accountants Worldwide</vt:lpstr>
      <vt:lpstr>What are the Key Opportunities for …</vt:lpstr>
      <vt:lpstr>1. AI in Chartered Accountancy  What is the current state of AI in Accountancy, and how is it being adopted? </vt:lpstr>
      <vt:lpstr>PowerPoint Presentation</vt:lpstr>
      <vt:lpstr>PowerPoint Presentation</vt:lpstr>
      <vt:lpstr>PowerPoint Presentation</vt:lpstr>
      <vt:lpstr>PowerPoint Presentation</vt:lpstr>
      <vt:lpstr>PowerPoint Presentation</vt:lpstr>
      <vt:lpstr>PowerPoint Presentation</vt:lpstr>
      <vt:lpstr>2. The barriers to adoption Exploring training, the skills shortage, and concerns on data security </vt:lpstr>
      <vt:lpstr>PowerPoint Presentation</vt:lpstr>
      <vt:lpstr>PowerPoint Presentation</vt:lpstr>
      <vt:lpstr>PowerPoint Presentation</vt:lpstr>
      <vt:lpstr>PowerPoint Presentation</vt:lpstr>
      <vt:lpstr>PowerPoint Presentation</vt:lpstr>
      <vt:lpstr>4. Future of the profession What are the perceived risks and opportunities of AI for the future of profession?</vt:lpstr>
      <vt:lpstr>PowerPoint Presentation</vt:lpstr>
      <vt:lpstr>PowerPoint Presentation</vt:lpstr>
      <vt:lpstr>THANK  YOU</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Reporting playbook : INTRO</dc:title>
  <dc:subject>Ipsos Report</dc:subject>
  <dc:creator>Rachel Phillips</dc:creator>
  <cp:lastModifiedBy>Alex Russell</cp:lastModifiedBy>
  <cp:revision>19</cp:revision>
  <dcterms:created xsi:type="dcterms:W3CDTF">2024-08-06T11:53:52Z</dcterms:created>
  <dcterms:modified xsi:type="dcterms:W3CDTF">2025-04-09T09:02:23Z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0x0101006D666B5AECDBE24787D571E29846DE62</vt:lpwstr>
  </property>
</Properties>
</file>